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456" r:id="rId3"/>
    <p:sldId id="471" r:id="rId4"/>
    <p:sldId id="472" r:id="rId5"/>
    <p:sldId id="462" r:id="rId6"/>
    <p:sldId id="473" r:id="rId7"/>
    <p:sldId id="474" r:id="rId8"/>
    <p:sldId id="475" r:id="rId9"/>
    <p:sldId id="476" r:id="rId10"/>
    <p:sldId id="477" r:id="rId11"/>
    <p:sldId id="478" r:id="rId12"/>
    <p:sldId id="479" r:id="rId13"/>
    <p:sldId id="480" r:id="rId14"/>
    <p:sldId id="481" r:id="rId15"/>
    <p:sldId id="482" r:id="rId16"/>
    <p:sldId id="483" r:id="rId17"/>
    <p:sldId id="484" r:id="rId18"/>
    <p:sldId id="486" r:id="rId19"/>
    <p:sldId id="487" r:id="rId20"/>
    <p:sldId id="488" r:id="rId21"/>
    <p:sldId id="489" r:id="rId22"/>
    <p:sldId id="490" r:id="rId23"/>
    <p:sldId id="491"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00FF"/>
    <a:srgbClr val="99CCFF"/>
    <a:srgbClr val="FFCC99"/>
    <a:srgbClr val="48124E"/>
    <a:srgbClr val="FF9999"/>
    <a:srgbClr val="FFCC66"/>
    <a:srgbClr val="FCECB2"/>
    <a:srgbClr val="912FA1"/>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主题样式 1 - 强调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深色样式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B344D84-9AFB-497E-A393-DC336BA19D2E}" styleName="中度样式 3 - 强调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中度样式 4 - 强调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2838BEF-8BB2-4498-84A7-C5851F593DF1}" styleName="中度样式 4 - 强调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1" autoAdjust="0"/>
    <p:restoredTop sz="94590" autoAdjust="0"/>
  </p:normalViewPr>
  <p:slideViewPr>
    <p:cSldViewPr>
      <p:cViewPr varScale="1">
        <p:scale>
          <a:sx n="81" d="100"/>
          <a:sy n="81" d="100"/>
        </p:scale>
        <p:origin x="1037"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4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D5A663-82EF-4A1C-B98C-5FF18FE8E100}" type="datetimeFigureOut">
              <a:rPr lang="zh-CN" altLang="en-US" smtClean="0"/>
              <a:pPr/>
              <a:t>2020/3/30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D56CA1-C294-48F9-9AA2-E7895F593CE1}" type="slidenum">
              <a:rPr lang="zh-CN" altLang="en-US" smtClean="0"/>
              <a:pPr/>
              <a:t>‹#›</a:t>
            </a:fld>
            <a:endParaRPr lang="zh-CN" altLang="en-US"/>
          </a:p>
        </p:txBody>
      </p:sp>
    </p:spTree>
    <p:extLst>
      <p:ext uri="{BB962C8B-B14F-4D97-AF65-F5344CB8AC3E}">
        <p14:creationId xmlns:p14="http://schemas.microsoft.com/office/powerpoint/2010/main" val="602406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2.png"/><Relationship Id="rId5" Type="http://schemas.openxmlformats.org/officeDocument/2006/relationships/oleObject" Target="../embeddings/oleObject5.bin"/><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18"/>
          <p:cNvGrpSpPr>
            <a:grpSpLocks/>
          </p:cNvGrpSpPr>
          <p:nvPr/>
        </p:nvGrpSpPr>
        <p:grpSpPr bwMode="auto">
          <a:xfrm>
            <a:off x="0" y="76200"/>
            <a:ext cx="9144000" cy="3495675"/>
            <a:chOff x="0" y="390"/>
            <a:chExt cx="5760" cy="2202"/>
          </a:xfrm>
        </p:grpSpPr>
        <p:graphicFrame>
          <p:nvGraphicFramePr>
            <p:cNvPr id="5" name="Object 19"/>
            <p:cNvGraphicFramePr>
              <a:graphicFrameLocks noChangeAspect="1"/>
            </p:cNvGraphicFramePr>
            <p:nvPr/>
          </p:nvGraphicFramePr>
          <p:xfrm>
            <a:off x="0" y="390"/>
            <a:ext cx="1962" cy="2202"/>
          </p:xfrm>
          <a:graphic>
            <a:graphicData uri="http://schemas.openxmlformats.org/presentationml/2006/ole">
              <mc:AlternateContent xmlns:mc="http://schemas.openxmlformats.org/markup-compatibility/2006">
                <mc:Choice xmlns:v="urn:schemas-microsoft-com:vml" Requires="v">
                  <p:oleObj spid="_x0000_s63900" name="Image" r:id="rId3" imgW="4241270" imgH="5396825" progId="">
                    <p:embed/>
                  </p:oleObj>
                </mc:Choice>
                <mc:Fallback>
                  <p:oleObj name="Image" r:id="rId3" imgW="4241270" imgH="5396825" progId="">
                    <p:embed/>
                    <p:pic>
                      <p:nvPicPr>
                        <p:cNvPr id="0" name="Picture 131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90"/>
                          <a:ext cx="1962" cy="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 name="Object 20"/>
            <p:cNvGraphicFramePr>
              <a:graphicFrameLocks noChangeAspect="1"/>
            </p:cNvGraphicFramePr>
            <p:nvPr/>
          </p:nvGraphicFramePr>
          <p:xfrm>
            <a:off x="3888" y="390"/>
            <a:ext cx="1872" cy="2202"/>
          </p:xfrm>
          <a:graphic>
            <a:graphicData uri="http://schemas.openxmlformats.org/presentationml/2006/ole">
              <mc:AlternateContent xmlns:mc="http://schemas.openxmlformats.org/markup-compatibility/2006">
                <mc:Choice xmlns:v="urn:schemas-microsoft-com:vml" Requires="v">
                  <p:oleObj spid="_x0000_s63901" name="Image" r:id="rId5" imgW="3263492" imgH="4863492" progId="">
                    <p:embed/>
                  </p:oleObj>
                </mc:Choice>
                <mc:Fallback>
                  <p:oleObj name="Image" r:id="rId5" imgW="3263492" imgH="4863492" progId="">
                    <p:embed/>
                    <p:pic>
                      <p:nvPicPr>
                        <p:cNvPr id="0" name="Picture 13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8" y="390"/>
                          <a:ext cx="1872" cy="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21"/>
            <p:cNvGraphicFramePr>
              <a:graphicFrameLocks noChangeAspect="1"/>
            </p:cNvGraphicFramePr>
            <p:nvPr/>
          </p:nvGraphicFramePr>
          <p:xfrm>
            <a:off x="1958" y="390"/>
            <a:ext cx="1930" cy="2202"/>
          </p:xfrm>
          <a:graphic>
            <a:graphicData uri="http://schemas.openxmlformats.org/presentationml/2006/ole">
              <mc:AlternateContent xmlns:mc="http://schemas.openxmlformats.org/markup-compatibility/2006">
                <mc:Choice xmlns:v="urn:schemas-microsoft-com:vml" Requires="v">
                  <p:oleObj spid="_x0000_s63902" name="Image" r:id="rId7" imgW="3492063" imgH="4926984" progId="">
                    <p:embed/>
                  </p:oleObj>
                </mc:Choice>
                <mc:Fallback>
                  <p:oleObj name="Image" r:id="rId7" imgW="3492063" imgH="4926984" progId="">
                    <p:embed/>
                    <p:pic>
                      <p:nvPicPr>
                        <p:cNvPr id="0" name="Picture 13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58" y="390"/>
                          <a:ext cx="1930" cy="2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8" name="Rectangle 17"/>
          <p:cNvSpPr>
            <a:spLocks noChangeArrowheads="1"/>
          </p:cNvSpPr>
          <p:nvPr/>
        </p:nvSpPr>
        <p:spPr bwMode="gray">
          <a:xfrm>
            <a:off x="0" y="0"/>
            <a:ext cx="9144000" cy="609600"/>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pPr>
              <a:defRPr/>
            </a:pPr>
            <a:endParaRPr lang="zh-CN" altLang="en-US">
              <a:ea typeface="宋体" charset="-122"/>
            </a:endParaRPr>
          </a:p>
        </p:txBody>
      </p:sp>
      <p:sp>
        <p:nvSpPr>
          <p:cNvPr id="3074" name="Rectangle 2"/>
          <p:cNvSpPr>
            <a:spLocks noGrp="1" noChangeArrowheads="1"/>
          </p:cNvSpPr>
          <p:nvPr>
            <p:ph type="ctrTitle"/>
          </p:nvPr>
        </p:nvSpPr>
        <p:spPr bwMode="gray">
          <a:xfrm>
            <a:off x="457200" y="4114800"/>
            <a:ext cx="8229600" cy="762000"/>
          </a:xfrm>
        </p:spPr>
        <p:txBody>
          <a:bodyPr/>
          <a:lstStyle>
            <a:lvl1pPr>
              <a:defRPr>
                <a:solidFill>
                  <a:schemeClr val="tx1"/>
                </a:solidFill>
              </a:defRPr>
            </a:lvl1pPr>
          </a:lstStyle>
          <a:p>
            <a:r>
              <a:rPr lang="en-US" altLang="zh-CN"/>
              <a:t>Click to edit Master title style</a:t>
            </a:r>
          </a:p>
        </p:txBody>
      </p:sp>
      <p:sp>
        <p:nvSpPr>
          <p:cNvPr id="3075" name="Rectangle 3"/>
          <p:cNvSpPr>
            <a:spLocks noGrp="1" noChangeArrowheads="1"/>
          </p:cNvSpPr>
          <p:nvPr>
            <p:ph type="subTitle" idx="1"/>
          </p:nvPr>
        </p:nvSpPr>
        <p:spPr bwMode="gray">
          <a:xfrm>
            <a:off x="1524000" y="4948238"/>
            <a:ext cx="5943600" cy="609600"/>
          </a:xfrm>
        </p:spPr>
        <p:txBody>
          <a:bodyPr/>
          <a:lstStyle>
            <a:lvl1pPr marL="0" indent="0" algn="ctr">
              <a:buFont typeface="Wingdings" pitchFamily="2" charset="2"/>
              <a:buNone/>
              <a:defRPr sz="2000" b="0">
                <a:solidFill>
                  <a:schemeClr val="tx1"/>
                </a:solidFill>
              </a:defRPr>
            </a:lvl1pPr>
          </a:lstStyle>
          <a:p>
            <a:r>
              <a:rPr lang="en-US" altLang="zh-CN"/>
              <a:t>Click to edit Master subtitle style</a:t>
            </a:r>
          </a:p>
        </p:txBody>
      </p:sp>
      <p:sp>
        <p:nvSpPr>
          <p:cNvPr id="10" name="Rectangle 4"/>
          <p:cNvSpPr>
            <a:spLocks noGrp="1" noChangeArrowheads="1"/>
          </p:cNvSpPr>
          <p:nvPr>
            <p:ph type="dt" sz="half" idx="10"/>
          </p:nvPr>
        </p:nvSpPr>
        <p:spPr>
          <a:xfrm>
            <a:off x="457200" y="6553200"/>
            <a:ext cx="2133600" cy="168275"/>
          </a:xfrm>
        </p:spPr>
        <p:txBody>
          <a:bodyPr/>
          <a:lstStyle>
            <a:lvl1pPr>
              <a:defRPr sz="1400">
                <a:latin typeface="Times New Roman" pitchFamily="18" charset="0"/>
              </a:defRPr>
            </a:lvl1pPr>
          </a:lstStyle>
          <a:p>
            <a:pPr>
              <a:defRPr/>
            </a:pPr>
            <a:endParaRPr lang="en-US" altLang="zh-CN"/>
          </a:p>
        </p:txBody>
      </p:sp>
      <p:sp>
        <p:nvSpPr>
          <p:cNvPr id="11" name="Rectangle 5"/>
          <p:cNvSpPr>
            <a:spLocks noGrp="1" noChangeArrowheads="1"/>
          </p:cNvSpPr>
          <p:nvPr>
            <p:ph type="ftr" sz="quarter" idx="11"/>
          </p:nvPr>
        </p:nvSpPr>
        <p:spPr>
          <a:xfrm>
            <a:off x="3124200" y="6551613"/>
            <a:ext cx="2895600" cy="169862"/>
          </a:xfrm>
        </p:spPr>
        <p:txBody>
          <a:bodyPr/>
          <a:lstStyle>
            <a:lvl1pPr algn="ctr">
              <a:defRPr sz="1400">
                <a:latin typeface="Times New Roman" pitchFamily="18" charset="0"/>
              </a:defRPr>
            </a:lvl1pPr>
          </a:lstStyle>
          <a:p>
            <a:pPr>
              <a:defRPr/>
            </a:pPr>
            <a:endParaRPr lang="en-US" altLang="zh-CN"/>
          </a:p>
        </p:txBody>
      </p:sp>
      <p:sp>
        <p:nvSpPr>
          <p:cNvPr id="12" name="Rectangle 6"/>
          <p:cNvSpPr>
            <a:spLocks noGrp="1" noChangeArrowheads="1"/>
          </p:cNvSpPr>
          <p:nvPr>
            <p:ph type="sldNum" sz="quarter" idx="12"/>
          </p:nvPr>
        </p:nvSpPr>
        <p:spPr>
          <a:xfrm>
            <a:off x="6553200" y="6553200"/>
            <a:ext cx="2133600" cy="168275"/>
          </a:xfrm>
        </p:spPr>
        <p:txBody>
          <a:bodyPr/>
          <a:lstStyle>
            <a:lvl1pPr algn="r">
              <a:defRPr sz="1400">
                <a:latin typeface="Times New Roman" pitchFamily="18" charset="0"/>
              </a:defRPr>
            </a:lvl1pPr>
          </a:lstStyle>
          <a:p>
            <a:pPr>
              <a:defRPr/>
            </a:pPr>
            <a:fld id="{E0A452FF-0879-4EE4-AFB5-5C7836367A62}" type="slidenum">
              <a:rPr lang="en-US" altLang="zh-CN"/>
              <a:pPr>
                <a:defRPr/>
              </a:pPr>
              <a:t>‹#›</a:t>
            </a:fld>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Ref idx="1001">
        <a:schemeClr val="bg1"/>
      </p:bgRef>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lvl1pPr>
              <a:defRPr>
                <a:solidFill>
                  <a:schemeClr val="tx1"/>
                </a:solidFill>
              </a:defRPr>
            </a:lvl1pPr>
            <a:lvl2pPr>
              <a:defRPr>
                <a:solidFill>
                  <a:schemeClr val="tx1"/>
                </a:solidFill>
              </a:defRPr>
            </a:lvl2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6" name="Rectangle 6"/>
          <p:cNvSpPr>
            <a:spLocks noGrp="1" noChangeArrowheads="1"/>
          </p:cNvSpPr>
          <p:nvPr>
            <p:ph type="sldNum" sz="quarter" idx="12"/>
          </p:nvPr>
        </p:nvSpPr>
        <p:spPr/>
        <p:txBody>
          <a:bodyPr/>
          <a:lstStyle>
            <a:lvl1pPr>
              <a:defRPr/>
            </a:lvl1pPr>
          </a:lstStyle>
          <a:p>
            <a:pPr>
              <a:defRPr/>
            </a:pPr>
            <a:fld id="{1578EE9F-5D94-4255-9EE0-8EC8267947F7}" type="slidenum">
              <a:rPr lang="en-US" altLang="zh-CN"/>
              <a:pPr>
                <a:defRPr/>
              </a:pPr>
              <a:t>‹#›</a:t>
            </a:fld>
            <a:endParaRPr lang="en-US" altLang="zh-CN"/>
          </a:p>
        </p:txBody>
      </p:sp>
      <p:pic>
        <p:nvPicPr>
          <p:cNvPr id="7" name="Picture 8" descr="C:\Documents and Settings\sement\桌面\图片1去红边.png"/>
          <p:cNvPicPr>
            <a:picLocks noChangeAspect="1" noChangeArrowheads="1"/>
          </p:cNvPicPr>
          <p:nvPr userDrawn="1"/>
        </p:nvPicPr>
        <p:blipFill>
          <a:blip r:embed="rId2" cstate="print"/>
          <a:srcRect/>
          <a:stretch>
            <a:fillRect/>
          </a:stretch>
        </p:blipFill>
        <p:spPr bwMode="auto">
          <a:xfrm>
            <a:off x="337895" y="6498586"/>
            <a:ext cx="1490905" cy="359414"/>
          </a:xfrm>
          <a:prstGeom prst="rect">
            <a:avLst/>
          </a:prstGeom>
          <a:noFill/>
          <a:ln w="9525">
            <a:noFill/>
            <a:miter lim="800000"/>
            <a:headEnd/>
            <a:tailEnd/>
          </a:ln>
        </p:spPr>
      </p:pic>
      <p:sp>
        <p:nvSpPr>
          <p:cNvPr id="8" name="Rectangle 4"/>
          <p:cNvSpPr>
            <a:spLocks noGrp="1" noChangeArrowheads="1"/>
          </p:cNvSpPr>
          <p:nvPr>
            <p:ph type="dt" sz="half" idx="2"/>
          </p:nvPr>
        </p:nvSpPr>
        <p:spPr bwMode="auto">
          <a:xfrm>
            <a:off x="6477000" y="653732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smtClean="0">
                <a:effectLst>
                  <a:outerShdw blurRad="38100" dist="38100" dir="2700000" algn="tl">
                    <a:srgbClr val="C0C0C0"/>
                  </a:outerShdw>
                </a:effectLst>
                <a:latin typeface="微软雅黑" pitchFamily="34" charset="-122"/>
                <a:ea typeface="微软雅黑" pitchFamily="34" charset="-122"/>
              </a:defRPr>
            </a:lvl1pPr>
          </a:lstStyle>
          <a:p>
            <a:pPr>
              <a:defRPr/>
            </a:pPr>
            <a:r>
              <a:rPr lang="en-US" altLang="zh-CN"/>
              <a:t>www.longone.com.cn</a:t>
            </a:r>
          </a:p>
        </p:txBody>
      </p:sp>
      <p:pic>
        <p:nvPicPr>
          <p:cNvPr id="58371" name="Picture 3"/>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67544" y="6525344"/>
            <a:ext cx="283247" cy="28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heme" Target="../theme/theme1.xml"/><Relationship Id="rId7"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oleObject" Target="../embeddings/oleObject1.bin"/><Relationship Id="rId10" Type="http://schemas.openxmlformats.org/officeDocument/2006/relationships/image" Target="../media/image3.png"/><Relationship Id="rId4" Type="http://schemas.openxmlformats.org/officeDocument/2006/relationships/vmlDrawing" Target="../drawings/vmlDrawing1.vml"/><Relationship Id="rId9" Type="http://schemas.openxmlformats.org/officeDocument/2006/relationships/oleObject" Target="../embeddings/oleObject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8356600" y="981075"/>
            <a:ext cx="787400" cy="5876925"/>
          </a:xfrm>
          <a:prstGeom prst="rect">
            <a:avLst/>
          </a:prstGeom>
          <a:solidFill>
            <a:schemeClr val="bg2"/>
          </a:solidFill>
          <a:ln w="9525">
            <a:noFill/>
            <a:miter lim="800000"/>
            <a:headEnd/>
            <a:tailEnd/>
          </a:ln>
          <a:effectLst/>
        </p:spPr>
        <p:txBody>
          <a:bodyPr wrap="none" anchor="ctr"/>
          <a:lstStyle/>
          <a:p>
            <a:pPr>
              <a:defRPr/>
            </a:pPr>
            <a:endParaRPr lang="zh-CN" altLang="en-US" b="1">
              <a:latin typeface="微软雅黑" pitchFamily="34" charset="-122"/>
              <a:ea typeface="微软雅黑" pitchFamily="34" charset="-122"/>
            </a:endParaRPr>
          </a:p>
        </p:txBody>
      </p:sp>
      <p:sp>
        <p:nvSpPr>
          <p:cNvPr id="1045" name="Line 21"/>
          <p:cNvSpPr>
            <a:spLocks noChangeShapeType="1"/>
          </p:cNvSpPr>
          <p:nvPr/>
        </p:nvSpPr>
        <p:spPr bwMode="auto">
          <a:xfrm>
            <a:off x="425450" y="6524625"/>
            <a:ext cx="8353425" cy="0"/>
          </a:xfrm>
          <a:prstGeom prst="line">
            <a:avLst/>
          </a:prstGeom>
          <a:noFill/>
          <a:ln w="9525">
            <a:solidFill>
              <a:schemeClr val="tx1"/>
            </a:solidFill>
            <a:round/>
            <a:headEnd/>
            <a:tailEnd/>
          </a:ln>
          <a:effectLst/>
        </p:spPr>
        <p:txBody>
          <a:bodyPr/>
          <a:lstStyle/>
          <a:p>
            <a:pPr>
              <a:defRPr/>
            </a:pPr>
            <a:endParaRPr lang="zh-CN" altLang="en-US" b="1">
              <a:latin typeface="微软雅黑" pitchFamily="34" charset="-122"/>
              <a:ea typeface="微软雅黑" pitchFamily="34" charset="-122"/>
            </a:endParaRPr>
          </a:p>
        </p:txBody>
      </p:sp>
      <p:sp>
        <p:nvSpPr>
          <p:cNvPr id="1040" name="Rectangle 16"/>
          <p:cNvSpPr>
            <a:spLocks noChangeArrowheads="1"/>
          </p:cNvSpPr>
          <p:nvPr/>
        </p:nvSpPr>
        <p:spPr bwMode="gray">
          <a:xfrm>
            <a:off x="0" y="0"/>
            <a:ext cx="9144000" cy="981075"/>
          </a:xfrm>
          <a:prstGeom prst="rect">
            <a:avLst/>
          </a:prstGeom>
          <a:gradFill rotWithShape="1">
            <a:gsLst>
              <a:gs pos="0">
                <a:schemeClr val="tx1"/>
              </a:gs>
              <a:gs pos="100000">
                <a:schemeClr val="tx2"/>
              </a:gs>
            </a:gsLst>
            <a:lin ang="0" scaled="1"/>
          </a:gradFill>
          <a:ln w="9525">
            <a:noFill/>
            <a:miter lim="800000"/>
            <a:headEnd/>
            <a:tailEnd/>
          </a:ln>
          <a:effectLst/>
        </p:spPr>
        <p:txBody>
          <a:bodyPr wrap="none" anchor="ctr"/>
          <a:lstStyle/>
          <a:p>
            <a:pPr>
              <a:defRPr/>
            </a:pPr>
            <a:endParaRPr lang="zh-CN" altLang="en-US" b="1">
              <a:latin typeface="微软雅黑" pitchFamily="34" charset="-122"/>
              <a:ea typeface="微软雅黑" pitchFamily="34" charset="-122"/>
            </a:endParaRPr>
          </a:p>
        </p:txBody>
      </p:sp>
      <p:grpSp>
        <p:nvGrpSpPr>
          <p:cNvPr id="1033" name="Group 17"/>
          <p:cNvGrpSpPr>
            <a:grpSpLocks/>
          </p:cNvGrpSpPr>
          <p:nvPr/>
        </p:nvGrpSpPr>
        <p:grpSpPr bwMode="auto">
          <a:xfrm>
            <a:off x="6729413" y="-11113"/>
            <a:ext cx="2414587" cy="992188"/>
            <a:chOff x="0" y="390"/>
            <a:chExt cx="5760" cy="2202"/>
          </a:xfrm>
        </p:grpSpPr>
        <p:graphicFrame>
          <p:nvGraphicFramePr>
            <p:cNvPr id="1026" name="Object 18"/>
            <p:cNvGraphicFramePr>
              <a:graphicFrameLocks noChangeAspect="1"/>
            </p:cNvGraphicFramePr>
            <p:nvPr/>
          </p:nvGraphicFramePr>
          <p:xfrm>
            <a:off x="0" y="390"/>
            <a:ext cx="1962" cy="2202"/>
          </p:xfrm>
          <a:graphic>
            <a:graphicData uri="http://schemas.openxmlformats.org/presentationml/2006/ole">
              <mc:AlternateContent xmlns:mc="http://schemas.openxmlformats.org/markup-compatibility/2006">
                <mc:Choice xmlns:v="urn:schemas-microsoft-com:vml" Requires="v">
                  <p:oleObj spid="_x0000_s62879" name="Image" r:id="rId5" imgW="4241270" imgH="5396825" progId="">
                    <p:embed/>
                  </p:oleObj>
                </mc:Choice>
                <mc:Fallback>
                  <p:oleObj name="Image" r:id="rId5" imgW="4241270" imgH="5396825" progId="">
                    <p:embed/>
                    <p:pic>
                      <p:nvPicPr>
                        <p:cNvPr id="0" name="Picture 13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90"/>
                          <a:ext cx="1962" cy="2202"/>
                        </a:xfrm>
                        <a:prstGeom prst="rect">
                          <a:avLst/>
                        </a:prstGeom>
                        <a:noFill/>
                        <a:ln>
                          <a:noFill/>
                        </a:ln>
                        <a:effectLst/>
                        <a:extLst>
                          <a:ext uri="{909E8E84-426E-40DD-AFC4-6F175D3DCCD1}">
                            <a14:hiddenFill xmlns:a14="http://schemas.microsoft.com/office/drawing/2010/main">
                              <a:solidFill>
                                <a:srgbClr val="458F8F"/>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graphicFrame>
          <p:nvGraphicFramePr>
            <p:cNvPr id="1027" name="Object 19"/>
            <p:cNvGraphicFramePr>
              <a:graphicFrameLocks noChangeAspect="1"/>
            </p:cNvGraphicFramePr>
            <p:nvPr/>
          </p:nvGraphicFramePr>
          <p:xfrm>
            <a:off x="3888" y="390"/>
            <a:ext cx="1872" cy="2202"/>
          </p:xfrm>
          <a:graphic>
            <a:graphicData uri="http://schemas.openxmlformats.org/presentationml/2006/ole">
              <mc:AlternateContent xmlns:mc="http://schemas.openxmlformats.org/markup-compatibility/2006">
                <mc:Choice xmlns:v="urn:schemas-microsoft-com:vml" Requires="v">
                  <p:oleObj spid="_x0000_s62880" name="Image" r:id="rId7" imgW="3263492" imgH="4863492" progId="">
                    <p:embed/>
                  </p:oleObj>
                </mc:Choice>
                <mc:Fallback>
                  <p:oleObj name="Image" r:id="rId7" imgW="3263492" imgH="4863492" progId="">
                    <p:embed/>
                    <p:pic>
                      <p:nvPicPr>
                        <p:cNvPr id="0" name="Picture 13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8" y="390"/>
                          <a:ext cx="1872" cy="2202"/>
                        </a:xfrm>
                        <a:prstGeom prst="rect">
                          <a:avLst/>
                        </a:prstGeom>
                        <a:noFill/>
                        <a:ln>
                          <a:noFill/>
                        </a:ln>
                        <a:effectLst/>
                        <a:extLst>
                          <a:ext uri="{909E8E84-426E-40DD-AFC4-6F175D3DCCD1}">
                            <a14:hiddenFill xmlns:a14="http://schemas.microsoft.com/office/drawing/2010/main">
                              <a:solidFill>
                                <a:srgbClr val="458F8F"/>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graphicFrame>
          <p:nvGraphicFramePr>
            <p:cNvPr id="2" name="Object 20"/>
            <p:cNvGraphicFramePr>
              <a:graphicFrameLocks noChangeAspect="1"/>
            </p:cNvGraphicFramePr>
            <p:nvPr/>
          </p:nvGraphicFramePr>
          <p:xfrm>
            <a:off x="1958" y="390"/>
            <a:ext cx="1930" cy="2202"/>
          </p:xfrm>
          <a:graphic>
            <a:graphicData uri="http://schemas.openxmlformats.org/presentationml/2006/ole">
              <mc:AlternateContent xmlns:mc="http://schemas.openxmlformats.org/markup-compatibility/2006">
                <mc:Choice xmlns:v="urn:schemas-microsoft-com:vml" Requires="v">
                  <p:oleObj spid="_x0000_s62881" name="Image" r:id="rId9" imgW="3492063" imgH="4926984" progId="">
                    <p:embed/>
                  </p:oleObj>
                </mc:Choice>
                <mc:Fallback>
                  <p:oleObj name="Image" r:id="rId9" imgW="3492063" imgH="4926984" progId="">
                    <p:embed/>
                    <p:pic>
                      <p:nvPicPr>
                        <p:cNvPr id="0" name="Picture 131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58" y="390"/>
                          <a:ext cx="1930" cy="2202"/>
                        </a:xfrm>
                        <a:prstGeom prst="rect">
                          <a:avLst/>
                        </a:prstGeom>
                        <a:noFill/>
                        <a:ln>
                          <a:noFill/>
                        </a:ln>
                        <a:effectLst/>
                        <a:extLst>
                          <a:ext uri="{909E8E84-426E-40DD-AFC4-6F175D3DCCD1}">
                            <a14:hiddenFill xmlns:a14="http://schemas.microsoft.com/office/drawing/2010/main">
                              <a:solidFill>
                                <a:srgbClr val="458F8F"/>
                              </a:solidFill>
                            </a14:hiddenFill>
                          </a:ext>
                          <a:ext uri="{91240B29-F687-4F45-9708-019B960494DF}">
                            <a14:hiddenLine xmlns:a14="http://schemas.microsoft.com/office/drawing/2010/main" w="9525">
                              <a:solidFill>
                                <a:srgbClr val="2B166E"/>
                              </a:solidFill>
                              <a:miter lim="800000"/>
                              <a:headEnd/>
                              <a:tailEnd/>
                            </a14:hiddenLine>
                          </a:ext>
                          <a:ext uri="{AF507438-7753-43E0-B8FC-AC1667EBCBE1}">
                            <a14:hiddenEffects xmlns:a14="http://schemas.microsoft.com/office/drawing/2010/main">
                              <a:effectLst>
                                <a:outerShdw dist="35921" dir="2700000" algn="ctr" rotWithShape="0">
                                  <a:srgbClr val="C0C0C0"/>
                                </a:outerShdw>
                              </a:effectLst>
                            </a14:hiddenEffects>
                          </a:ext>
                        </a:extLst>
                      </p:spPr>
                    </p:pic>
                  </p:oleObj>
                </mc:Fallback>
              </mc:AlternateContent>
            </a:graphicData>
          </a:graphic>
        </p:graphicFrame>
      </p:grpSp>
      <p:sp>
        <p:nvSpPr>
          <p:cNvPr id="1034" name="Rectangle 3"/>
          <p:cNvSpPr>
            <a:spLocks noGrp="1" noChangeArrowheads="1"/>
          </p:cNvSpPr>
          <p:nvPr>
            <p:ph type="body" idx="1"/>
          </p:nvPr>
        </p:nvSpPr>
        <p:spPr bwMode="auto">
          <a:xfrm>
            <a:off x="457200" y="1371600"/>
            <a:ext cx="82296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zh-CN" dirty="0" smtClean="0"/>
              <a:t>Click to edit Master text styles</a:t>
            </a:r>
          </a:p>
          <a:p>
            <a:pPr lvl="1"/>
            <a:r>
              <a:rPr lang="en-US" altLang="zh-CN" dirty="0" smtClean="0"/>
              <a:t>Second level</a:t>
            </a:r>
          </a:p>
          <a:p>
            <a:pPr lvl="2"/>
            <a:r>
              <a:rPr lang="en-US" altLang="zh-CN" dirty="0" smtClean="0"/>
              <a:t>Third level</a:t>
            </a:r>
          </a:p>
          <a:p>
            <a:pPr lvl="3"/>
            <a:r>
              <a:rPr lang="en-US" altLang="zh-CN" dirty="0" smtClean="0"/>
              <a:t>Fourth level</a:t>
            </a:r>
          </a:p>
          <a:p>
            <a:pPr lvl="4"/>
            <a:r>
              <a:rPr lang="en-US" altLang="zh-CN" dirty="0" smtClean="0"/>
              <a:t>Fifth level</a:t>
            </a:r>
          </a:p>
        </p:txBody>
      </p:sp>
      <p:sp>
        <p:nvSpPr>
          <p:cNvPr id="1028" name="Rectangle 4"/>
          <p:cNvSpPr>
            <a:spLocks noGrp="1" noChangeArrowheads="1"/>
          </p:cNvSpPr>
          <p:nvPr>
            <p:ph type="dt" sz="half" idx="2"/>
          </p:nvPr>
        </p:nvSpPr>
        <p:spPr bwMode="auto">
          <a:xfrm>
            <a:off x="6172200" y="6545242"/>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effectLst>
                  <a:outerShdw blurRad="38100" dist="38100" dir="2700000" algn="tl">
                    <a:srgbClr val="C0C0C0"/>
                  </a:outerShdw>
                </a:effectLst>
                <a:latin typeface="微软雅黑" pitchFamily="34" charset="-122"/>
                <a:ea typeface="微软雅黑" pitchFamily="34" charset="-122"/>
              </a:defRPr>
            </a:lvl1pPr>
          </a:lstStyle>
          <a:p>
            <a:pPr>
              <a:defRPr/>
            </a:pPr>
            <a:r>
              <a:rPr lang="en-US" altLang="zh-CN" smtClean="0"/>
              <a:t>www.longone.com.cn</a:t>
            </a:r>
            <a:endParaRPr lang="en-US" altLang="zh-CN"/>
          </a:p>
        </p:txBody>
      </p:sp>
      <p:sp>
        <p:nvSpPr>
          <p:cNvPr id="1029" name="Rectangle 5"/>
          <p:cNvSpPr>
            <a:spLocks noGrp="1" noChangeArrowheads="1"/>
          </p:cNvSpPr>
          <p:nvPr>
            <p:ph type="ftr" sz="quarter" idx="3"/>
          </p:nvPr>
        </p:nvSpPr>
        <p:spPr bwMode="auto">
          <a:xfrm>
            <a:off x="457200" y="6524625"/>
            <a:ext cx="1752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1" smtClean="0">
                <a:effectLst>
                  <a:outerShdw blurRad="38100" dist="38100" dir="2700000" algn="tl">
                    <a:srgbClr val="C0C0C0"/>
                  </a:outerShdw>
                </a:effectLst>
                <a:latin typeface="微软雅黑" pitchFamily="34" charset="-122"/>
                <a:ea typeface="微软雅黑" pitchFamily="34" charset="-122"/>
              </a:defRPr>
            </a:lvl1pPr>
          </a:lstStyle>
          <a:p>
            <a:pPr>
              <a:defRPr/>
            </a:pPr>
            <a:r>
              <a:rPr lang="en-US" altLang="zh-CN" smtClean="0"/>
              <a:t>Company Logo</a:t>
            </a:r>
            <a:endParaRPr lang="en-US" altLang="zh-CN"/>
          </a:p>
        </p:txBody>
      </p:sp>
      <p:sp>
        <p:nvSpPr>
          <p:cNvPr id="1030" name="Rectangle 6"/>
          <p:cNvSpPr>
            <a:spLocks noGrp="1" noChangeArrowheads="1"/>
          </p:cNvSpPr>
          <p:nvPr>
            <p:ph type="sldNum" sz="quarter" idx="4"/>
          </p:nvPr>
        </p:nvSpPr>
        <p:spPr bwMode="auto">
          <a:xfrm>
            <a:off x="3200400" y="6480175"/>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b="1" smtClean="0">
                <a:effectLst>
                  <a:outerShdw blurRad="38100" dist="38100" dir="2700000" algn="tl">
                    <a:srgbClr val="C0C0C0"/>
                  </a:outerShdw>
                </a:effectLst>
                <a:latin typeface="微软雅黑" pitchFamily="34" charset="-122"/>
                <a:ea typeface="微软雅黑" pitchFamily="34" charset="-122"/>
              </a:defRPr>
            </a:lvl1pPr>
          </a:lstStyle>
          <a:p>
            <a:pPr>
              <a:defRPr/>
            </a:pPr>
            <a:fld id="{881CBA37-6A8A-412E-A660-5F2A5FEFA335}" type="slidenum">
              <a:rPr lang="en-US" altLang="zh-CN"/>
              <a:pPr>
                <a:defRPr/>
              </a:pPr>
              <a:t>‹#›</a:t>
            </a:fld>
            <a:endParaRPr lang="en-US" altLang="zh-CN"/>
          </a:p>
        </p:txBody>
      </p:sp>
      <p:sp>
        <p:nvSpPr>
          <p:cNvPr id="1038" name="Rectangle 2"/>
          <p:cNvSpPr>
            <a:spLocks noGrp="1" noChangeArrowheads="1"/>
          </p:cNvSpPr>
          <p:nvPr>
            <p:ph type="title"/>
          </p:nvPr>
        </p:nvSpPr>
        <p:spPr bwMode="white">
          <a:xfrm>
            <a:off x="457200" y="319088"/>
            <a:ext cx="6172200" cy="5635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zh-CN" smtClean="0"/>
              <a:t>Click to edit Master title</a:t>
            </a:r>
            <a:br>
              <a:rPr lang="en-US" altLang="zh-CN" smtClean="0"/>
            </a:br>
            <a:r>
              <a:rPr lang="en-US" altLang="zh-CN" smtClean="0"/>
              <a:t> style</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Lst>
  <p:hf sldNum="0" hdr="0"/>
  <p:txStyles>
    <p:titleStyle>
      <a:lvl1pPr algn="l" rtl="0" eaLnBrk="0" fontAlgn="base" hangingPunct="0">
        <a:spcBef>
          <a:spcPct val="0"/>
        </a:spcBef>
        <a:spcAft>
          <a:spcPct val="0"/>
        </a:spcAft>
        <a:defRPr sz="3200" b="1">
          <a:solidFill>
            <a:schemeClr val="bg1"/>
          </a:solidFill>
          <a:latin typeface="微软雅黑" pitchFamily="34" charset="-122"/>
          <a:ea typeface="微软雅黑" pitchFamily="34" charset="-122"/>
          <a:cs typeface="+mj-cs"/>
        </a:defRPr>
      </a:lvl1pPr>
      <a:lvl2pPr algn="l" rtl="0" eaLnBrk="0" fontAlgn="base" hangingPunct="0">
        <a:spcBef>
          <a:spcPct val="0"/>
        </a:spcBef>
        <a:spcAft>
          <a:spcPct val="0"/>
        </a:spcAft>
        <a:defRPr sz="3200" b="1">
          <a:solidFill>
            <a:schemeClr val="bg1"/>
          </a:solidFill>
          <a:latin typeface="微软雅黑" pitchFamily="34" charset="-122"/>
          <a:ea typeface="微软雅黑" pitchFamily="34" charset="-122"/>
        </a:defRPr>
      </a:lvl2pPr>
      <a:lvl3pPr algn="l" rtl="0" eaLnBrk="0" fontAlgn="base" hangingPunct="0">
        <a:spcBef>
          <a:spcPct val="0"/>
        </a:spcBef>
        <a:spcAft>
          <a:spcPct val="0"/>
        </a:spcAft>
        <a:defRPr sz="3200" b="1">
          <a:solidFill>
            <a:schemeClr val="bg1"/>
          </a:solidFill>
          <a:latin typeface="微软雅黑" pitchFamily="34" charset="-122"/>
          <a:ea typeface="微软雅黑" pitchFamily="34" charset="-122"/>
        </a:defRPr>
      </a:lvl3pPr>
      <a:lvl4pPr algn="l" rtl="0" eaLnBrk="0" fontAlgn="base" hangingPunct="0">
        <a:spcBef>
          <a:spcPct val="0"/>
        </a:spcBef>
        <a:spcAft>
          <a:spcPct val="0"/>
        </a:spcAft>
        <a:defRPr sz="3200" b="1">
          <a:solidFill>
            <a:schemeClr val="bg1"/>
          </a:solidFill>
          <a:latin typeface="微软雅黑" pitchFamily="34" charset="-122"/>
          <a:ea typeface="微软雅黑" pitchFamily="34" charset="-122"/>
        </a:defRPr>
      </a:lvl4pPr>
      <a:lvl5pPr algn="l" rtl="0" eaLnBrk="0" fontAlgn="base" hangingPunct="0">
        <a:spcBef>
          <a:spcPct val="0"/>
        </a:spcBef>
        <a:spcAft>
          <a:spcPct val="0"/>
        </a:spcAft>
        <a:defRPr sz="3200" b="1">
          <a:solidFill>
            <a:schemeClr val="bg1"/>
          </a:solidFill>
          <a:latin typeface="微软雅黑" pitchFamily="34" charset="-122"/>
          <a:ea typeface="微软雅黑" pitchFamily="34" charset="-122"/>
        </a:defRPr>
      </a:lvl5pPr>
      <a:lvl6pPr marL="457200" algn="l" rtl="0" fontAlgn="base">
        <a:spcBef>
          <a:spcPct val="0"/>
        </a:spcBef>
        <a:spcAft>
          <a:spcPct val="0"/>
        </a:spcAft>
        <a:defRPr sz="3200" b="1">
          <a:solidFill>
            <a:schemeClr val="bg1"/>
          </a:solidFill>
          <a:latin typeface="Verdana" pitchFamily="34" charset="0"/>
        </a:defRPr>
      </a:lvl6pPr>
      <a:lvl7pPr marL="914400" algn="l" rtl="0" fontAlgn="base">
        <a:spcBef>
          <a:spcPct val="0"/>
        </a:spcBef>
        <a:spcAft>
          <a:spcPct val="0"/>
        </a:spcAft>
        <a:defRPr sz="3200" b="1">
          <a:solidFill>
            <a:schemeClr val="bg1"/>
          </a:solidFill>
          <a:latin typeface="Verdana" pitchFamily="34" charset="0"/>
        </a:defRPr>
      </a:lvl7pPr>
      <a:lvl8pPr marL="1371600" algn="l" rtl="0" fontAlgn="base">
        <a:spcBef>
          <a:spcPct val="0"/>
        </a:spcBef>
        <a:spcAft>
          <a:spcPct val="0"/>
        </a:spcAft>
        <a:defRPr sz="3200" b="1">
          <a:solidFill>
            <a:schemeClr val="bg1"/>
          </a:solidFill>
          <a:latin typeface="Verdana" pitchFamily="34" charset="0"/>
        </a:defRPr>
      </a:lvl8pPr>
      <a:lvl9pPr marL="1828800" algn="l" rtl="0" fontAlgn="base">
        <a:spcBef>
          <a:spcPct val="0"/>
        </a:spcBef>
        <a:spcAft>
          <a:spcPct val="0"/>
        </a:spcAft>
        <a:defRPr sz="3200" b="1">
          <a:solidFill>
            <a:schemeClr val="bg1"/>
          </a:solidFill>
          <a:latin typeface="Verdana"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v"/>
        <a:defRPr sz="2800" b="1">
          <a:solidFill>
            <a:schemeClr val="tx1"/>
          </a:solidFill>
          <a:latin typeface="微软雅黑" pitchFamily="34" charset="-122"/>
          <a:ea typeface="微软雅黑" pitchFamily="34" charset="-122"/>
          <a:cs typeface="+mn-cs"/>
        </a:defRPr>
      </a:lvl1pPr>
      <a:lvl2pPr marL="742950" indent="-285750" algn="l" rtl="0" eaLnBrk="0" fontAlgn="base" hangingPunct="0">
        <a:spcBef>
          <a:spcPct val="20000"/>
        </a:spcBef>
        <a:spcAft>
          <a:spcPct val="0"/>
        </a:spcAft>
        <a:buClr>
          <a:schemeClr val="accent1"/>
        </a:buClr>
        <a:buFont typeface="Wingdings" pitchFamily="2" charset="2"/>
        <a:buChar char="§"/>
        <a:defRPr sz="2800" b="1">
          <a:solidFill>
            <a:schemeClr val="tx1"/>
          </a:solidFill>
          <a:latin typeface="微软雅黑" pitchFamily="34" charset="-122"/>
          <a:ea typeface="微软雅黑" pitchFamily="34" charset="-122"/>
        </a:defRPr>
      </a:lvl2pPr>
      <a:lvl3pPr marL="1143000" indent="-228600" algn="l" rtl="0" eaLnBrk="0" fontAlgn="base" hangingPunct="0">
        <a:spcBef>
          <a:spcPct val="20000"/>
        </a:spcBef>
        <a:spcAft>
          <a:spcPct val="0"/>
        </a:spcAft>
        <a:buClr>
          <a:schemeClr val="tx1"/>
        </a:buClr>
        <a:buChar char="•"/>
        <a:defRPr sz="2400" b="1">
          <a:solidFill>
            <a:schemeClr val="tx1"/>
          </a:solidFill>
          <a:latin typeface="微软雅黑" pitchFamily="34" charset="-122"/>
          <a:ea typeface="微软雅黑" pitchFamily="34" charset="-122"/>
        </a:defRPr>
      </a:lvl3pPr>
      <a:lvl4pPr marL="1600200" indent="-228600" algn="l" rtl="0" eaLnBrk="0" fontAlgn="base" hangingPunct="0">
        <a:spcBef>
          <a:spcPct val="20000"/>
        </a:spcBef>
        <a:spcAft>
          <a:spcPct val="0"/>
        </a:spcAft>
        <a:buChar char="–"/>
        <a:defRPr sz="2000" b="1">
          <a:solidFill>
            <a:schemeClr val="tx1"/>
          </a:solidFill>
          <a:latin typeface="微软雅黑" pitchFamily="34" charset="-122"/>
          <a:ea typeface="微软雅黑" pitchFamily="34" charset="-122"/>
        </a:defRPr>
      </a:lvl4pPr>
      <a:lvl5pPr marL="2057400" indent="-228600" algn="l" rtl="0" eaLnBrk="0" fontAlgn="base" hangingPunct="0">
        <a:spcBef>
          <a:spcPct val="20000"/>
        </a:spcBef>
        <a:spcAft>
          <a:spcPct val="0"/>
        </a:spcAft>
        <a:buChar char="»"/>
        <a:defRPr sz="2000" b="1">
          <a:solidFill>
            <a:schemeClr val="tx1"/>
          </a:solidFill>
          <a:latin typeface="微软雅黑" pitchFamily="34" charset="-122"/>
          <a:ea typeface="微软雅黑" pitchFamily="34" charset="-122"/>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539552" y="3212976"/>
            <a:ext cx="8424936" cy="2448272"/>
          </a:xfrm>
        </p:spPr>
        <p:txBody>
          <a:bodyPr/>
          <a:lstStyle/>
          <a:p>
            <a:pPr lvl="0" algn="ctr" eaLnBrk="1" hangingPunct="1">
              <a:lnSpc>
                <a:spcPct val="150000"/>
              </a:lnSpc>
            </a:pPr>
            <a:r>
              <a:rPr lang="zh-CN" altLang="en-US" sz="4000" smtClean="0">
                <a:latin typeface="黑体" pitchFamily="49" charset="-122"/>
                <a:ea typeface="黑体" pitchFamily="49" charset="-122"/>
              </a:rPr>
              <a:t>可转债知识小课堂</a:t>
            </a:r>
            <a:endParaRPr lang="zh-CN" altLang="en-US" sz="4000">
              <a:latin typeface="黑体" pitchFamily="49" charset="-122"/>
              <a:ea typeface="黑体" pitchFamily="49" charset="-122"/>
            </a:endParaRPr>
          </a:p>
        </p:txBody>
      </p:sp>
      <p:sp>
        <p:nvSpPr>
          <p:cNvPr id="15363" name="Rectangle 3"/>
          <p:cNvSpPr>
            <a:spLocks noGrp="1" noChangeArrowheads="1"/>
          </p:cNvSpPr>
          <p:nvPr>
            <p:ph type="subTitle" idx="1"/>
          </p:nvPr>
        </p:nvSpPr>
        <p:spPr>
          <a:xfrm>
            <a:off x="3352800" y="6234113"/>
            <a:ext cx="2819400" cy="395287"/>
          </a:xfrm>
        </p:spPr>
        <p:txBody>
          <a:bodyPr/>
          <a:lstStyle/>
          <a:p>
            <a:pPr eaLnBrk="1" hangingPunct="1"/>
            <a:r>
              <a:rPr lang="en-US" altLang="zh-CN" sz="1800" dirty="0" smtClean="0">
                <a:ea typeface="宋体" charset="-122"/>
              </a:rPr>
              <a:t>2019</a:t>
            </a:r>
            <a:r>
              <a:rPr lang="zh-CN" altLang="en-US" sz="1800" dirty="0" smtClean="0">
                <a:ea typeface="宋体" charset="-122"/>
              </a:rPr>
              <a:t>年</a:t>
            </a:r>
            <a:r>
              <a:rPr lang="en-US" altLang="zh-CN" sz="1800" dirty="0" smtClean="0">
                <a:ea typeface="宋体" charset="-122"/>
              </a:rPr>
              <a:t>4</a:t>
            </a:r>
            <a:r>
              <a:rPr lang="zh-CN" altLang="en-US" sz="1800" dirty="0" smtClean="0">
                <a:ea typeface="宋体" charset="-122"/>
              </a:rPr>
              <a:t>月</a:t>
            </a:r>
            <a:r>
              <a:rPr lang="en-US" altLang="zh-CN" sz="1800" dirty="0" smtClean="0">
                <a:ea typeface="宋体" charset="-122"/>
              </a:rPr>
              <a:t> </a:t>
            </a:r>
            <a:endParaRPr lang="en-US" altLang="zh-CN" sz="1800" dirty="0" smtClean="0">
              <a:ea typeface="宋体" charset="-122"/>
            </a:endParaRPr>
          </a:p>
        </p:txBody>
      </p:sp>
      <p:pic>
        <p:nvPicPr>
          <p:cNvPr id="4" name="Picture 8" descr="C:\Documents and Settings\sement\桌面\图片1去红边.png"/>
          <p:cNvPicPr>
            <a:picLocks noChangeAspect="1" noChangeArrowheads="1"/>
          </p:cNvPicPr>
          <p:nvPr/>
        </p:nvPicPr>
        <p:blipFill>
          <a:blip r:embed="rId2" cstate="print"/>
          <a:srcRect/>
          <a:stretch>
            <a:fillRect/>
          </a:stretch>
        </p:blipFill>
        <p:spPr bwMode="auto">
          <a:xfrm>
            <a:off x="3347864" y="5445224"/>
            <a:ext cx="2438400" cy="587828"/>
          </a:xfrm>
          <a:prstGeom prst="rect">
            <a:avLst/>
          </a:prstGeom>
          <a:noFill/>
          <a:ln w="9525">
            <a:noFill/>
            <a:miter lim="800000"/>
            <a:headEnd/>
            <a:tailEnd/>
          </a:ln>
        </p:spPr>
      </p:pic>
      <p:pic>
        <p:nvPicPr>
          <p:cNvPr id="573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5445224"/>
            <a:ext cx="598562" cy="601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三、可转债的主要发行条款</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0" y="1124744"/>
            <a:ext cx="8388424" cy="5400600"/>
          </a:xfrm>
        </p:spPr>
        <p:txBody>
          <a:bodyPr/>
          <a:lstStyle/>
          <a:p>
            <a:pPr marL="0" indent="504000">
              <a:lnSpc>
                <a:spcPct val="150000"/>
              </a:lnSpc>
            </a:pPr>
            <a:endParaRPr lang="en-US" altLang="zh-CN" sz="2000" smtClean="0">
              <a:latin typeface="仿宋" pitchFamily="49" charset="-122"/>
              <a:ea typeface="仿宋" pitchFamily="49" charset="-122"/>
            </a:endParaRPr>
          </a:p>
          <a:p>
            <a:pPr marL="0" indent="504000">
              <a:lnSpc>
                <a:spcPct val="150000"/>
              </a:lnSpc>
            </a:pPr>
            <a:r>
              <a:rPr lang="zh-CN" altLang="en-US" sz="2000" smtClean="0">
                <a:latin typeface="仿宋" pitchFamily="49" charset="-122"/>
                <a:ea typeface="仿宋" pitchFamily="49" charset="-122"/>
              </a:rPr>
              <a:t>以圆通转债（</a:t>
            </a:r>
            <a:r>
              <a:rPr lang="en-US" altLang="zh-CN" sz="2000" smtClean="0">
                <a:latin typeface="仿宋" pitchFamily="49" charset="-122"/>
                <a:ea typeface="仿宋" pitchFamily="49" charset="-122"/>
              </a:rPr>
              <a:t>110046</a:t>
            </a:r>
            <a:r>
              <a:rPr lang="zh-CN" altLang="en-US" sz="2000" smtClean="0">
                <a:latin typeface="仿宋" pitchFamily="49" charset="-122"/>
                <a:ea typeface="仿宋" pitchFamily="49" charset="-122"/>
              </a:rPr>
              <a:t>）为例</a:t>
            </a:r>
            <a:endParaRPr lang="en-US" altLang="zh-CN" sz="2000" smtClean="0">
              <a:latin typeface="仿宋" pitchFamily="49" charset="-122"/>
              <a:ea typeface="仿宋" pitchFamily="49" charset="-122"/>
            </a:endParaRPr>
          </a:p>
          <a:p>
            <a:pPr marL="0" indent="504000">
              <a:lnSpc>
                <a:spcPct val="150000"/>
              </a:lnSpc>
            </a:pPr>
            <a:r>
              <a:rPr lang="en-US" altLang="zh-CN" sz="1700" smtClean="0">
                <a:latin typeface="仿宋" pitchFamily="49" charset="-122"/>
                <a:ea typeface="仿宋" pitchFamily="49" charset="-122"/>
              </a:rPr>
              <a:t>1</a:t>
            </a:r>
            <a:r>
              <a:rPr lang="zh-CN" altLang="en-US" sz="1700" smtClean="0">
                <a:latin typeface="仿宋" pitchFamily="49" charset="-122"/>
                <a:ea typeface="仿宋" pitchFamily="49" charset="-122"/>
              </a:rPr>
              <a:t>、发行证券的种类</a:t>
            </a:r>
            <a:endParaRPr lang="en-US" altLang="zh-CN" sz="170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圆通转债（</a:t>
            </a:r>
            <a:r>
              <a:rPr lang="en-US" altLang="zh-CN" sz="1700" b="0">
                <a:latin typeface="仿宋" pitchFamily="49" charset="-122"/>
                <a:ea typeface="仿宋" pitchFamily="49" charset="-122"/>
              </a:rPr>
              <a:t>110046</a:t>
            </a:r>
            <a:r>
              <a:rPr lang="zh-CN" altLang="en-US" sz="1700" b="0">
                <a:latin typeface="仿宋" pitchFamily="49" charset="-122"/>
                <a:ea typeface="仿宋" pitchFamily="49" charset="-122"/>
              </a:rPr>
              <a:t>）</a:t>
            </a:r>
            <a:r>
              <a:rPr lang="zh-CN" altLang="en-US" sz="1700" b="0" smtClean="0">
                <a:latin typeface="仿宋" pitchFamily="49" charset="-122"/>
                <a:ea typeface="仿宋" pitchFamily="49" charset="-122"/>
              </a:rPr>
              <a:t>种</a:t>
            </a:r>
            <a:r>
              <a:rPr lang="zh-CN" altLang="en-US" sz="1700" b="0">
                <a:latin typeface="仿宋" pitchFamily="49" charset="-122"/>
                <a:ea typeface="仿宋" pitchFamily="49" charset="-122"/>
              </a:rPr>
              <a:t>类为可转换为公司</a:t>
            </a:r>
            <a:r>
              <a:rPr lang="en-US" altLang="zh-CN" sz="1700" b="0">
                <a:latin typeface="仿宋" pitchFamily="49" charset="-122"/>
                <a:ea typeface="仿宋" pitchFamily="49" charset="-122"/>
              </a:rPr>
              <a:t>A</a:t>
            </a:r>
            <a:r>
              <a:rPr lang="zh-CN" altLang="en-US" sz="1700" b="0">
                <a:latin typeface="仿宋" pitchFamily="49" charset="-122"/>
                <a:ea typeface="仿宋" pitchFamily="49" charset="-122"/>
              </a:rPr>
              <a:t>股股票的可转换公司债券。本次可转债及未来经本次可转债转换的公司</a:t>
            </a:r>
            <a:r>
              <a:rPr lang="en-US" altLang="zh-CN" sz="1700" b="0">
                <a:latin typeface="仿宋" pitchFamily="49" charset="-122"/>
                <a:ea typeface="仿宋" pitchFamily="49" charset="-122"/>
              </a:rPr>
              <a:t>A</a:t>
            </a:r>
            <a:r>
              <a:rPr lang="zh-CN" altLang="en-US" sz="1700" b="0">
                <a:latin typeface="仿宋" pitchFamily="49" charset="-122"/>
                <a:ea typeface="仿宋" pitchFamily="49" charset="-122"/>
              </a:rPr>
              <a:t>股股票将在上交所上</a:t>
            </a:r>
            <a:r>
              <a:rPr lang="zh-CN" altLang="en-US" sz="1700" b="0" smtClean="0">
                <a:latin typeface="仿宋" pitchFamily="49" charset="-122"/>
                <a:ea typeface="仿宋" pitchFamily="49" charset="-122"/>
              </a:rPr>
              <a:t>市；</a:t>
            </a:r>
            <a:endParaRPr lang="en-US" altLang="zh-CN" sz="1700" b="0" smtClean="0">
              <a:latin typeface="仿宋" pitchFamily="49" charset="-122"/>
              <a:ea typeface="仿宋" pitchFamily="49" charset="-122"/>
            </a:endParaRPr>
          </a:p>
          <a:p>
            <a:pPr marL="0" indent="504000">
              <a:lnSpc>
                <a:spcPct val="150000"/>
              </a:lnSpc>
            </a:pPr>
            <a:r>
              <a:rPr lang="en-US" altLang="zh-CN" sz="1700">
                <a:latin typeface="仿宋" pitchFamily="49" charset="-122"/>
                <a:ea typeface="仿宋" pitchFamily="49" charset="-122"/>
              </a:rPr>
              <a:t>2</a:t>
            </a:r>
            <a:r>
              <a:rPr lang="zh-CN" altLang="en-US" sz="1700">
                <a:latin typeface="仿宋" pitchFamily="49" charset="-122"/>
                <a:ea typeface="仿宋" pitchFamily="49" charset="-122"/>
              </a:rPr>
              <a:t>、发行规模</a:t>
            </a:r>
            <a:endParaRPr lang="en-US" altLang="zh-CN" sz="170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可转</a:t>
            </a:r>
            <a:r>
              <a:rPr lang="zh-CN" altLang="en-US" sz="1700" b="0" smtClean="0">
                <a:latin typeface="仿宋" pitchFamily="49" charset="-122"/>
                <a:ea typeface="仿宋" pitchFamily="49" charset="-122"/>
              </a:rPr>
              <a:t>债的发行规模不仅影响企业偿债能力，而且会影响企业未来的股本结构，因此发行规模是可转债的一个重要因素。根据</a:t>
            </a:r>
            <a:r>
              <a:rPr lang="en-US" altLang="zh-CN" sz="1700" b="0" smtClean="0">
                <a:latin typeface="仿宋" pitchFamily="49" charset="-122"/>
                <a:ea typeface="仿宋" pitchFamily="49" charset="-122"/>
              </a:rPr>
              <a:t>《</a:t>
            </a:r>
            <a:r>
              <a:rPr lang="zh-CN" altLang="en-US" sz="1700" b="0" smtClean="0">
                <a:latin typeface="仿宋" pitchFamily="49" charset="-122"/>
                <a:ea typeface="仿宋" pitchFamily="49" charset="-122"/>
              </a:rPr>
              <a:t>管理办法</a:t>
            </a:r>
            <a:r>
              <a:rPr lang="en-US" altLang="zh-CN" sz="1700" b="0" smtClean="0">
                <a:latin typeface="仿宋" pitchFamily="49" charset="-122"/>
                <a:ea typeface="仿宋" pitchFamily="49" charset="-122"/>
              </a:rPr>
              <a:t>》</a:t>
            </a:r>
            <a:r>
              <a:rPr lang="zh-CN" altLang="en-US" sz="1700" b="0">
                <a:latin typeface="仿宋" pitchFamily="49" charset="-122"/>
                <a:ea typeface="仿宋" pitchFamily="49" charset="-122"/>
              </a:rPr>
              <a:t>规定</a:t>
            </a:r>
            <a:r>
              <a:rPr lang="zh-CN" altLang="en-US" sz="1700" b="0" smtClean="0">
                <a:latin typeface="仿宋" pitchFamily="49" charset="-122"/>
                <a:ea typeface="仿宋" pitchFamily="49" charset="-122"/>
              </a:rPr>
              <a:t>，可转债发</a:t>
            </a:r>
            <a:r>
              <a:rPr lang="zh-CN" altLang="en-US" sz="1700" b="0">
                <a:latin typeface="仿宋" pitchFamily="49" charset="-122"/>
                <a:ea typeface="仿宋" pitchFamily="49" charset="-122"/>
              </a:rPr>
              <a:t>行后累计公司债券余额不超过最近一期末净资产额的百分之四十</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a:p>
            <a:pPr marL="0" indent="504000">
              <a:lnSpc>
                <a:spcPct val="150000"/>
              </a:lnSpc>
            </a:pPr>
            <a:r>
              <a:rPr lang="en-US" altLang="zh-CN" sz="1700" smtClean="0">
                <a:latin typeface="仿宋" pitchFamily="49" charset="-122"/>
                <a:ea typeface="仿宋" pitchFamily="49" charset="-122"/>
              </a:rPr>
              <a:t>3</a:t>
            </a:r>
            <a:r>
              <a:rPr lang="zh-CN" altLang="en-US" sz="1700" smtClean="0">
                <a:latin typeface="仿宋" pitchFamily="49" charset="-122"/>
                <a:ea typeface="仿宋" pitchFamily="49" charset="-122"/>
              </a:rPr>
              <a:t>、票面金额和发行价格</a:t>
            </a:r>
            <a:endParaRPr lang="en-US" altLang="zh-CN" sz="170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我</a:t>
            </a:r>
            <a:r>
              <a:rPr lang="zh-CN" altLang="en-US" sz="1700" b="0" smtClean="0">
                <a:latin typeface="仿宋" pitchFamily="49" charset="-122"/>
                <a:ea typeface="仿宋" pitchFamily="49" charset="-122"/>
              </a:rPr>
              <a:t>国可转债的票面金额为</a:t>
            </a:r>
            <a:r>
              <a:rPr lang="en-US" altLang="zh-CN" sz="1700" b="0" smtClean="0">
                <a:latin typeface="仿宋" pitchFamily="49" charset="-122"/>
                <a:ea typeface="仿宋" pitchFamily="49" charset="-122"/>
              </a:rPr>
              <a:t>100</a:t>
            </a:r>
            <a:r>
              <a:rPr lang="zh-CN" altLang="en-US" sz="1700" b="0" smtClean="0">
                <a:latin typeface="仿宋" pitchFamily="49" charset="-122"/>
                <a:ea typeface="仿宋" pitchFamily="49" charset="-122"/>
              </a:rPr>
              <a:t>元</a:t>
            </a:r>
            <a:r>
              <a:rPr lang="en-US" altLang="zh-CN" sz="1700" b="0" smtClean="0">
                <a:latin typeface="仿宋" pitchFamily="49" charset="-122"/>
                <a:ea typeface="仿宋" pitchFamily="49" charset="-122"/>
              </a:rPr>
              <a:t>/</a:t>
            </a:r>
            <a:r>
              <a:rPr lang="zh-CN" altLang="en-US" sz="1700" b="0" smtClean="0">
                <a:latin typeface="仿宋" pitchFamily="49" charset="-122"/>
                <a:ea typeface="仿宋" pitchFamily="49" charset="-122"/>
              </a:rPr>
              <a:t>张，按面值发行。最小交易单位</a:t>
            </a:r>
            <a:r>
              <a:rPr lang="en-US" altLang="zh-CN" sz="1700" b="0" smtClean="0">
                <a:latin typeface="仿宋" pitchFamily="49" charset="-122"/>
                <a:ea typeface="仿宋" pitchFamily="49" charset="-122"/>
              </a:rPr>
              <a:t>10</a:t>
            </a:r>
            <a:r>
              <a:rPr lang="zh-CN" altLang="en-US" sz="1700" b="0" smtClean="0">
                <a:latin typeface="仿宋" pitchFamily="49" charset="-122"/>
                <a:ea typeface="仿宋" pitchFamily="49" charset="-122"/>
              </a:rPr>
              <a:t>张（</a:t>
            </a:r>
            <a:r>
              <a:rPr lang="en-US" altLang="zh-CN" sz="1700" b="0" smtClean="0">
                <a:latin typeface="仿宋" pitchFamily="49" charset="-122"/>
                <a:ea typeface="仿宋" pitchFamily="49" charset="-122"/>
              </a:rPr>
              <a:t>1000</a:t>
            </a:r>
            <a:r>
              <a:rPr lang="zh-CN" altLang="en-US" sz="1700" b="0" smtClean="0">
                <a:latin typeface="仿宋" pitchFamily="49" charset="-122"/>
                <a:ea typeface="仿宋" pitchFamily="49" charset="-122"/>
              </a:rPr>
              <a:t>元）</a:t>
            </a: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16986111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三、可转债的主要发行条款</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0" y="1052736"/>
            <a:ext cx="8388424" cy="5544616"/>
          </a:xfrm>
        </p:spPr>
        <p:txBody>
          <a:bodyPr/>
          <a:lstStyle/>
          <a:p>
            <a:pPr marL="0" indent="504000">
              <a:lnSpc>
                <a:spcPct val="150000"/>
              </a:lnSpc>
            </a:pPr>
            <a:r>
              <a:rPr lang="en-US" altLang="zh-CN" sz="1700" smtClean="0">
                <a:latin typeface="仿宋" pitchFamily="49" charset="-122"/>
                <a:ea typeface="仿宋" pitchFamily="49" charset="-122"/>
              </a:rPr>
              <a:t>4</a:t>
            </a:r>
            <a:r>
              <a:rPr lang="zh-CN" altLang="en-US" sz="1700" smtClean="0">
                <a:latin typeface="仿宋" pitchFamily="49" charset="-122"/>
                <a:ea typeface="仿宋" pitchFamily="49" charset="-122"/>
              </a:rPr>
              <a:t>、债券期限</a:t>
            </a:r>
            <a:endParaRPr lang="en-US" altLang="zh-CN" sz="1700" smtClean="0">
              <a:latin typeface="仿宋" pitchFamily="49" charset="-122"/>
              <a:ea typeface="仿宋" pitchFamily="49" charset="-122"/>
            </a:endParaRPr>
          </a:p>
          <a:p>
            <a:pPr marL="0" indent="504000">
              <a:lnSpc>
                <a:spcPct val="150000"/>
              </a:lnSpc>
            </a:pPr>
            <a:r>
              <a:rPr lang="en-US" altLang="zh-CN" sz="1700" b="0" smtClean="0">
                <a:latin typeface="仿宋" pitchFamily="49" charset="-122"/>
                <a:ea typeface="仿宋" pitchFamily="49" charset="-122"/>
              </a:rPr>
              <a:t>《</a:t>
            </a:r>
            <a:r>
              <a:rPr lang="zh-CN" altLang="en-US" sz="1700" b="0" smtClean="0">
                <a:latin typeface="仿宋" pitchFamily="49" charset="-122"/>
                <a:ea typeface="仿宋" pitchFamily="49" charset="-122"/>
              </a:rPr>
              <a:t>管理办法</a:t>
            </a:r>
            <a:r>
              <a:rPr lang="en-US" altLang="zh-CN" sz="1700" b="0" smtClean="0">
                <a:latin typeface="仿宋" pitchFamily="49" charset="-122"/>
                <a:ea typeface="仿宋" pitchFamily="49" charset="-122"/>
              </a:rPr>
              <a:t>》</a:t>
            </a:r>
            <a:r>
              <a:rPr lang="zh-CN" altLang="en-US" sz="1700" b="0">
                <a:latin typeface="仿宋" pitchFamily="49" charset="-122"/>
                <a:ea typeface="仿宋" pitchFamily="49" charset="-122"/>
              </a:rPr>
              <a:t>规定可转换公司债券的期限最短为一年，最长为六</a:t>
            </a:r>
            <a:r>
              <a:rPr lang="zh-CN" altLang="en-US" sz="1700" b="0" smtClean="0">
                <a:latin typeface="仿宋" pitchFamily="49" charset="-122"/>
                <a:ea typeface="仿宋" pitchFamily="49" charset="-122"/>
              </a:rPr>
              <a:t>年；目前发行的可转债期限大多为</a:t>
            </a:r>
            <a:r>
              <a:rPr lang="en-US" altLang="zh-CN" sz="1700" b="0" smtClean="0">
                <a:latin typeface="仿宋" pitchFamily="49" charset="-122"/>
                <a:ea typeface="仿宋" pitchFamily="49" charset="-122"/>
              </a:rPr>
              <a:t>6</a:t>
            </a:r>
            <a:r>
              <a:rPr lang="zh-CN" altLang="en-US" sz="1700" b="0" smtClean="0">
                <a:latin typeface="仿宋" pitchFamily="49" charset="-122"/>
                <a:ea typeface="仿宋" pitchFamily="49" charset="-122"/>
              </a:rPr>
              <a:t>年期；</a:t>
            </a:r>
            <a:endParaRPr lang="en-US" altLang="zh-CN" sz="1700" b="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圆通转债（</a:t>
            </a:r>
            <a:r>
              <a:rPr lang="en-US" altLang="zh-CN" sz="1700" b="0">
                <a:latin typeface="仿宋" pitchFamily="49" charset="-122"/>
                <a:ea typeface="仿宋" pitchFamily="49" charset="-122"/>
              </a:rPr>
              <a:t>110046</a:t>
            </a:r>
            <a:r>
              <a:rPr lang="zh-CN" altLang="en-US" sz="1700" b="0" smtClean="0">
                <a:latin typeface="仿宋" pitchFamily="49" charset="-122"/>
                <a:ea typeface="仿宋" pitchFamily="49" charset="-122"/>
              </a:rPr>
              <a:t>）的可</a:t>
            </a:r>
            <a:r>
              <a:rPr lang="zh-CN" altLang="en-US" sz="1700" b="0">
                <a:latin typeface="仿宋" pitchFamily="49" charset="-122"/>
                <a:ea typeface="仿宋" pitchFamily="49" charset="-122"/>
              </a:rPr>
              <a:t>转债期限为发行之日起</a:t>
            </a:r>
            <a:r>
              <a:rPr lang="en-US" altLang="zh-CN" sz="1700" b="0">
                <a:latin typeface="仿宋" pitchFamily="49" charset="-122"/>
                <a:ea typeface="仿宋" pitchFamily="49" charset="-122"/>
              </a:rPr>
              <a:t>6</a:t>
            </a:r>
            <a:r>
              <a:rPr lang="zh-CN" altLang="en-US" sz="1700" b="0">
                <a:latin typeface="仿宋" pitchFamily="49" charset="-122"/>
                <a:ea typeface="仿宋" pitchFamily="49" charset="-122"/>
              </a:rPr>
              <a:t>年，即自</a:t>
            </a:r>
            <a:r>
              <a:rPr lang="en-US" altLang="zh-CN" sz="1700" b="0">
                <a:latin typeface="仿宋" pitchFamily="49" charset="-122"/>
                <a:ea typeface="仿宋" pitchFamily="49" charset="-122"/>
              </a:rPr>
              <a:t>2018</a:t>
            </a:r>
            <a:r>
              <a:rPr lang="zh-CN" altLang="en-US" sz="1700" b="0">
                <a:latin typeface="仿宋" pitchFamily="49" charset="-122"/>
                <a:ea typeface="仿宋" pitchFamily="49" charset="-122"/>
              </a:rPr>
              <a:t>年</a:t>
            </a:r>
            <a:r>
              <a:rPr lang="en-US" altLang="zh-CN" sz="1700" b="0">
                <a:latin typeface="仿宋" pitchFamily="49" charset="-122"/>
                <a:ea typeface="仿宋" pitchFamily="49" charset="-122"/>
              </a:rPr>
              <a:t>11</a:t>
            </a:r>
            <a:r>
              <a:rPr lang="zh-CN" altLang="en-US" sz="1700" b="0">
                <a:latin typeface="仿宋" pitchFamily="49" charset="-122"/>
                <a:ea typeface="仿宋" pitchFamily="49" charset="-122"/>
              </a:rPr>
              <a:t>月</a:t>
            </a:r>
            <a:r>
              <a:rPr lang="en-US" altLang="zh-CN" sz="1700" b="0">
                <a:latin typeface="仿宋" pitchFamily="49" charset="-122"/>
                <a:ea typeface="仿宋" pitchFamily="49" charset="-122"/>
              </a:rPr>
              <a:t>20</a:t>
            </a:r>
            <a:r>
              <a:rPr lang="zh-CN" altLang="en-US" sz="1700" b="0">
                <a:latin typeface="仿宋" pitchFamily="49" charset="-122"/>
                <a:ea typeface="仿宋" pitchFamily="49" charset="-122"/>
              </a:rPr>
              <a:t>日至</a:t>
            </a:r>
            <a:r>
              <a:rPr lang="en-US" altLang="zh-CN" sz="1700" b="0">
                <a:latin typeface="仿宋" pitchFamily="49" charset="-122"/>
                <a:ea typeface="仿宋" pitchFamily="49" charset="-122"/>
              </a:rPr>
              <a:t>2024</a:t>
            </a:r>
          </a:p>
          <a:p>
            <a:pPr marL="0" indent="0">
              <a:lnSpc>
                <a:spcPct val="150000"/>
              </a:lnSpc>
              <a:buNone/>
            </a:pPr>
            <a:r>
              <a:rPr lang="zh-CN" altLang="en-US" sz="1700" b="0" smtClean="0">
                <a:latin typeface="仿宋" pitchFamily="49" charset="-122"/>
                <a:ea typeface="仿宋" pitchFamily="49" charset="-122"/>
              </a:rPr>
              <a:t>年</a:t>
            </a:r>
            <a:r>
              <a:rPr lang="en-US" altLang="zh-CN" sz="1700" b="0">
                <a:latin typeface="仿宋" pitchFamily="49" charset="-122"/>
                <a:ea typeface="仿宋" pitchFamily="49" charset="-122"/>
              </a:rPr>
              <a:t>11</a:t>
            </a:r>
            <a:r>
              <a:rPr lang="zh-CN" altLang="en-US" sz="1700" b="0">
                <a:latin typeface="仿宋" pitchFamily="49" charset="-122"/>
                <a:ea typeface="仿宋" pitchFamily="49" charset="-122"/>
              </a:rPr>
              <a:t>月</a:t>
            </a:r>
            <a:r>
              <a:rPr lang="en-US" altLang="zh-CN" sz="1700" b="0">
                <a:latin typeface="仿宋" pitchFamily="49" charset="-122"/>
                <a:ea typeface="仿宋" pitchFamily="49" charset="-122"/>
              </a:rPr>
              <a:t>19</a:t>
            </a:r>
            <a:r>
              <a:rPr lang="zh-CN" altLang="en-US" sz="1700" b="0">
                <a:latin typeface="仿宋" pitchFamily="49" charset="-122"/>
                <a:ea typeface="仿宋" pitchFamily="49" charset="-122"/>
              </a:rPr>
              <a:t>日。</a:t>
            </a:r>
            <a:endParaRPr lang="en-US" altLang="zh-CN" sz="1700" b="0" smtClean="0">
              <a:latin typeface="仿宋" pitchFamily="49" charset="-122"/>
              <a:ea typeface="仿宋" pitchFamily="49" charset="-122"/>
            </a:endParaRPr>
          </a:p>
          <a:p>
            <a:pPr marL="0" indent="504000">
              <a:lnSpc>
                <a:spcPct val="150000"/>
              </a:lnSpc>
            </a:pPr>
            <a:r>
              <a:rPr lang="en-US" altLang="zh-CN" sz="1700" smtClean="0">
                <a:latin typeface="仿宋" pitchFamily="49" charset="-122"/>
                <a:ea typeface="仿宋" pitchFamily="49" charset="-122"/>
              </a:rPr>
              <a:t>5</a:t>
            </a:r>
            <a:r>
              <a:rPr lang="zh-CN" altLang="en-US" sz="1700" smtClean="0">
                <a:latin typeface="仿宋" pitchFamily="49" charset="-122"/>
                <a:ea typeface="仿宋" pitchFamily="49" charset="-122"/>
              </a:rPr>
              <a:t>、债券利率</a:t>
            </a:r>
            <a:endParaRPr lang="en-US" altLang="zh-CN" sz="170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目</a:t>
            </a:r>
            <a:r>
              <a:rPr lang="zh-CN" altLang="en-US" sz="1700" b="0" smtClean="0">
                <a:latin typeface="仿宋" pitchFamily="49" charset="-122"/>
                <a:ea typeface="仿宋" pitchFamily="49" charset="-122"/>
              </a:rPr>
              <a:t>前国内发行可</a:t>
            </a:r>
            <a:r>
              <a:rPr lang="zh-CN" altLang="en-US" sz="1700" b="0">
                <a:latin typeface="仿宋" pitchFamily="49" charset="-122"/>
                <a:ea typeface="仿宋" pitchFamily="49" charset="-122"/>
              </a:rPr>
              <a:t>转债的利率是比较低的，</a:t>
            </a:r>
            <a:r>
              <a:rPr lang="en-US" altLang="zh-CN" sz="1700" b="0">
                <a:latin typeface="仿宋" pitchFamily="49" charset="-122"/>
                <a:ea typeface="仿宋" pitchFamily="49" charset="-122"/>
              </a:rPr>
              <a:t>A</a:t>
            </a:r>
            <a:r>
              <a:rPr lang="zh-CN" altLang="en-US" sz="1700" b="0">
                <a:latin typeface="仿宋" pitchFamily="49" charset="-122"/>
                <a:ea typeface="仿宋" pitchFamily="49" charset="-122"/>
              </a:rPr>
              <a:t>股公司发行过的可转债平均票面利率在</a:t>
            </a:r>
            <a:r>
              <a:rPr lang="en-US" altLang="zh-CN" sz="1700" b="0">
                <a:latin typeface="仿宋" pitchFamily="49" charset="-122"/>
                <a:ea typeface="仿宋" pitchFamily="49" charset="-122"/>
              </a:rPr>
              <a:t>2%</a:t>
            </a:r>
            <a:r>
              <a:rPr lang="zh-CN" altLang="en-US" sz="1700" b="0">
                <a:latin typeface="仿宋" pitchFamily="49" charset="-122"/>
                <a:ea typeface="仿宋" pitchFamily="49" charset="-122"/>
              </a:rPr>
              <a:t>左</a:t>
            </a:r>
            <a:r>
              <a:rPr lang="zh-CN" altLang="en-US" sz="1700" b="0" smtClean="0">
                <a:latin typeface="仿宋" pitchFamily="49" charset="-122"/>
                <a:ea typeface="仿宋" pitchFamily="49" charset="-122"/>
              </a:rPr>
              <a:t>右，并且一般采用浮动利率；</a:t>
            </a:r>
            <a:endParaRPr lang="en-US" altLang="zh-CN" sz="1700" b="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圆</a:t>
            </a:r>
            <a:r>
              <a:rPr lang="zh-CN" altLang="en-US" sz="1700" b="0" smtClean="0">
                <a:latin typeface="仿宋" pitchFamily="49" charset="-122"/>
                <a:ea typeface="仿宋" pitchFamily="49" charset="-122"/>
              </a:rPr>
              <a:t>通转债（</a:t>
            </a:r>
            <a:r>
              <a:rPr lang="en-US" altLang="zh-CN" sz="1700" b="0" smtClean="0">
                <a:latin typeface="仿宋" pitchFamily="49" charset="-122"/>
                <a:ea typeface="仿宋" pitchFamily="49" charset="-122"/>
              </a:rPr>
              <a:t>110046</a:t>
            </a:r>
            <a:r>
              <a:rPr lang="zh-CN" altLang="en-US" sz="1700" b="0">
                <a:latin typeface="仿宋" pitchFamily="49" charset="-122"/>
                <a:ea typeface="仿宋" pitchFamily="49" charset="-122"/>
              </a:rPr>
              <a:t>）发</a:t>
            </a:r>
            <a:r>
              <a:rPr lang="zh-CN" altLang="en-US" sz="1700" b="0" smtClean="0">
                <a:latin typeface="仿宋" pitchFamily="49" charset="-122"/>
                <a:ea typeface="仿宋" pitchFamily="49" charset="-122"/>
              </a:rPr>
              <a:t>行利率第</a:t>
            </a:r>
            <a:r>
              <a:rPr lang="zh-CN" altLang="en-US" sz="1700" b="0">
                <a:latin typeface="仿宋" pitchFamily="49" charset="-122"/>
                <a:ea typeface="仿宋" pitchFamily="49" charset="-122"/>
              </a:rPr>
              <a:t>一年</a:t>
            </a:r>
            <a:r>
              <a:rPr lang="en-US" altLang="zh-CN" sz="1700" b="0">
                <a:latin typeface="仿宋" pitchFamily="49" charset="-122"/>
                <a:ea typeface="仿宋" pitchFamily="49" charset="-122"/>
              </a:rPr>
              <a:t>0.5%</a:t>
            </a:r>
            <a:r>
              <a:rPr lang="zh-CN" altLang="en-US" sz="1700" b="0">
                <a:latin typeface="仿宋" pitchFamily="49" charset="-122"/>
                <a:ea typeface="仿宋" pitchFamily="49" charset="-122"/>
              </a:rPr>
              <a:t>、第二年</a:t>
            </a:r>
            <a:r>
              <a:rPr lang="en-US" altLang="zh-CN" sz="1700" b="0">
                <a:latin typeface="仿宋" pitchFamily="49" charset="-122"/>
                <a:ea typeface="仿宋" pitchFamily="49" charset="-122"/>
              </a:rPr>
              <a:t>0.8%</a:t>
            </a:r>
            <a:r>
              <a:rPr lang="zh-CN" altLang="en-US" sz="1700" b="0">
                <a:latin typeface="仿宋" pitchFamily="49" charset="-122"/>
                <a:ea typeface="仿宋" pitchFamily="49" charset="-122"/>
              </a:rPr>
              <a:t>、第三年</a:t>
            </a:r>
            <a:r>
              <a:rPr lang="en-US" altLang="zh-CN" sz="1700" b="0">
                <a:latin typeface="仿宋" pitchFamily="49" charset="-122"/>
                <a:ea typeface="仿宋" pitchFamily="49" charset="-122"/>
              </a:rPr>
              <a:t>1.0%</a:t>
            </a:r>
            <a:r>
              <a:rPr lang="zh-CN" altLang="en-US" sz="1700" b="0">
                <a:latin typeface="仿宋" pitchFamily="49" charset="-122"/>
                <a:ea typeface="仿宋" pitchFamily="49" charset="-122"/>
              </a:rPr>
              <a:t>、第四年</a:t>
            </a:r>
            <a:r>
              <a:rPr lang="en-US" altLang="zh-CN" sz="1700" b="0">
                <a:latin typeface="仿宋" pitchFamily="49" charset="-122"/>
                <a:ea typeface="仿宋" pitchFamily="49" charset="-122"/>
              </a:rPr>
              <a:t>1.5%</a:t>
            </a:r>
            <a:r>
              <a:rPr lang="zh-CN" altLang="en-US" sz="1700" b="0">
                <a:latin typeface="仿宋" pitchFamily="49" charset="-122"/>
                <a:ea typeface="仿宋" pitchFamily="49" charset="-122"/>
              </a:rPr>
              <a:t>、第五年</a:t>
            </a:r>
            <a:r>
              <a:rPr lang="en-US" altLang="zh-CN" sz="1700" b="0">
                <a:latin typeface="仿宋" pitchFamily="49" charset="-122"/>
                <a:ea typeface="仿宋" pitchFamily="49" charset="-122"/>
              </a:rPr>
              <a:t>1.8%</a:t>
            </a:r>
            <a:r>
              <a:rPr lang="zh-CN" altLang="en-US" sz="1700" b="0">
                <a:latin typeface="仿宋" pitchFamily="49" charset="-122"/>
                <a:ea typeface="仿宋" pitchFamily="49" charset="-122"/>
              </a:rPr>
              <a:t>、第六年</a:t>
            </a:r>
            <a:r>
              <a:rPr lang="en-US" altLang="zh-CN" sz="1700" b="0">
                <a:latin typeface="仿宋" pitchFamily="49" charset="-122"/>
                <a:ea typeface="仿宋" pitchFamily="49" charset="-122"/>
              </a:rPr>
              <a:t>2.0%</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a:p>
            <a:pPr marL="0" indent="504000">
              <a:lnSpc>
                <a:spcPct val="150000"/>
              </a:lnSpc>
            </a:pPr>
            <a:r>
              <a:rPr lang="en-US" altLang="zh-CN" sz="1700" smtClean="0">
                <a:latin typeface="仿宋" pitchFamily="49" charset="-122"/>
                <a:ea typeface="仿宋" pitchFamily="49" charset="-122"/>
              </a:rPr>
              <a:t>6</a:t>
            </a:r>
            <a:r>
              <a:rPr lang="zh-CN" altLang="en-US" sz="1700" smtClean="0">
                <a:latin typeface="仿宋" pitchFamily="49" charset="-122"/>
                <a:ea typeface="仿宋" pitchFamily="49" charset="-122"/>
              </a:rPr>
              <a:t>、付息方式</a:t>
            </a:r>
            <a:endParaRPr lang="en-US" altLang="zh-CN" sz="1700" smtClean="0">
              <a:latin typeface="仿宋" pitchFamily="49" charset="-122"/>
              <a:ea typeface="仿宋" pitchFamily="49" charset="-122"/>
            </a:endParaRPr>
          </a:p>
          <a:p>
            <a:pPr marL="0" indent="504000">
              <a:lnSpc>
                <a:spcPct val="150000"/>
              </a:lnSpc>
            </a:pPr>
            <a:r>
              <a:rPr lang="zh-CN" altLang="en-US" sz="1700" smtClean="0">
                <a:latin typeface="仿宋" pitchFamily="49" charset="-122"/>
                <a:ea typeface="仿宋" pitchFamily="49" charset="-122"/>
              </a:rPr>
              <a:t>（</a:t>
            </a:r>
            <a:r>
              <a:rPr lang="en-US" altLang="zh-CN" sz="1700" smtClean="0">
                <a:latin typeface="仿宋" pitchFamily="49" charset="-122"/>
                <a:ea typeface="仿宋" pitchFamily="49" charset="-122"/>
              </a:rPr>
              <a:t>1</a:t>
            </a:r>
            <a:r>
              <a:rPr lang="zh-CN" altLang="en-US" sz="1700" smtClean="0">
                <a:latin typeface="仿宋" pitchFamily="49" charset="-122"/>
                <a:ea typeface="仿宋" pitchFamily="49" charset="-122"/>
              </a:rPr>
              <a:t>）付息方式：</a:t>
            </a:r>
            <a:r>
              <a:rPr lang="zh-CN" altLang="en-US" sz="1700" b="0">
                <a:latin typeface="仿宋" pitchFamily="49" charset="-122"/>
                <a:ea typeface="仿宋" pitchFamily="49" charset="-122"/>
              </a:rPr>
              <a:t>一般为年度付息，每年付息一次，计息起始日</a:t>
            </a:r>
            <a:r>
              <a:rPr lang="zh-CN" altLang="en-US" sz="1700" b="0" smtClean="0">
                <a:latin typeface="仿宋" pitchFamily="49" charset="-122"/>
                <a:ea typeface="仿宋" pitchFamily="49" charset="-122"/>
              </a:rPr>
              <a:t>为可</a:t>
            </a:r>
            <a:r>
              <a:rPr lang="zh-CN" altLang="en-US" sz="1700" b="0">
                <a:latin typeface="仿宋" pitchFamily="49" charset="-122"/>
                <a:ea typeface="仿宋" pitchFamily="49" charset="-122"/>
              </a:rPr>
              <a:t>转债发行首</a:t>
            </a:r>
            <a:r>
              <a:rPr lang="zh-CN" altLang="en-US" sz="1700" b="0" smtClean="0">
                <a:latin typeface="仿宋" pitchFamily="49" charset="-122"/>
                <a:ea typeface="仿宋" pitchFamily="49" charset="-122"/>
              </a:rPr>
              <a:t>日</a:t>
            </a: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6310652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三、可转债的主要发行条款</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0" y="1052736"/>
            <a:ext cx="8388424" cy="5544616"/>
          </a:xfrm>
        </p:spPr>
        <p:txBody>
          <a:bodyPr/>
          <a:lstStyle/>
          <a:p>
            <a:pPr marL="0" indent="504000">
              <a:lnSpc>
                <a:spcPct val="150000"/>
              </a:lnSpc>
            </a:pPr>
            <a:r>
              <a:rPr lang="zh-CN" altLang="en-US" sz="1700" smtClean="0">
                <a:latin typeface="仿宋" pitchFamily="49" charset="-122"/>
                <a:ea typeface="仿宋" pitchFamily="49" charset="-122"/>
              </a:rPr>
              <a:t>（</a:t>
            </a:r>
            <a:r>
              <a:rPr lang="en-US" altLang="zh-CN" sz="1700" smtClean="0">
                <a:latin typeface="仿宋" pitchFamily="49" charset="-122"/>
                <a:ea typeface="仿宋" pitchFamily="49" charset="-122"/>
              </a:rPr>
              <a:t>2</a:t>
            </a:r>
            <a:r>
              <a:rPr lang="zh-CN" altLang="en-US" sz="1700">
                <a:latin typeface="仿宋" pitchFamily="49" charset="-122"/>
                <a:ea typeface="仿宋" pitchFamily="49" charset="-122"/>
              </a:rPr>
              <a:t>）付息日：</a:t>
            </a:r>
            <a:r>
              <a:rPr lang="zh-CN" altLang="en-US" sz="1700" b="0">
                <a:latin typeface="仿宋" pitchFamily="49" charset="-122"/>
                <a:ea typeface="仿宋" pitchFamily="49" charset="-122"/>
              </a:rPr>
              <a:t>每年的付息日为</a:t>
            </a:r>
            <a:r>
              <a:rPr lang="zh-CN" altLang="en-US" sz="1700" b="0" smtClean="0">
                <a:latin typeface="仿宋" pitchFamily="49" charset="-122"/>
                <a:ea typeface="仿宋" pitchFamily="49" charset="-122"/>
              </a:rPr>
              <a:t>自可</a:t>
            </a:r>
            <a:r>
              <a:rPr lang="zh-CN" altLang="en-US" sz="1700" b="0">
                <a:latin typeface="仿宋" pitchFamily="49" charset="-122"/>
                <a:ea typeface="仿宋" pitchFamily="49" charset="-122"/>
              </a:rPr>
              <a:t>转债发行首日起</a:t>
            </a:r>
            <a:r>
              <a:rPr lang="zh-CN" altLang="en-US" sz="1700" b="0">
                <a:solidFill>
                  <a:srgbClr val="FF0000"/>
                </a:solidFill>
                <a:latin typeface="仿宋" pitchFamily="49" charset="-122"/>
                <a:ea typeface="仿宋" pitchFamily="49" charset="-122"/>
              </a:rPr>
              <a:t>每满一年</a:t>
            </a:r>
            <a:r>
              <a:rPr lang="zh-CN" altLang="en-US" sz="1700" b="0">
                <a:solidFill>
                  <a:srgbClr val="000000"/>
                </a:solidFill>
                <a:latin typeface="仿宋" pitchFamily="49" charset="-122"/>
                <a:ea typeface="仿宋" pitchFamily="49" charset="-122"/>
              </a:rPr>
              <a:t>的当日</a:t>
            </a:r>
            <a:r>
              <a:rPr lang="zh-CN" altLang="en-US" sz="1700" b="0">
                <a:latin typeface="仿宋" pitchFamily="49" charset="-122"/>
                <a:ea typeface="仿宋" pitchFamily="49" charset="-122"/>
              </a:rPr>
              <a:t>。如该日为法定节假日或休息日，则顺延至下一个交易日，</a:t>
            </a:r>
            <a:r>
              <a:rPr lang="zh-CN" altLang="en-US" sz="1700" b="0">
                <a:solidFill>
                  <a:srgbClr val="FF0000"/>
                </a:solidFill>
                <a:latin typeface="仿宋" pitchFamily="49" charset="-122"/>
                <a:ea typeface="仿宋" pitchFamily="49" charset="-122"/>
              </a:rPr>
              <a:t>顺延期间不另付息</a:t>
            </a:r>
            <a:r>
              <a:rPr lang="zh-CN" altLang="en-US" sz="1700" b="0">
                <a:latin typeface="仿宋" pitchFamily="49" charset="-122"/>
                <a:ea typeface="仿宋" pitchFamily="49" charset="-122"/>
              </a:rPr>
              <a:t>。每相邻的两个付息日之间为一个计息年度</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a:p>
            <a:pPr marL="0" indent="504000">
              <a:lnSpc>
                <a:spcPct val="150000"/>
              </a:lnSpc>
            </a:pPr>
            <a:r>
              <a:rPr lang="zh-CN" altLang="en-US" sz="1700" smtClean="0">
                <a:latin typeface="仿宋" pitchFamily="49" charset="-122"/>
                <a:ea typeface="仿宋" pitchFamily="49" charset="-122"/>
              </a:rPr>
              <a:t>（</a:t>
            </a:r>
            <a:r>
              <a:rPr lang="en-US" altLang="zh-CN" sz="1700" smtClean="0">
                <a:latin typeface="仿宋" pitchFamily="49" charset="-122"/>
                <a:ea typeface="仿宋" pitchFamily="49" charset="-122"/>
              </a:rPr>
              <a:t>3</a:t>
            </a:r>
            <a:r>
              <a:rPr lang="zh-CN" altLang="en-US" sz="1700">
                <a:latin typeface="仿宋" pitchFamily="49" charset="-122"/>
                <a:ea typeface="仿宋" pitchFamily="49" charset="-122"/>
              </a:rPr>
              <a:t>）付息债权登记日：</a:t>
            </a:r>
            <a:r>
              <a:rPr lang="zh-CN" altLang="en-US" sz="1700" b="0">
                <a:latin typeface="仿宋" pitchFamily="49" charset="-122"/>
                <a:ea typeface="仿宋" pitchFamily="49" charset="-122"/>
              </a:rPr>
              <a:t>每年的付息债权登记日为每年付息日的</a:t>
            </a:r>
            <a:r>
              <a:rPr lang="zh-CN" altLang="en-US" sz="1700" b="0">
                <a:solidFill>
                  <a:srgbClr val="FF0000"/>
                </a:solidFill>
                <a:latin typeface="仿宋" pitchFamily="49" charset="-122"/>
                <a:ea typeface="仿宋" pitchFamily="49" charset="-122"/>
              </a:rPr>
              <a:t>前一交易日</a:t>
            </a:r>
            <a:r>
              <a:rPr lang="zh-CN" altLang="en-US" sz="1700" b="0" smtClean="0">
                <a:latin typeface="仿宋" pitchFamily="49" charset="-122"/>
                <a:ea typeface="仿宋" pitchFamily="49" charset="-122"/>
              </a:rPr>
              <a:t>，公司将</a:t>
            </a:r>
            <a:r>
              <a:rPr lang="zh-CN" altLang="en-US" sz="1700" b="0">
                <a:latin typeface="仿宋" pitchFamily="49" charset="-122"/>
                <a:ea typeface="仿宋" pitchFamily="49" charset="-122"/>
              </a:rPr>
              <a:t>在每年付息日之后的</a:t>
            </a:r>
            <a:r>
              <a:rPr lang="zh-CN" altLang="en-US" sz="1700" b="0">
                <a:solidFill>
                  <a:srgbClr val="FF0000"/>
                </a:solidFill>
                <a:latin typeface="仿宋" pitchFamily="49" charset="-122"/>
                <a:ea typeface="仿宋" pitchFamily="49" charset="-122"/>
              </a:rPr>
              <a:t>五个交易日内</a:t>
            </a:r>
            <a:r>
              <a:rPr lang="zh-CN" altLang="en-US" sz="1700" b="0">
                <a:latin typeface="仿宋" pitchFamily="49" charset="-122"/>
                <a:ea typeface="仿宋" pitchFamily="49" charset="-122"/>
              </a:rPr>
              <a:t>支付当年利息。在付息债权登记日前（包括付息债权登记日）</a:t>
            </a:r>
            <a:r>
              <a:rPr lang="zh-CN" altLang="en-US" sz="1700" b="0">
                <a:solidFill>
                  <a:srgbClr val="FF0000"/>
                </a:solidFill>
                <a:latin typeface="仿宋" pitchFamily="49" charset="-122"/>
                <a:ea typeface="仿宋" pitchFamily="49" charset="-122"/>
              </a:rPr>
              <a:t>申请转换</a:t>
            </a:r>
            <a:r>
              <a:rPr lang="zh-CN" altLang="en-US" sz="1700" b="0" smtClean="0">
                <a:latin typeface="仿宋" pitchFamily="49" charset="-122"/>
                <a:ea typeface="仿宋" pitchFamily="49" charset="-122"/>
              </a:rPr>
              <a:t>成公司股</a:t>
            </a:r>
            <a:r>
              <a:rPr lang="zh-CN" altLang="en-US" sz="1700" b="0">
                <a:latin typeface="仿宋" pitchFamily="49" charset="-122"/>
                <a:ea typeface="仿宋" pitchFamily="49" charset="-122"/>
              </a:rPr>
              <a:t>票</a:t>
            </a:r>
            <a:r>
              <a:rPr lang="zh-CN" altLang="en-US" sz="1700" b="0" smtClean="0">
                <a:latin typeface="仿宋" pitchFamily="49" charset="-122"/>
                <a:ea typeface="仿宋" pitchFamily="49" charset="-122"/>
              </a:rPr>
              <a:t>的可</a:t>
            </a:r>
            <a:r>
              <a:rPr lang="zh-CN" altLang="en-US" sz="1700" b="0">
                <a:latin typeface="仿宋" pitchFamily="49" charset="-122"/>
                <a:ea typeface="仿宋" pitchFamily="49" charset="-122"/>
              </a:rPr>
              <a:t>转债</a:t>
            </a:r>
            <a:r>
              <a:rPr lang="zh-CN" altLang="en-US" sz="1700" b="0" smtClean="0">
                <a:latin typeface="仿宋" pitchFamily="49" charset="-122"/>
                <a:ea typeface="仿宋" pitchFamily="49" charset="-122"/>
              </a:rPr>
              <a:t>，公司</a:t>
            </a:r>
            <a:r>
              <a:rPr lang="zh-CN" altLang="en-US" sz="1700" b="0" smtClean="0">
                <a:solidFill>
                  <a:srgbClr val="FF0000"/>
                </a:solidFill>
                <a:latin typeface="仿宋" pitchFamily="49" charset="-122"/>
                <a:ea typeface="仿宋" pitchFamily="49" charset="-122"/>
              </a:rPr>
              <a:t>不</a:t>
            </a:r>
            <a:r>
              <a:rPr lang="zh-CN" altLang="en-US" sz="1700" b="0">
                <a:solidFill>
                  <a:srgbClr val="FF0000"/>
                </a:solidFill>
                <a:latin typeface="仿宋" pitchFamily="49" charset="-122"/>
                <a:ea typeface="仿宋" pitchFamily="49" charset="-122"/>
              </a:rPr>
              <a:t>再</a:t>
            </a:r>
            <a:r>
              <a:rPr lang="zh-CN" altLang="en-US" sz="1700" b="0">
                <a:latin typeface="仿宋" pitchFamily="49" charset="-122"/>
                <a:ea typeface="仿宋" pitchFamily="49" charset="-122"/>
              </a:rPr>
              <a:t>向其持有人支付本计息年度及以后计息年度的利息</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a:p>
            <a:pPr marL="0" indent="504000">
              <a:lnSpc>
                <a:spcPct val="150000"/>
              </a:lnSpc>
            </a:pPr>
            <a:r>
              <a:rPr lang="zh-CN" altLang="en-US" sz="1700" smtClean="0">
                <a:latin typeface="仿宋" pitchFamily="49" charset="-122"/>
                <a:ea typeface="仿宋" pitchFamily="49" charset="-122"/>
              </a:rPr>
              <a:t>（</a:t>
            </a:r>
            <a:r>
              <a:rPr lang="en-US" altLang="zh-CN" sz="1700" smtClean="0">
                <a:latin typeface="仿宋" pitchFamily="49" charset="-122"/>
                <a:ea typeface="仿宋" pitchFamily="49" charset="-122"/>
              </a:rPr>
              <a:t>4</a:t>
            </a:r>
            <a:r>
              <a:rPr lang="zh-CN" altLang="en-US" sz="1700">
                <a:latin typeface="仿宋" pitchFamily="49" charset="-122"/>
                <a:ea typeface="仿宋" pitchFamily="49" charset="-122"/>
              </a:rPr>
              <a:t>）税费：</a:t>
            </a:r>
            <a:r>
              <a:rPr lang="zh-CN" altLang="en-US" sz="1700" b="0">
                <a:latin typeface="仿宋" pitchFamily="49" charset="-122"/>
                <a:ea typeface="仿宋" pitchFamily="49" charset="-122"/>
              </a:rPr>
              <a:t>可转债持有人所获得利息收入的应付税项由</a:t>
            </a:r>
            <a:r>
              <a:rPr lang="zh-CN" altLang="en-US" sz="1700" b="0">
                <a:solidFill>
                  <a:srgbClr val="FF0000"/>
                </a:solidFill>
                <a:latin typeface="仿宋" pitchFamily="49" charset="-122"/>
                <a:ea typeface="仿宋" pitchFamily="49" charset="-122"/>
              </a:rPr>
              <a:t>持有人</a:t>
            </a:r>
            <a:r>
              <a:rPr lang="zh-CN" altLang="en-US" sz="1700" b="0">
                <a:latin typeface="仿宋" pitchFamily="49" charset="-122"/>
                <a:ea typeface="仿宋" pitchFamily="49" charset="-122"/>
              </a:rPr>
              <a:t>承担</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a:p>
            <a:pPr marL="0" indent="504000">
              <a:lnSpc>
                <a:spcPct val="150000"/>
              </a:lnSpc>
            </a:pPr>
            <a:r>
              <a:rPr lang="en-US" altLang="zh-CN" sz="1700">
                <a:latin typeface="仿宋" pitchFamily="49" charset="-122"/>
                <a:ea typeface="仿宋" pitchFamily="49" charset="-122"/>
              </a:rPr>
              <a:t>7</a:t>
            </a:r>
            <a:r>
              <a:rPr lang="zh-CN" altLang="en-US" sz="1700">
                <a:latin typeface="仿宋" pitchFamily="49" charset="-122"/>
                <a:ea typeface="仿宋" pitchFamily="49" charset="-122"/>
              </a:rPr>
              <a:t>、转股期限</a:t>
            </a:r>
            <a:endParaRPr lang="en-US" altLang="zh-CN" sz="1700">
              <a:latin typeface="仿宋" pitchFamily="49" charset="-122"/>
              <a:ea typeface="仿宋" pitchFamily="49" charset="-122"/>
            </a:endParaRPr>
          </a:p>
          <a:p>
            <a:pPr marL="0" indent="504000">
              <a:lnSpc>
                <a:spcPct val="150000"/>
              </a:lnSpc>
            </a:pPr>
            <a:r>
              <a:rPr lang="en-US" altLang="zh-CN" sz="1700" b="0">
                <a:latin typeface="仿宋" pitchFamily="49" charset="-122"/>
                <a:ea typeface="仿宋" pitchFamily="49" charset="-122"/>
              </a:rPr>
              <a:t>《</a:t>
            </a:r>
            <a:r>
              <a:rPr lang="zh-CN" altLang="en-US" sz="1700" b="0">
                <a:latin typeface="仿宋" pitchFamily="49" charset="-122"/>
                <a:ea typeface="仿宋" pitchFamily="49" charset="-122"/>
              </a:rPr>
              <a:t>管理办法</a:t>
            </a:r>
            <a:r>
              <a:rPr lang="en-US" altLang="zh-CN" sz="1700" b="0">
                <a:latin typeface="仿宋" pitchFamily="49" charset="-122"/>
                <a:ea typeface="仿宋" pitchFamily="49" charset="-122"/>
              </a:rPr>
              <a:t>》</a:t>
            </a:r>
            <a:r>
              <a:rPr lang="zh-CN" altLang="en-US" sz="1700" b="0">
                <a:latin typeface="仿宋" pitchFamily="49" charset="-122"/>
                <a:ea typeface="仿宋" pitchFamily="49" charset="-122"/>
              </a:rPr>
              <a:t>规定可转债自发行结束之日起</a:t>
            </a:r>
            <a:r>
              <a:rPr lang="zh-CN" altLang="en-US" sz="1700" b="0">
                <a:solidFill>
                  <a:srgbClr val="FF0000"/>
                </a:solidFill>
                <a:latin typeface="仿宋" pitchFamily="49" charset="-122"/>
                <a:ea typeface="仿宋" pitchFamily="49" charset="-122"/>
              </a:rPr>
              <a:t>六个月后</a:t>
            </a:r>
            <a:r>
              <a:rPr lang="zh-CN" altLang="en-US" sz="1700" b="0">
                <a:latin typeface="仿宋" pitchFamily="49" charset="-122"/>
                <a:ea typeface="仿宋" pitchFamily="49" charset="-122"/>
              </a:rPr>
              <a:t>方可转换为公司股票，转股期限由公司根据可转债存续期限及公司财务状况确定</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圆通转债（</a:t>
            </a:r>
            <a:r>
              <a:rPr lang="en-US" altLang="zh-CN" sz="1700" b="0">
                <a:latin typeface="仿宋" pitchFamily="49" charset="-122"/>
                <a:ea typeface="仿宋" pitchFamily="49" charset="-122"/>
              </a:rPr>
              <a:t>110046</a:t>
            </a:r>
            <a:r>
              <a:rPr lang="zh-CN" altLang="en-US" sz="1700" b="0">
                <a:latin typeface="仿宋" pitchFamily="49" charset="-122"/>
                <a:ea typeface="仿宋" pitchFamily="49" charset="-122"/>
              </a:rPr>
              <a:t>）转股期自本次可转债发行结束之日（</a:t>
            </a:r>
            <a:r>
              <a:rPr lang="en-US" altLang="zh-CN" sz="1700" b="0">
                <a:latin typeface="仿宋" pitchFamily="49" charset="-122"/>
                <a:ea typeface="仿宋" pitchFamily="49" charset="-122"/>
              </a:rPr>
              <a:t>2018</a:t>
            </a:r>
            <a:r>
              <a:rPr lang="zh-CN" altLang="en-US" sz="1700" b="0">
                <a:latin typeface="仿宋" pitchFamily="49" charset="-122"/>
                <a:ea typeface="仿宋" pitchFamily="49" charset="-122"/>
              </a:rPr>
              <a:t>年</a:t>
            </a:r>
            <a:r>
              <a:rPr lang="en-US" altLang="zh-CN" sz="1700" b="0">
                <a:latin typeface="仿宋" pitchFamily="49" charset="-122"/>
                <a:ea typeface="仿宋" pitchFamily="49" charset="-122"/>
              </a:rPr>
              <a:t>11</a:t>
            </a:r>
            <a:r>
              <a:rPr lang="zh-CN" altLang="en-US" sz="1700" b="0">
                <a:latin typeface="仿宋" pitchFamily="49" charset="-122"/>
                <a:ea typeface="仿宋" pitchFamily="49" charset="-122"/>
              </a:rPr>
              <a:t>月</a:t>
            </a:r>
            <a:r>
              <a:rPr lang="en-US" altLang="zh-CN" sz="1700" b="0">
                <a:latin typeface="仿宋" pitchFamily="49" charset="-122"/>
                <a:ea typeface="仿宋" pitchFamily="49" charset="-122"/>
              </a:rPr>
              <a:t>26</a:t>
            </a:r>
            <a:r>
              <a:rPr lang="zh-CN" altLang="en-US" sz="1700" b="0">
                <a:latin typeface="仿宋" pitchFamily="49" charset="-122"/>
                <a:ea typeface="仿宋" pitchFamily="49" charset="-122"/>
              </a:rPr>
              <a:t>日）</a:t>
            </a:r>
            <a:r>
              <a:rPr lang="zh-CN" altLang="en-US" sz="1700" b="0">
                <a:solidFill>
                  <a:srgbClr val="FF0000"/>
                </a:solidFill>
                <a:latin typeface="仿宋" pitchFamily="49" charset="-122"/>
                <a:ea typeface="仿宋" pitchFamily="49" charset="-122"/>
              </a:rPr>
              <a:t>满</a:t>
            </a:r>
            <a:r>
              <a:rPr lang="en-US" altLang="zh-CN" sz="1700" b="0">
                <a:solidFill>
                  <a:srgbClr val="FF0000"/>
                </a:solidFill>
                <a:latin typeface="仿宋" pitchFamily="49" charset="-122"/>
                <a:ea typeface="仿宋" pitchFamily="49" charset="-122"/>
              </a:rPr>
              <a:t>6</a:t>
            </a:r>
            <a:r>
              <a:rPr lang="zh-CN" altLang="en-US" sz="1700" b="0">
                <a:solidFill>
                  <a:srgbClr val="FF0000"/>
                </a:solidFill>
                <a:latin typeface="仿宋" pitchFamily="49" charset="-122"/>
                <a:ea typeface="仿宋" pitchFamily="49" charset="-122"/>
              </a:rPr>
              <a:t>个月</a:t>
            </a:r>
            <a:r>
              <a:rPr lang="zh-CN" altLang="en-US" sz="1700" b="0">
                <a:latin typeface="仿宋" pitchFamily="49" charset="-122"/>
                <a:ea typeface="仿宋" pitchFamily="49" charset="-122"/>
              </a:rPr>
              <a:t>后的第一个交易日（</a:t>
            </a:r>
            <a:r>
              <a:rPr lang="en-US" altLang="zh-CN" sz="1700" b="0">
                <a:latin typeface="仿宋" pitchFamily="49" charset="-122"/>
                <a:ea typeface="仿宋" pitchFamily="49" charset="-122"/>
              </a:rPr>
              <a:t>2019</a:t>
            </a:r>
            <a:r>
              <a:rPr lang="zh-CN" altLang="en-US" sz="1700" b="0">
                <a:latin typeface="仿宋" pitchFamily="49" charset="-122"/>
                <a:ea typeface="仿宋" pitchFamily="49" charset="-122"/>
              </a:rPr>
              <a:t>年</a:t>
            </a:r>
            <a:r>
              <a:rPr lang="en-US" altLang="zh-CN" sz="1700" b="0">
                <a:latin typeface="仿宋" pitchFamily="49" charset="-122"/>
                <a:ea typeface="仿宋" pitchFamily="49" charset="-122"/>
              </a:rPr>
              <a:t>5</a:t>
            </a:r>
            <a:r>
              <a:rPr lang="zh-CN" altLang="en-US" sz="1700" b="0">
                <a:latin typeface="仿宋" pitchFamily="49" charset="-122"/>
                <a:ea typeface="仿宋" pitchFamily="49" charset="-122"/>
              </a:rPr>
              <a:t>月</a:t>
            </a:r>
            <a:r>
              <a:rPr lang="en-US" altLang="zh-CN" sz="1700" b="0">
                <a:latin typeface="仿宋" pitchFamily="49" charset="-122"/>
                <a:ea typeface="仿宋" pitchFamily="49" charset="-122"/>
              </a:rPr>
              <a:t>27</a:t>
            </a:r>
            <a:r>
              <a:rPr lang="zh-CN" altLang="en-US" sz="1700" b="0">
                <a:latin typeface="仿宋" pitchFamily="49" charset="-122"/>
                <a:ea typeface="仿宋" pitchFamily="49" charset="-122"/>
              </a:rPr>
              <a:t>日）起至</a:t>
            </a:r>
            <a:r>
              <a:rPr lang="zh-CN" altLang="en-US" sz="1700" b="0">
                <a:solidFill>
                  <a:srgbClr val="FF0000"/>
                </a:solidFill>
                <a:latin typeface="仿宋" pitchFamily="49" charset="-122"/>
                <a:ea typeface="仿宋" pitchFamily="49" charset="-122"/>
              </a:rPr>
              <a:t>可转债到期日</a:t>
            </a:r>
            <a:r>
              <a:rPr lang="zh-CN" altLang="en-US" sz="1700" b="0">
                <a:latin typeface="仿宋" pitchFamily="49" charset="-122"/>
                <a:ea typeface="仿宋" pitchFamily="49" charset="-122"/>
              </a:rPr>
              <a:t>（</a:t>
            </a:r>
            <a:r>
              <a:rPr lang="en-US" altLang="zh-CN" sz="1700" b="0">
                <a:latin typeface="仿宋" pitchFamily="49" charset="-122"/>
                <a:ea typeface="仿宋" pitchFamily="49" charset="-122"/>
              </a:rPr>
              <a:t>2024</a:t>
            </a:r>
            <a:r>
              <a:rPr lang="zh-CN" altLang="en-US" sz="1700" b="0">
                <a:latin typeface="仿宋" pitchFamily="49" charset="-122"/>
                <a:ea typeface="仿宋" pitchFamily="49" charset="-122"/>
              </a:rPr>
              <a:t>年</a:t>
            </a:r>
            <a:r>
              <a:rPr lang="en-US" altLang="zh-CN" sz="1700" b="0">
                <a:latin typeface="仿宋" pitchFamily="49" charset="-122"/>
                <a:ea typeface="仿宋" pitchFamily="49" charset="-122"/>
              </a:rPr>
              <a:t>11</a:t>
            </a:r>
            <a:r>
              <a:rPr lang="zh-CN" altLang="en-US" sz="1700" b="0">
                <a:latin typeface="仿宋" pitchFamily="49" charset="-122"/>
                <a:ea typeface="仿宋" pitchFamily="49" charset="-122"/>
              </a:rPr>
              <a:t>月</a:t>
            </a:r>
            <a:r>
              <a:rPr lang="en-US" altLang="zh-CN" sz="1700" b="0">
                <a:latin typeface="仿宋" pitchFamily="49" charset="-122"/>
                <a:ea typeface="仿宋" pitchFamily="49" charset="-122"/>
              </a:rPr>
              <a:t>19</a:t>
            </a:r>
            <a:r>
              <a:rPr lang="zh-CN" altLang="en-US" sz="1700" b="0">
                <a:latin typeface="仿宋" pitchFamily="49" charset="-122"/>
                <a:ea typeface="仿宋" pitchFamily="49" charset="-122"/>
              </a:rPr>
              <a:t>日）止。</a:t>
            </a:r>
            <a:endParaRPr lang="en-US" altLang="zh-CN" sz="1700" b="0">
              <a:latin typeface="仿宋" pitchFamily="49" charset="-122"/>
              <a:ea typeface="仿宋" pitchFamily="49" charset="-122"/>
            </a:endParaRPr>
          </a:p>
          <a:p>
            <a:pPr marL="0" indent="504000">
              <a:lnSpc>
                <a:spcPct val="150000"/>
              </a:lnSpc>
            </a:pP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10172537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三、可转债的主要发行条款</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0" y="1052736"/>
            <a:ext cx="8388424" cy="5544616"/>
          </a:xfrm>
        </p:spPr>
        <p:txBody>
          <a:bodyPr/>
          <a:lstStyle/>
          <a:p>
            <a:pPr marL="0" indent="504000">
              <a:lnSpc>
                <a:spcPct val="150000"/>
              </a:lnSpc>
            </a:pPr>
            <a:r>
              <a:rPr lang="en-US" altLang="zh-CN" sz="1700" smtClean="0">
                <a:latin typeface="仿宋" pitchFamily="49" charset="-122"/>
                <a:ea typeface="仿宋" pitchFamily="49" charset="-122"/>
              </a:rPr>
              <a:t>8</a:t>
            </a:r>
            <a:r>
              <a:rPr lang="zh-CN" altLang="en-US" sz="1700" smtClean="0">
                <a:latin typeface="仿宋" pitchFamily="49" charset="-122"/>
                <a:ea typeface="仿宋" pitchFamily="49" charset="-122"/>
              </a:rPr>
              <a:t>、转股价格</a:t>
            </a:r>
            <a:endParaRPr lang="en-US" altLang="zh-CN" sz="1700" smtClean="0">
              <a:latin typeface="仿宋" pitchFamily="49" charset="-122"/>
              <a:ea typeface="仿宋" pitchFamily="49" charset="-122"/>
            </a:endParaRPr>
          </a:p>
          <a:p>
            <a:pPr marL="0" indent="504000">
              <a:lnSpc>
                <a:spcPct val="150000"/>
              </a:lnSpc>
            </a:pPr>
            <a:r>
              <a:rPr lang="zh-CN" altLang="en-US" sz="1700" smtClean="0">
                <a:latin typeface="仿宋" pitchFamily="49" charset="-122"/>
                <a:ea typeface="仿宋" pitchFamily="49" charset="-122"/>
              </a:rPr>
              <a:t>（</a:t>
            </a:r>
            <a:r>
              <a:rPr lang="en-US" altLang="zh-CN" sz="1700" smtClean="0">
                <a:latin typeface="仿宋" pitchFamily="49" charset="-122"/>
                <a:ea typeface="仿宋" pitchFamily="49" charset="-122"/>
              </a:rPr>
              <a:t>1</a:t>
            </a:r>
            <a:r>
              <a:rPr lang="zh-CN" altLang="en-US" sz="1700" smtClean="0">
                <a:latin typeface="仿宋" pitchFamily="49" charset="-122"/>
                <a:ea typeface="仿宋" pitchFamily="49" charset="-122"/>
              </a:rPr>
              <a:t>）转股价格的确定依据：</a:t>
            </a:r>
            <a:r>
              <a:rPr lang="en-US" altLang="zh-CN" sz="1700" b="0" smtClean="0">
                <a:latin typeface="仿宋" pitchFamily="49" charset="-122"/>
                <a:ea typeface="仿宋" pitchFamily="49" charset="-122"/>
              </a:rPr>
              <a:t>《</a:t>
            </a:r>
            <a:r>
              <a:rPr lang="zh-CN" altLang="en-US" sz="1700" b="0" smtClean="0">
                <a:latin typeface="仿宋" pitchFamily="49" charset="-122"/>
                <a:ea typeface="仿宋" pitchFamily="49" charset="-122"/>
              </a:rPr>
              <a:t>管理办法</a:t>
            </a:r>
            <a:r>
              <a:rPr lang="en-US" altLang="zh-CN" sz="1700" b="0" smtClean="0">
                <a:latin typeface="仿宋" pitchFamily="49" charset="-122"/>
                <a:ea typeface="仿宋" pitchFamily="49" charset="-122"/>
              </a:rPr>
              <a:t>》</a:t>
            </a:r>
            <a:r>
              <a:rPr lang="zh-CN" altLang="en-US" sz="1700" b="0">
                <a:latin typeface="仿宋" pitchFamily="49" charset="-122"/>
                <a:ea typeface="仿宋" pitchFamily="49" charset="-122"/>
              </a:rPr>
              <a:t>规定转股价格应不低于募集说明书公告日</a:t>
            </a:r>
            <a:r>
              <a:rPr lang="zh-CN" altLang="en-US" sz="1700" b="0">
                <a:solidFill>
                  <a:srgbClr val="FF0000"/>
                </a:solidFill>
                <a:latin typeface="仿宋" pitchFamily="49" charset="-122"/>
                <a:ea typeface="仿宋" pitchFamily="49" charset="-122"/>
              </a:rPr>
              <a:t>前二十个交易日</a:t>
            </a:r>
            <a:r>
              <a:rPr lang="zh-CN" altLang="en-US" sz="1700" b="0">
                <a:latin typeface="仿宋" pitchFamily="49" charset="-122"/>
                <a:ea typeface="仿宋" pitchFamily="49" charset="-122"/>
              </a:rPr>
              <a:t>该公司股票交易均价和</a:t>
            </a:r>
            <a:r>
              <a:rPr lang="zh-CN" altLang="en-US" sz="1700" b="0">
                <a:solidFill>
                  <a:srgbClr val="FF0000"/>
                </a:solidFill>
                <a:latin typeface="仿宋" pitchFamily="49" charset="-122"/>
                <a:ea typeface="仿宋" pitchFamily="49" charset="-122"/>
              </a:rPr>
              <a:t>前一交易日</a:t>
            </a:r>
            <a:r>
              <a:rPr lang="zh-CN" altLang="en-US" sz="1700" b="0">
                <a:latin typeface="仿宋" pitchFamily="49" charset="-122"/>
                <a:ea typeface="仿宋" pitchFamily="49" charset="-122"/>
              </a:rPr>
              <a:t>的均价</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圆</a:t>
            </a:r>
            <a:r>
              <a:rPr lang="zh-CN" altLang="en-US" sz="1700" b="0" smtClean="0">
                <a:latin typeface="仿宋" pitchFamily="49" charset="-122"/>
                <a:ea typeface="仿宋" pitchFamily="49" charset="-122"/>
              </a:rPr>
              <a:t>通转债（</a:t>
            </a:r>
            <a:r>
              <a:rPr lang="en-US" altLang="zh-CN" sz="1700" b="0" smtClean="0">
                <a:latin typeface="仿宋" pitchFamily="49" charset="-122"/>
                <a:ea typeface="仿宋" pitchFamily="49" charset="-122"/>
              </a:rPr>
              <a:t>110046</a:t>
            </a:r>
            <a:r>
              <a:rPr lang="zh-CN" altLang="en-US" sz="1700" b="0">
                <a:latin typeface="仿宋" pitchFamily="49" charset="-122"/>
                <a:ea typeface="仿宋" pitchFamily="49" charset="-122"/>
              </a:rPr>
              <a:t>）初始转股价格为</a:t>
            </a:r>
            <a:r>
              <a:rPr lang="en-US" altLang="zh-CN" sz="1700" b="0">
                <a:latin typeface="仿宋" pitchFamily="49" charset="-122"/>
                <a:ea typeface="仿宋" pitchFamily="49" charset="-122"/>
              </a:rPr>
              <a:t>10.89</a:t>
            </a:r>
            <a:r>
              <a:rPr lang="zh-CN" altLang="en-US" sz="1700" b="0">
                <a:latin typeface="仿宋" pitchFamily="49" charset="-122"/>
                <a:ea typeface="仿宋" pitchFamily="49" charset="-122"/>
              </a:rPr>
              <a:t>元</a:t>
            </a:r>
            <a:r>
              <a:rPr lang="en-US" altLang="zh-CN" sz="1700" b="0">
                <a:latin typeface="仿宋" pitchFamily="49" charset="-122"/>
                <a:ea typeface="仿宋" pitchFamily="49" charset="-122"/>
              </a:rPr>
              <a:t>/</a:t>
            </a:r>
            <a:r>
              <a:rPr lang="zh-CN" altLang="en-US" sz="1700" b="0">
                <a:latin typeface="仿宋" pitchFamily="49" charset="-122"/>
                <a:ea typeface="仿宋" pitchFamily="49" charset="-122"/>
              </a:rPr>
              <a:t>股，不低于募集说明书公告日前二十个交易日公司股票交易均</a:t>
            </a:r>
            <a:r>
              <a:rPr lang="zh-CN" altLang="en-US" sz="1700" b="0" smtClean="0">
                <a:latin typeface="仿宋" pitchFamily="49" charset="-122"/>
                <a:ea typeface="仿宋" pitchFamily="49" charset="-122"/>
              </a:rPr>
              <a:t>价和</a:t>
            </a:r>
            <a:r>
              <a:rPr lang="zh-CN" altLang="en-US" sz="1700" b="0">
                <a:latin typeface="仿宋" pitchFamily="49" charset="-122"/>
                <a:ea typeface="仿宋" pitchFamily="49" charset="-122"/>
              </a:rPr>
              <a:t>前一个交易日公司股票交易均价。</a:t>
            </a:r>
            <a:endParaRPr lang="en-US" altLang="zh-CN" sz="1700" b="0" smtClean="0">
              <a:latin typeface="仿宋" pitchFamily="49" charset="-122"/>
              <a:ea typeface="仿宋" pitchFamily="49" charset="-122"/>
            </a:endParaRPr>
          </a:p>
          <a:p>
            <a:pPr marL="0" indent="504000">
              <a:lnSpc>
                <a:spcPct val="150000"/>
              </a:lnSpc>
            </a:pPr>
            <a:r>
              <a:rPr lang="zh-CN" altLang="en-US" sz="1700" smtClean="0">
                <a:latin typeface="仿宋" pitchFamily="49" charset="-122"/>
                <a:ea typeface="仿宋" pitchFamily="49" charset="-122"/>
              </a:rPr>
              <a:t>（</a:t>
            </a:r>
            <a:r>
              <a:rPr lang="en-US" altLang="zh-CN" sz="1700" smtClean="0">
                <a:latin typeface="仿宋" pitchFamily="49" charset="-122"/>
                <a:ea typeface="仿宋" pitchFamily="49" charset="-122"/>
              </a:rPr>
              <a:t>2</a:t>
            </a:r>
            <a:r>
              <a:rPr lang="zh-CN" altLang="en-US" sz="1700">
                <a:latin typeface="仿宋" pitchFamily="49" charset="-122"/>
                <a:ea typeface="仿宋" pitchFamily="49" charset="-122"/>
              </a:rPr>
              <a:t>）转股价格的调整：</a:t>
            </a:r>
            <a:r>
              <a:rPr lang="zh-CN" altLang="en-US" sz="1700" b="0">
                <a:latin typeface="仿宋" pitchFamily="49" charset="-122"/>
                <a:ea typeface="仿宋" pitchFamily="49" charset="-122"/>
              </a:rPr>
              <a:t>在本次可转债发行之后，当公司因派送股票股利、转增股本、增发新股（不包括因本次可转债转股而增加的股本）、配股使公司股份发生变化及派送现金股利等情况</a:t>
            </a:r>
            <a:r>
              <a:rPr lang="zh-CN" altLang="en-US" sz="1700" b="0" smtClean="0">
                <a:latin typeface="仿宋" pitchFamily="49" charset="-122"/>
                <a:ea typeface="仿宋" pitchFamily="49" charset="-122"/>
              </a:rPr>
              <a:t>时，将对转股价格进行调整。</a:t>
            </a:r>
            <a:endParaRPr lang="en-US" altLang="zh-CN" sz="1700" b="0" smtClean="0">
              <a:latin typeface="仿宋" pitchFamily="49" charset="-122"/>
              <a:ea typeface="仿宋" pitchFamily="49" charset="-122"/>
            </a:endParaRPr>
          </a:p>
          <a:p>
            <a:pPr marL="0" indent="504000">
              <a:lnSpc>
                <a:spcPct val="150000"/>
              </a:lnSpc>
            </a:pPr>
            <a:r>
              <a:rPr lang="en-US" altLang="zh-CN" sz="1700" smtClean="0">
                <a:latin typeface="仿宋" pitchFamily="49" charset="-122"/>
                <a:ea typeface="仿宋" pitchFamily="49" charset="-122"/>
              </a:rPr>
              <a:t>9</a:t>
            </a:r>
            <a:r>
              <a:rPr lang="zh-CN" altLang="en-US" sz="1700">
                <a:latin typeface="仿宋" pitchFamily="49" charset="-122"/>
                <a:ea typeface="仿宋" pitchFamily="49" charset="-122"/>
              </a:rPr>
              <a:t>、转股价格向下修正条</a:t>
            </a:r>
            <a:r>
              <a:rPr lang="zh-CN" altLang="en-US" sz="1700" smtClean="0">
                <a:latin typeface="仿宋" pitchFamily="49" charset="-122"/>
                <a:ea typeface="仿宋" pitchFamily="49" charset="-122"/>
              </a:rPr>
              <a:t>款</a:t>
            </a:r>
            <a:endParaRPr lang="en-US" altLang="zh-CN" sz="1700" smtClean="0">
              <a:latin typeface="仿宋" pitchFamily="49" charset="-122"/>
              <a:ea typeface="仿宋" pitchFamily="49" charset="-122"/>
            </a:endParaRPr>
          </a:p>
          <a:p>
            <a:pPr marL="0" indent="504000">
              <a:lnSpc>
                <a:spcPct val="150000"/>
              </a:lnSpc>
            </a:pPr>
            <a:r>
              <a:rPr lang="zh-CN" altLang="en-US" sz="1700" b="0" smtClean="0">
                <a:latin typeface="仿宋" pitchFamily="49" charset="-122"/>
                <a:ea typeface="仿宋" pitchFamily="49" charset="-122"/>
              </a:rPr>
              <a:t>转股价格向下修正条款，简单理解，是指假如公司正股价格在一定的时间范围内低于设定的一个数值，则公司有权根据一定的条件将转股价格向下调整。</a:t>
            </a:r>
            <a:endParaRPr lang="en-US" altLang="zh-CN" sz="1700" b="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这</a:t>
            </a:r>
            <a:r>
              <a:rPr lang="zh-CN" altLang="en-US" sz="1700" b="0" smtClean="0">
                <a:latin typeface="仿宋" pitchFamily="49" charset="-122"/>
                <a:ea typeface="仿宋" pitchFamily="49" charset="-122"/>
              </a:rPr>
              <a:t>是因为如果正股价格持续走低，转股则面临亏损的风险，此时转股对于投资者便失去了吸引力；公司的想法是投资者尽可能多的转股，这样其就不用还本付息了。</a:t>
            </a: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11612327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三、可转债的主要发行条款</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0" y="1052736"/>
            <a:ext cx="8388424" cy="5544616"/>
          </a:xfrm>
        </p:spPr>
        <p:txBody>
          <a:bodyPr/>
          <a:lstStyle/>
          <a:p>
            <a:pPr marL="0" indent="504000">
              <a:lnSpc>
                <a:spcPct val="150000"/>
              </a:lnSpc>
            </a:pPr>
            <a:r>
              <a:rPr lang="zh-CN" altLang="en-US" sz="1700" b="0">
                <a:latin typeface="仿宋" pitchFamily="49" charset="-122"/>
                <a:ea typeface="仿宋" pitchFamily="49" charset="-122"/>
              </a:rPr>
              <a:t>可</a:t>
            </a:r>
            <a:r>
              <a:rPr lang="zh-CN" altLang="en-US" sz="1700" b="0" smtClean="0">
                <a:latin typeface="仿宋" pitchFamily="49" charset="-122"/>
                <a:ea typeface="仿宋" pitchFamily="49" charset="-122"/>
              </a:rPr>
              <a:t>见，通过转股价格向下修正条款，公司可以合法适时地下调转股价，降低投资者转股的门槛，进而促进投资者转股；在下调转股价出现套利机会后，能够有效刺激投资者转股，使可转债投资者由债权人变为公司股东，公司就不需要偿付这部分投资者的借款，从而降低公司的成本。</a:t>
            </a:r>
            <a:endParaRPr lang="en-US" altLang="zh-CN" sz="1700" b="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但是转股价格向下修正条款也面临很多限制条件，比如修正后的转股价格不低</a:t>
            </a:r>
            <a:r>
              <a:rPr lang="zh-CN" altLang="en-US" sz="1700" b="0" smtClean="0">
                <a:latin typeface="仿宋" pitchFamily="49" charset="-122"/>
                <a:ea typeface="仿宋" pitchFamily="49" charset="-122"/>
              </a:rPr>
              <a:t>于特定日期前</a:t>
            </a:r>
            <a:r>
              <a:rPr lang="zh-CN" altLang="en-US" sz="1700" b="0">
                <a:latin typeface="仿宋" pitchFamily="49" charset="-122"/>
                <a:ea typeface="仿宋" pitchFamily="49" charset="-122"/>
              </a:rPr>
              <a:t>二十个交易日该公司股票交易均价和前一交易日的均</a:t>
            </a:r>
            <a:r>
              <a:rPr lang="zh-CN" altLang="en-US" sz="1700" b="0" smtClean="0">
                <a:latin typeface="仿宋" pitchFamily="49" charset="-122"/>
                <a:ea typeface="仿宋" pitchFamily="49" charset="-122"/>
              </a:rPr>
              <a:t>价，并且需要提交股东大会表决。</a:t>
            </a:r>
            <a:endParaRPr lang="en-US" altLang="zh-CN" sz="1700" b="0" smtClean="0">
              <a:latin typeface="仿宋" pitchFamily="49" charset="-122"/>
              <a:ea typeface="仿宋" pitchFamily="49" charset="-122"/>
            </a:endParaRPr>
          </a:p>
          <a:p>
            <a:pPr marL="0" indent="504000">
              <a:lnSpc>
                <a:spcPct val="150000"/>
              </a:lnSpc>
            </a:pPr>
            <a:r>
              <a:rPr lang="zh-CN" altLang="en-US" sz="1700" b="0" smtClean="0">
                <a:latin typeface="仿宋" pitchFamily="49" charset="-122"/>
                <a:ea typeface="仿宋" pitchFamily="49" charset="-122"/>
              </a:rPr>
              <a:t>以圆</a:t>
            </a:r>
            <a:r>
              <a:rPr lang="zh-CN" altLang="en-US" sz="1700" b="0">
                <a:latin typeface="仿宋" pitchFamily="49" charset="-122"/>
                <a:ea typeface="仿宋" pitchFamily="49" charset="-122"/>
              </a:rPr>
              <a:t>通转债（</a:t>
            </a:r>
            <a:r>
              <a:rPr lang="en-US" altLang="zh-CN" sz="1700" b="0">
                <a:latin typeface="仿宋" pitchFamily="49" charset="-122"/>
                <a:ea typeface="仿宋" pitchFamily="49" charset="-122"/>
              </a:rPr>
              <a:t>110046</a:t>
            </a:r>
            <a:r>
              <a:rPr lang="zh-CN" altLang="en-US" sz="1700" b="0">
                <a:latin typeface="仿宋" pitchFamily="49" charset="-122"/>
                <a:ea typeface="仿宋" pitchFamily="49" charset="-122"/>
              </a:rPr>
              <a:t>）为例，在本次可转债存续期间，当公司股票在任意连续</a:t>
            </a:r>
            <a:r>
              <a:rPr lang="zh-CN" altLang="en-US" sz="1700" b="0">
                <a:solidFill>
                  <a:srgbClr val="FF0000"/>
                </a:solidFill>
                <a:latin typeface="仿宋" pitchFamily="49" charset="-122"/>
                <a:ea typeface="仿宋" pitchFamily="49" charset="-122"/>
              </a:rPr>
              <a:t>三十个</a:t>
            </a:r>
            <a:r>
              <a:rPr lang="zh-CN" altLang="en-US" sz="1700" b="0">
                <a:latin typeface="仿宋" pitchFamily="49" charset="-122"/>
                <a:ea typeface="仿宋" pitchFamily="49" charset="-122"/>
              </a:rPr>
              <a:t>交易日中有</a:t>
            </a:r>
            <a:r>
              <a:rPr lang="zh-CN" altLang="en-US" sz="1700" b="0">
                <a:solidFill>
                  <a:srgbClr val="FF0000"/>
                </a:solidFill>
                <a:latin typeface="仿宋" pitchFamily="49" charset="-122"/>
                <a:ea typeface="仿宋" pitchFamily="49" charset="-122"/>
              </a:rPr>
              <a:t>十五个</a:t>
            </a:r>
            <a:r>
              <a:rPr lang="zh-CN" altLang="en-US" sz="1700" b="0">
                <a:latin typeface="仿宋" pitchFamily="49" charset="-122"/>
                <a:ea typeface="仿宋" pitchFamily="49" charset="-122"/>
              </a:rPr>
              <a:t>交易日的收盘价低于当期转股价格的</a:t>
            </a:r>
            <a:r>
              <a:rPr lang="en-US" altLang="zh-CN" sz="1700" b="0">
                <a:solidFill>
                  <a:srgbClr val="FF0000"/>
                </a:solidFill>
                <a:latin typeface="仿宋" pitchFamily="49" charset="-122"/>
                <a:ea typeface="仿宋" pitchFamily="49" charset="-122"/>
              </a:rPr>
              <a:t>90%</a:t>
            </a:r>
            <a:r>
              <a:rPr lang="zh-CN" altLang="en-US" sz="1700" b="0">
                <a:latin typeface="仿宋" pitchFamily="49" charset="-122"/>
                <a:ea typeface="仿宋" pitchFamily="49" charset="-122"/>
              </a:rPr>
              <a:t>时，公司董事局有权提出转股价格向下修正方案并提交公司股东大会审议表决</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上述方案须经出席会议的股东所持表决权的</a:t>
            </a:r>
            <a:r>
              <a:rPr lang="zh-CN" altLang="en-US" sz="1700" b="0">
                <a:solidFill>
                  <a:srgbClr val="FF0000"/>
                </a:solidFill>
                <a:latin typeface="仿宋" pitchFamily="49" charset="-122"/>
                <a:ea typeface="仿宋" pitchFamily="49" charset="-122"/>
              </a:rPr>
              <a:t>三分之二以上</a:t>
            </a:r>
            <a:r>
              <a:rPr lang="zh-CN" altLang="en-US" sz="1700" b="0">
                <a:latin typeface="仿宋" pitchFamily="49" charset="-122"/>
                <a:ea typeface="仿宋" pitchFamily="49" charset="-122"/>
              </a:rPr>
              <a:t>通过方可实施。股东大会进行表决时，持有本次可转债的股东应当</a:t>
            </a:r>
            <a:r>
              <a:rPr lang="zh-CN" altLang="en-US" sz="1700" b="0">
                <a:solidFill>
                  <a:srgbClr val="FF0000"/>
                </a:solidFill>
                <a:latin typeface="仿宋" pitchFamily="49" charset="-122"/>
                <a:ea typeface="仿宋" pitchFamily="49" charset="-122"/>
              </a:rPr>
              <a:t>回避</a:t>
            </a:r>
            <a:r>
              <a:rPr lang="zh-CN" altLang="en-US" sz="1700" b="0">
                <a:latin typeface="仿宋" pitchFamily="49" charset="-122"/>
                <a:ea typeface="仿宋" pitchFamily="49" charset="-122"/>
              </a:rPr>
              <a:t>。修正后的转股价格应不低于前项规定的股东大会召开日前</a:t>
            </a:r>
            <a:r>
              <a:rPr lang="zh-CN" altLang="en-US" sz="1700" b="0">
                <a:solidFill>
                  <a:srgbClr val="FF0000"/>
                </a:solidFill>
                <a:latin typeface="仿宋" pitchFamily="49" charset="-122"/>
                <a:ea typeface="仿宋" pitchFamily="49" charset="-122"/>
              </a:rPr>
              <a:t>二十个交易日</a:t>
            </a:r>
            <a:r>
              <a:rPr lang="zh-CN" altLang="en-US" sz="1700" b="0">
                <a:latin typeface="仿宋" pitchFamily="49" charset="-122"/>
                <a:ea typeface="仿宋" pitchFamily="49" charset="-122"/>
              </a:rPr>
              <a:t>公司股票交易均价和</a:t>
            </a:r>
            <a:r>
              <a:rPr lang="zh-CN" altLang="en-US" sz="1700" b="0">
                <a:solidFill>
                  <a:srgbClr val="FF0000"/>
                </a:solidFill>
                <a:latin typeface="仿宋" pitchFamily="49" charset="-122"/>
                <a:ea typeface="仿宋" pitchFamily="49" charset="-122"/>
              </a:rPr>
              <a:t>前一交易日</a:t>
            </a:r>
            <a:r>
              <a:rPr lang="zh-CN" altLang="en-US" sz="1700" b="0">
                <a:latin typeface="仿宋" pitchFamily="49" charset="-122"/>
                <a:ea typeface="仿宋" pitchFamily="49" charset="-122"/>
              </a:rPr>
              <a:t>公司股票交易均价</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4291303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三、可转债的主要发行条款</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0" y="1052736"/>
            <a:ext cx="8388424" cy="5544616"/>
          </a:xfrm>
        </p:spPr>
        <p:txBody>
          <a:bodyPr/>
          <a:lstStyle/>
          <a:p>
            <a:pPr marL="0" indent="504000">
              <a:lnSpc>
                <a:spcPct val="150000"/>
              </a:lnSpc>
            </a:pPr>
            <a:endParaRPr lang="en-US" altLang="zh-CN" sz="1700" smtClean="0">
              <a:latin typeface="仿宋" pitchFamily="49" charset="-122"/>
              <a:ea typeface="仿宋" pitchFamily="49" charset="-122"/>
            </a:endParaRPr>
          </a:p>
          <a:p>
            <a:pPr marL="0" indent="504000">
              <a:lnSpc>
                <a:spcPct val="150000"/>
              </a:lnSpc>
            </a:pPr>
            <a:r>
              <a:rPr lang="en-US" altLang="zh-CN" sz="1700" smtClean="0">
                <a:latin typeface="仿宋" pitchFamily="49" charset="-122"/>
                <a:ea typeface="仿宋" pitchFamily="49" charset="-122"/>
              </a:rPr>
              <a:t>10</a:t>
            </a:r>
            <a:r>
              <a:rPr lang="zh-CN" altLang="en-US" sz="1700" smtClean="0">
                <a:latin typeface="仿宋" pitchFamily="49" charset="-122"/>
                <a:ea typeface="仿宋" pitchFamily="49" charset="-122"/>
              </a:rPr>
              <a:t>、赎回条款</a:t>
            </a:r>
            <a:endParaRPr lang="en-US" altLang="zh-CN" sz="1700" smtClean="0">
              <a:latin typeface="仿宋" pitchFamily="49" charset="-122"/>
              <a:ea typeface="仿宋" pitchFamily="49" charset="-122"/>
            </a:endParaRPr>
          </a:p>
          <a:p>
            <a:pPr marL="0" indent="504000">
              <a:lnSpc>
                <a:spcPct val="150000"/>
              </a:lnSpc>
            </a:pPr>
            <a:r>
              <a:rPr lang="zh-CN" altLang="en-US" sz="1700" smtClean="0">
                <a:latin typeface="仿宋" pitchFamily="49" charset="-122"/>
                <a:ea typeface="仿宋" pitchFamily="49" charset="-122"/>
              </a:rPr>
              <a:t>（</a:t>
            </a:r>
            <a:r>
              <a:rPr lang="en-US" altLang="zh-CN" sz="1700" smtClean="0">
                <a:latin typeface="仿宋" pitchFamily="49" charset="-122"/>
                <a:ea typeface="仿宋" pitchFamily="49" charset="-122"/>
              </a:rPr>
              <a:t>1</a:t>
            </a:r>
            <a:r>
              <a:rPr lang="zh-CN" altLang="en-US" sz="1700" smtClean="0">
                <a:latin typeface="仿宋" pitchFamily="49" charset="-122"/>
                <a:ea typeface="仿宋" pitchFamily="49" charset="-122"/>
              </a:rPr>
              <a:t>）到期赎回条款</a:t>
            </a:r>
            <a:endParaRPr lang="en-US" altLang="zh-CN" sz="1700" smtClean="0">
              <a:latin typeface="仿宋" pitchFamily="49" charset="-122"/>
              <a:ea typeface="仿宋" pitchFamily="49" charset="-122"/>
            </a:endParaRPr>
          </a:p>
          <a:p>
            <a:pPr marL="0" indent="504000">
              <a:lnSpc>
                <a:spcPct val="150000"/>
              </a:lnSpc>
            </a:pPr>
            <a:r>
              <a:rPr lang="zh-CN" altLang="en-US" sz="1700" b="0" smtClean="0">
                <a:latin typeface="仿宋" pitchFamily="49" charset="-122"/>
                <a:ea typeface="仿宋" pitchFamily="49" charset="-122"/>
              </a:rPr>
              <a:t>在圆</a:t>
            </a:r>
            <a:r>
              <a:rPr lang="zh-CN" altLang="en-US" sz="1700" b="0">
                <a:latin typeface="仿宋" pitchFamily="49" charset="-122"/>
                <a:ea typeface="仿宋" pitchFamily="49" charset="-122"/>
              </a:rPr>
              <a:t>通转债（</a:t>
            </a:r>
            <a:r>
              <a:rPr lang="en-US" altLang="zh-CN" sz="1700" b="0">
                <a:latin typeface="仿宋" pitchFamily="49" charset="-122"/>
                <a:ea typeface="仿宋" pitchFamily="49" charset="-122"/>
              </a:rPr>
              <a:t>110046</a:t>
            </a:r>
            <a:r>
              <a:rPr lang="zh-CN" altLang="en-US" sz="1700" b="0" smtClean="0">
                <a:latin typeface="仿宋" pitchFamily="49" charset="-122"/>
                <a:ea typeface="仿宋" pitchFamily="49" charset="-122"/>
              </a:rPr>
              <a:t>）期</a:t>
            </a:r>
            <a:r>
              <a:rPr lang="zh-CN" altLang="en-US" sz="1700" b="0">
                <a:latin typeface="仿宋" pitchFamily="49" charset="-122"/>
                <a:ea typeface="仿宋" pitchFamily="49" charset="-122"/>
              </a:rPr>
              <a:t>满后五个交易日内，公司将按债券面值的</a:t>
            </a:r>
            <a:r>
              <a:rPr lang="en-US" altLang="zh-CN" sz="1700" b="0">
                <a:latin typeface="仿宋" pitchFamily="49" charset="-122"/>
                <a:ea typeface="仿宋" pitchFamily="49" charset="-122"/>
              </a:rPr>
              <a:t>110%</a:t>
            </a:r>
            <a:r>
              <a:rPr lang="zh-CN" altLang="en-US" sz="1700" b="0">
                <a:latin typeface="仿宋" pitchFamily="49" charset="-122"/>
                <a:ea typeface="仿宋" pitchFamily="49" charset="-122"/>
              </a:rPr>
              <a:t>（含最后一期利息）的价格赎回未转股的可转债</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a:p>
            <a:pPr marL="0" indent="504000">
              <a:lnSpc>
                <a:spcPct val="150000"/>
              </a:lnSpc>
            </a:pPr>
            <a:r>
              <a:rPr lang="zh-CN" altLang="en-US" sz="1700" smtClean="0">
                <a:latin typeface="仿宋" pitchFamily="49" charset="-122"/>
                <a:ea typeface="仿宋" pitchFamily="49" charset="-122"/>
              </a:rPr>
              <a:t>（</a:t>
            </a:r>
            <a:r>
              <a:rPr lang="en-US" altLang="zh-CN" sz="1700" smtClean="0">
                <a:latin typeface="仿宋" pitchFamily="49" charset="-122"/>
                <a:ea typeface="仿宋" pitchFamily="49" charset="-122"/>
              </a:rPr>
              <a:t>2</a:t>
            </a:r>
            <a:r>
              <a:rPr lang="zh-CN" altLang="en-US" sz="1700">
                <a:latin typeface="仿宋" pitchFamily="49" charset="-122"/>
                <a:ea typeface="仿宋" pitchFamily="49" charset="-122"/>
              </a:rPr>
              <a:t>）有条件赎回条</a:t>
            </a:r>
            <a:r>
              <a:rPr lang="zh-CN" altLang="en-US" sz="1700" smtClean="0">
                <a:latin typeface="仿宋" pitchFamily="49" charset="-122"/>
                <a:ea typeface="仿宋" pitchFamily="49" charset="-122"/>
              </a:rPr>
              <a:t>款</a:t>
            </a:r>
            <a:endParaRPr lang="en-US" altLang="zh-CN" sz="1700" smtClean="0">
              <a:latin typeface="仿宋" pitchFamily="49" charset="-122"/>
              <a:ea typeface="仿宋" pitchFamily="49" charset="-122"/>
            </a:endParaRPr>
          </a:p>
          <a:p>
            <a:pPr marL="0" indent="504000">
              <a:lnSpc>
                <a:spcPct val="150000"/>
              </a:lnSpc>
            </a:pPr>
            <a:r>
              <a:rPr lang="zh-CN" altLang="en-US" sz="1700" b="0" smtClean="0">
                <a:latin typeface="仿宋" pitchFamily="49" charset="-122"/>
                <a:ea typeface="仿宋" pitchFamily="49" charset="-122"/>
              </a:rPr>
              <a:t>在</a:t>
            </a:r>
            <a:r>
              <a:rPr lang="zh-CN" altLang="en-US" sz="1700" b="0">
                <a:latin typeface="仿宋" pitchFamily="49" charset="-122"/>
                <a:ea typeface="仿宋" pitchFamily="49" charset="-122"/>
              </a:rPr>
              <a:t>圆通转债（</a:t>
            </a:r>
            <a:r>
              <a:rPr lang="en-US" altLang="zh-CN" sz="1700" b="0">
                <a:latin typeface="仿宋" pitchFamily="49" charset="-122"/>
                <a:ea typeface="仿宋" pitchFamily="49" charset="-122"/>
              </a:rPr>
              <a:t>110046</a:t>
            </a:r>
            <a:r>
              <a:rPr lang="zh-CN" altLang="en-US" sz="1700" b="0">
                <a:latin typeface="仿宋" pitchFamily="49" charset="-122"/>
                <a:ea typeface="仿宋" pitchFamily="49" charset="-122"/>
              </a:rPr>
              <a:t>）</a:t>
            </a:r>
            <a:r>
              <a:rPr lang="zh-CN" altLang="en-US" sz="1700" b="0" smtClean="0">
                <a:latin typeface="仿宋" pitchFamily="49" charset="-122"/>
                <a:ea typeface="仿宋" pitchFamily="49" charset="-122"/>
              </a:rPr>
              <a:t>转</a:t>
            </a:r>
            <a:r>
              <a:rPr lang="zh-CN" altLang="en-US" sz="1700" b="0">
                <a:latin typeface="仿宋" pitchFamily="49" charset="-122"/>
                <a:ea typeface="仿宋" pitchFamily="49" charset="-122"/>
              </a:rPr>
              <a:t>股期内，如果下述两种情形的任意一种出现时，公司有权按照本次可转债</a:t>
            </a:r>
            <a:r>
              <a:rPr lang="zh-CN" altLang="en-US" sz="1700" b="0">
                <a:solidFill>
                  <a:srgbClr val="FF0000"/>
                </a:solidFill>
                <a:latin typeface="仿宋" pitchFamily="49" charset="-122"/>
                <a:ea typeface="仿宋" pitchFamily="49" charset="-122"/>
              </a:rPr>
              <a:t>面值加当期应计利息</a:t>
            </a:r>
            <a:r>
              <a:rPr lang="zh-CN" altLang="en-US" sz="1700" b="0">
                <a:latin typeface="仿宋" pitchFamily="49" charset="-122"/>
                <a:ea typeface="仿宋" pitchFamily="49" charset="-122"/>
              </a:rPr>
              <a:t>的价格赎回全部或部分未转股的本次可转债：</a:t>
            </a:r>
          </a:p>
          <a:p>
            <a:pPr marL="0" indent="504000">
              <a:lnSpc>
                <a:spcPct val="150000"/>
              </a:lnSpc>
            </a:pPr>
            <a:r>
              <a:rPr lang="en-US" altLang="zh-CN" sz="1700" b="0">
                <a:latin typeface="仿宋" pitchFamily="49" charset="-122"/>
                <a:ea typeface="仿宋" pitchFamily="49" charset="-122"/>
              </a:rPr>
              <a:t>1</a:t>
            </a:r>
            <a:r>
              <a:rPr lang="zh-CN" altLang="en-US" sz="1700" b="0">
                <a:latin typeface="仿宋" pitchFamily="49" charset="-122"/>
                <a:ea typeface="仿宋" pitchFamily="49" charset="-122"/>
              </a:rPr>
              <a:t>）公司股票连续三十个交易日中至少有</a:t>
            </a:r>
            <a:r>
              <a:rPr lang="zh-CN" altLang="en-US" sz="1700" b="0">
                <a:solidFill>
                  <a:srgbClr val="FF0000"/>
                </a:solidFill>
                <a:latin typeface="仿宋" pitchFamily="49" charset="-122"/>
                <a:ea typeface="仿宋" pitchFamily="49" charset="-122"/>
              </a:rPr>
              <a:t>十五个交易</a:t>
            </a:r>
            <a:r>
              <a:rPr lang="zh-CN" altLang="en-US" sz="1700" b="0">
                <a:latin typeface="仿宋" pitchFamily="49" charset="-122"/>
                <a:ea typeface="仿宋" pitchFamily="49" charset="-122"/>
              </a:rPr>
              <a:t>日的收盘价格不低于当期转股价格的</a:t>
            </a:r>
            <a:r>
              <a:rPr lang="en-US" altLang="zh-CN" sz="1700" b="0">
                <a:solidFill>
                  <a:srgbClr val="FF0000"/>
                </a:solidFill>
                <a:latin typeface="仿宋" pitchFamily="49" charset="-122"/>
                <a:ea typeface="仿宋" pitchFamily="49" charset="-122"/>
              </a:rPr>
              <a:t>130%</a:t>
            </a:r>
            <a:r>
              <a:rPr lang="zh-CN" altLang="en-US" sz="1700" b="0">
                <a:latin typeface="仿宋" pitchFamily="49" charset="-122"/>
                <a:ea typeface="仿宋" pitchFamily="49" charset="-122"/>
              </a:rPr>
              <a:t>（含</a:t>
            </a:r>
            <a:r>
              <a:rPr lang="en-US" altLang="zh-CN" sz="1700" b="0">
                <a:latin typeface="仿宋" pitchFamily="49" charset="-122"/>
                <a:ea typeface="仿宋" pitchFamily="49" charset="-122"/>
              </a:rPr>
              <a:t>130%</a:t>
            </a:r>
            <a:r>
              <a:rPr lang="zh-CN" altLang="en-US" sz="1700" b="0">
                <a:latin typeface="仿宋" pitchFamily="49" charset="-122"/>
                <a:ea typeface="仿宋" pitchFamily="49" charset="-122"/>
              </a:rPr>
              <a:t>）；</a:t>
            </a:r>
          </a:p>
          <a:p>
            <a:pPr marL="0" indent="504000">
              <a:lnSpc>
                <a:spcPct val="150000"/>
              </a:lnSpc>
            </a:pPr>
            <a:r>
              <a:rPr lang="en-US" altLang="zh-CN" sz="1700" b="0">
                <a:latin typeface="仿宋" pitchFamily="49" charset="-122"/>
                <a:ea typeface="仿宋" pitchFamily="49" charset="-122"/>
              </a:rPr>
              <a:t>2</a:t>
            </a:r>
            <a:r>
              <a:rPr lang="zh-CN" altLang="en-US" sz="1700" b="0">
                <a:latin typeface="仿宋" pitchFamily="49" charset="-122"/>
                <a:ea typeface="仿宋" pitchFamily="49" charset="-122"/>
              </a:rPr>
              <a:t>）当本次可转债未转股余额不足人民币</a:t>
            </a:r>
            <a:r>
              <a:rPr lang="en-US" altLang="zh-CN" sz="1700" b="0">
                <a:latin typeface="仿宋" pitchFamily="49" charset="-122"/>
                <a:ea typeface="仿宋" pitchFamily="49" charset="-122"/>
              </a:rPr>
              <a:t>3,000</a:t>
            </a:r>
            <a:r>
              <a:rPr lang="zh-CN" altLang="en-US" sz="1700" b="0">
                <a:latin typeface="仿宋" pitchFamily="49" charset="-122"/>
                <a:ea typeface="仿宋" pitchFamily="49" charset="-122"/>
              </a:rPr>
              <a:t>万元时</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7847138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三、可转债的主要发行条款</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0" y="1052736"/>
            <a:ext cx="8388424" cy="5544616"/>
          </a:xfrm>
        </p:spPr>
        <p:txBody>
          <a:bodyPr/>
          <a:lstStyle/>
          <a:p>
            <a:pPr marL="0" indent="504000">
              <a:lnSpc>
                <a:spcPct val="150000"/>
              </a:lnSpc>
            </a:pPr>
            <a:r>
              <a:rPr lang="zh-CN" altLang="en-US" sz="1700" b="0" smtClean="0">
                <a:latin typeface="仿宋" pitchFamily="49" charset="-122"/>
                <a:ea typeface="仿宋" pitchFamily="49" charset="-122"/>
              </a:rPr>
              <a:t>有</a:t>
            </a:r>
            <a:r>
              <a:rPr lang="zh-CN" altLang="en-US" sz="1700" b="0">
                <a:latin typeface="仿宋" pitchFamily="49" charset="-122"/>
                <a:ea typeface="仿宋" pitchFamily="49" charset="-122"/>
              </a:rPr>
              <a:t>条</a:t>
            </a:r>
            <a:r>
              <a:rPr lang="zh-CN" altLang="en-US" sz="1700" b="0" smtClean="0">
                <a:latin typeface="仿宋" pitchFamily="49" charset="-122"/>
                <a:ea typeface="仿宋" pitchFamily="49" charset="-122"/>
              </a:rPr>
              <a:t>件赎回条款主要是发行公司为了保护自己利益设定的条款。简单理解，就是在可转债转股期限内，如果公司正股价格在一定时间范围内，</a:t>
            </a:r>
            <a:r>
              <a:rPr lang="zh-CN" altLang="en-US" sz="1700" b="0" smtClean="0">
                <a:solidFill>
                  <a:srgbClr val="FF0000"/>
                </a:solidFill>
                <a:latin typeface="仿宋" pitchFamily="49" charset="-122"/>
                <a:ea typeface="仿宋" pitchFamily="49" charset="-122"/>
              </a:rPr>
              <a:t>高于</a:t>
            </a:r>
            <a:r>
              <a:rPr lang="zh-CN" altLang="en-US" sz="1700" b="0" smtClean="0">
                <a:latin typeface="仿宋" pitchFamily="49" charset="-122"/>
                <a:ea typeface="仿宋" pitchFamily="49" charset="-122"/>
              </a:rPr>
              <a:t>设定的一个数值（通常为当期转股价的</a:t>
            </a:r>
            <a:r>
              <a:rPr lang="en-US" altLang="zh-CN" sz="1700" b="0" smtClean="0">
                <a:solidFill>
                  <a:srgbClr val="FF0000"/>
                </a:solidFill>
                <a:latin typeface="仿宋" pitchFamily="49" charset="-122"/>
                <a:ea typeface="仿宋" pitchFamily="49" charset="-122"/>
              </a:rPr>
              <a:t>130%</a:t>
            </a:r>
            <a:r>
              <a:rPr lang="zh-CN" altLang="en-US" sz="1700" b="0" smtClean="0">
                <a:latin typeface="仿宋" pitchFamily="49" charset="-122"/>
                <a:ea typeface="仿宋" pitchFamily="49" charset="-122"/>
              </a:rPr>
              <a:t>），那么公司有权按照略高于可转债面值的约定价格（通常为</a:t>
            </a:r>
            <a:r>
              <a:rPr lang="en-US" altLang="zh-CN" sz="1700" b="0" smtClean="0">
                <a:solidFill>
                  <a:srgbClr val="FF0000"/>
                </a:solidFill>
                <a:latin typeface="仿宋" pitchFamily="49" charset="-122"/>
                <a:ea typeface="仿宋" pitchFamily="49" charset="-122"/>
              </a:rPr>
              <a:t>103</a:t>
            </a:r>
            <a:r>
              <a:rPr lang="zh-CN" altLang="en-US" sz="1700" b="0" smtClean="0">
                <a:solidFill>
                  <a:srgbClr val="FF0000"/>
                </a:solidFill>
                <a:latin typeface="仿宋" pitchFamily="49" charset="-122"/>
                <a:ea typeface="仿宋" pitchFamily="49" charset="-122"/>
              </a:rPr>
              <a:t>元</a:t>
            </a:r>
            <a:r>
              <a:rPr lang="zh-CN" altLang="en-US" sz="1700" b="0" smtClean="0">
                <a:latin typeface="仿宋" pitchFamily="49" charset="-122"/>
                <a:ea typeface="仿宋" pitchFamily="49" charset="-122"/>
              </a:rPr>
              <a:t>）赎回全部或者部分未转股的可转债。</a:t>
            </a:r>
            <a:endParaRPr lang="en-US" altLang="zh-CN" sz="1700" b="0" smtClean="0">
              <a:latin typeface="仿宋" pitchFamily="49" charset="-122"/>
              <a:ea typeface="仿宋" pitchFamily="49" charset="-122"/>
            </a:endParaRPr>
          </a:p>
          <a:p>
            <a:pPr marL="0" indent="504000">
              <a:lnSpc>
                <a:spcPct val="150000"/>
              </a:lnSpc>
            </a:pPr>
            <a:r>
              <a:rPr lang="zh-CN" altLang="en-US" sz="1700" b="0" smtClean="0">
                <a:latin typeface="仿宋" pitchFamily="49" charset="-122"/>
                <a:ea typeface="仿宋" pitchFamily="49" charset="-122"/>
              </a:rPr>
              <a:t>公司正股价格上涨时，其转股价值（可转债面值</a:t>
            </a:r>
            <a:r>
              <a:rPr lang="en-US" altLang="zh-CN" sz="1700" b="0" smtClean="0">
                <a:latin typeface="仿宋" pitchFamily="49" charset="-122"/>
                <a:ea typeface="仿宋" pitchFamily="49" charset="-122"/>
              </a:rPr>
              <a:t>/</a:t>
            </a:r>
            <a:r>
              <a:rPr lang="zh-CN" altLang="en-US" sz="1700" b="0" smtClean="0">
                <a:latin typeface="仿宋" pitchFamily="49" charset="-122"/>
                <a:ea typeface="仿宋" pitchFamily="49" charset="-122"/>
              </a:rPr>
              <a:t>转股价格*正股价格）会上涨，可转债价格也会相应上涨，例如涨到</a:t>
            </a:r>
            <a:r>
              <a:rPr lang="en-US" altLang="zh-CN" sz="1700" b="0" smtClean="0">
                <a:latin typeface="仿宋" pitchFamily="49" charset="-122"/>
                <a:ea typeface="仿宋" pitchFamily="49" charset="-122"/>
              </a:rPr>
              <a:t>130</a:t>
            </a:r>
            <a:r>
              <a:rPr lang="zh-CN" altLang="en-US" sz="1700" b="0" smtClean="0">
                <a:latin typeface="仿宋" pitchFamily="49" charset="-122"/>
                <a:ea typeface="仿宋" pitchFamily="49" charset="-122"/>
              </a:rPr>
              <a:t>元或者</a:t>
            </a:r>
            <a:r>
              <a:rPr lang="en-US" altLang="zh-CN" sz="1700" b="0" smtClean="0">
                <a:latin typeface="仿宋" pitchFamily="49" charset="-122"/>
                <a:ea typeface="仿宋" pitchFamily="49" charset="-122"/>
              </a:rPr>
              <a:t>140</a:t>
            </a:r>
            <a:r>
              <a:rPr lang="zh-CN" altLang="en-US" sz="1700" b="0" smtClean="0">
                <a:latin typeface="仿宋" pitchFamily="49" charset="-122"/>
                <a:ea typeface="仿宋" pitchFamily="49" charset="-122"/>
              </a:rPr>
              <a:t>元</a:t>
            </a:r>
            <a:r>
              <a:rPr lang="en-US" altLang="zh-CN" sz="1700" b="0" smtClean="0">
                <a:latin typeface="仿宋" pitchFamily="49" charset="-122"/>
                <a:ea typeface="仿宋" pitchFamily="49" charset="-122"/>
              </a:rPr>
              <a:t>/</a:t>
            </a:r>
            <a:r>
              <a:rPr lang="zh-CN" altLang="en-US" sz="1700" b="0">
                <a:latin typeface="仿宋" pitchFamily="49" charset="-122"/>
                <a:ea typeface="仿宋" pitchFamily="49" charset="-122"/>
              </a:rPr>
              <a:t>张（如果可转债价格不上涨，则容易出现购入可转债然后转股卖出的方式进行套利，通常情况下，这种套利空间比较小）。对于公司而言，则希望可转债投资者尽快转股</a:t>
            </a:r>
            <a:r>
              <a:rPr lang="zh-CN" altLang="en-US" sz="1700" b="0" smtClean="0">
                <a:latin typeface="仿宋" pitchFamily="49" charset="-122"/>
                <a:ea typeface="仿宋" pitchFamily="49" charset="-122"/>
              </a:rPr>
              <a:t>，转股后投资者就成</a:t>
            </a:r>
            <a:r>
              <a:rPr lang="zh-CN" altLang="en-US" sz="1700" b="0">
                <a:latin typeface="仿宋" pitchFamily="49" charset="-122"/>
                <a:ea typeface="仿宋" pitchFamily="49" charset="-122"/>
              </a:rPr>
              <a:t>为股东了</a:t>
            </a:r>
            <a:r>
              <a:rPr lang="zh-CN" altLang="en-US" sz="1700" b="0" smtClean="0">
                <a:latin typeface="仿宋" pitchFamily="49" charset="-122"/>
                <a:ea typeface="仿宋" pitchFamily="49" charset="-122"/>
              </a:rPr>
              <a:t>，那么当年及以后的</a:t>
            </a:r>
            <a:r>
              <a:rPr lang="zh-CN" altLang="en-US" sz="1700" b="0">
                <a:latin typeface="仿宋" pitchFamily="49" charset="-122"/>
                <a:ea typeface="仿宋" pitchFamily="49" charset="-122"/>
              </a:rPr>
              <a:t>利息就不用付了</a:t>
            </a:r>
            <a:r>
              <a:rPr lang="zh-CN" altLang="en-US" sz="1700" b="0" smtClean="0">
                <a:latin typeface="仿宋" pitchFamily="49" charset="-122"/>
                <a:ea typeface="仿宋" pitchFamily="49" charset="-122"/>
              </a:rPr>
              <a:t>，投资者越</a:t>
            </a:r>
            <a:r>
              <a:rPr lang="zh-CN" altLang="en-US" sz="1700" b="0">
                <a:latin typeface="仿宋" pitchFamily="49" charset="-122"/>
                <a:ea typeface="仿宋" pitchFamily="49" charset="-122"/>
              </a:rPr>
              <a:t>晚转股</a:t>
            </a:r>
            <a:r>
              <a:rPr lang="zh-CN" altLang="en-US" sz="1700" b="0" smtClean="0">
                <a:latin typeface="仿宋" pitchFamily="49" charset="-122"/>
                <a:ea typeface="仿宋" pitchFamily="49" charset="-122"/>
              </a:rPr>
              <a:t>，公司付</a:t>
            </a:r>
            <a:r>
              <a:rPr lang="zh-CN" altLang="en-US" sz="1700" b="0">
                <a:latin typeface="仿宋" pitchFamily="49" charset="-122"/>
                <a:ea typeface="仿宋" pitchFamily="49" charset="-122"/>
              </a:rPr>
              <a:t>的利息就越多</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简而言</a:t>
            </a:r>
            <a:r>
              <a:rPr lang="zh-CN" altLang="en-US" sz="1700" b="0" smtClean="0">
                <a:latin typeface="仿宋" pitchFamily="49" charset="-122"/>
                <a:ea typeface="仿宋" pitchFamily="49" charset="-122"/>
              </a:rPr>
              <a:t>之，正股价格已经远大于转股价格时，投资者已经赚到，如不赶快转股，公司就以低价赎回。假如在赚</a:t>
            </a:r>
            <a:r>
              <a:rPr lang="en-US" altLang="zh-CN" sz="1700" b="0" smtClean="0">
                <a:latin typeface="仿宋" pitchFamily="49" charset="-122"/>
                <a:ea typeface="仿宋" pitchFamily="49" charset="-122"/>
              </a:rPr>
              <a:t>30%</a:t>
            </a:r>
            <a:r>
              <a:rPr lang="zh-CN" altLang="en-US" sz="1700" b="0">
                <a:latin typeface="仿宋" pitchFamily="49" charset="-122"/>
                <a:ea typeface="仿宋" pitchFamily="49" charset="-122"/>
              </a:rPr>
              <a:t>以</a:t>
            </a:r>
            <a:r>
              <a:rPr lang="zh-CN" altLang="en-US" sz="1700" b="0" smtClean="0">
                <a:latin typeface="仿宋" pitchFamily="49" charset="-122"/>
                <a:ea typeface="仿宋" pitchFamily="49" charset="-122"/>
              </a:rPr>
              <a:t>上（卖出可转债或者转股）或者</a:t>
            </a:r>
            <a:r>
              <a:rPr lang="en-US" altLang="zh-CN" sz="1700" b="0" smtClean="0">
                <a:latin typeface="仿宋" pitchFamily="49" charset="-122"/>
                <a:ea typeface="仿宋" pitchFamily="49" charset="-122"/>
              </a:rPr>
              <a:t>103</a:t>
            </a:r>
            <a:r>
              <a:rPr lang="zh-CN" altLang="en-US" sz="1700" b="0" smtClean="0">
                <a:latin typeface="仿宋" pitchFamily="49" charset="-122"/>
                <a:ea typeface="仿宋" pitchFamily="49" charset="-122"/>
              </a:rPr>
              <a:t>元被公司赎回，二选一的情况下，聪明的投资者不会选择持有可转债，否则会面临很大的“损失”。</a:t>
            </a: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322402291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三、可转债的主要发行条款</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0" y="1052736"/>
            <a:ext cx="8388424" cy="5544616"/>
          </a:xfrm>
        </p:spPr>
        <p:txBody>
          <a:bodyPr/>
          <a:lstStyle/>
          <a:p>
            <a:pPr marL="0" indent="504000">
              <a:lnSpc>
                <a:spcPct val="150000"/>
              </a:lnSpc>
            </a:pPr>
            <a:r>
              <a:rPr lang="en-US" altLang="zh-CN" sz="1700" smtClean="0">
                <a:latin typeface="仿宋" pitchFamily="49" charset="-122"/>
                <a:ea typeface="仿宋" pitchFamily="49" charset="-122"/>
              </a:rPr>
              <a:t>11</a:t>
            </a:r>
            <a:r>
              <a:rPr lang="zh-CN" altLang="en-US" sz="1700" smtClean="0">
                <a:latin typeface="仿宋" pitchFamily="49" charset="-122"/>
                <a:ea typeface="仿宋" pitchFamily="49" charset="-122"/>
              </a:rPr>
              <a:t>、回售条款</a:t>
            </a:r>
            <a:endParaRPr lang="en-US" altLang="zh-CN" sz="1700" smtClean="0">
              <a:latin typeface="仿宋" pitchFamily="49" charset="-122"/>
              <a:ea typeface="仿宋" pitchFamily="49" charset="-122"/>
            </a:endParaRPr>
          </a:p>
          <a:p>
            <a:pPr marL="0" indent="504000">
              <a:lnSpc>
                <a:spcPct val="150000"/>
              </a:lnSpc>
            </a:pPr>
            <a:r>
              <a:rPr lang="zh-CN" altLang="en-US" sz="1700" smtClean="0">
                <a:latin typeface="仿宋" pitchFamily="49" charset="-122"/>
                <a:ea typeface="仿宋" pitchFamily="49" charset="-122"/>
              </a:rPr>
              <a:t>（</a:t>
            </a:r>
            <a:r>
              <a:rPr lang="en-US" altLang="zh-CN" sz="1700" smtClean="0">
                <a:latin typeface="仿宋" pitchFamily="49" charset="-122"/>
                <a:ea typeface="仿宋" pitchFamily="49" charset="-122"/>
              </a:rPr>
              <a:t>1</a:t>
            </a:r>
            <a:r>
              <a:rPr lang="zh-CN" altLang="en-US" sz="1700" smtClean="0">
                <a:latin typeface="仿宋" pitchFamily="49" charset="-122"/>
                <a:ea typeface="仿宋" pitchFamily="49" charset="-122"/>
              </a:rPr>
              <a:t>）附加回售条款</a:t>
            </a:r>
            <a:endParaRPr lang="en-US" altLang="zh-CN" sz="1700" smtClean="0">
              <a:latin typeface="仿宋" pitchFamily="49" charset="-122"/>
              <a:ea typeface="仿宋" pitchFamily="49" charset="-122"/>
            </a:endParaRPr>
          </a:p>
          <a:p>
            <a:pPr marL="0" indent="504000">
              <a:lnSpc>
                <a:spcPct val="150000"/>
              </a:lnSpc>
            </a:pPr>
            <a:r>
              <a:rPr lang="zh-CN" altLang="en-US" sz="1700" b="0" smtClean="0">
                <a:latin typeface="仿宋" pitchFamily="49" charset="-122"/>
                <a:ea typeface="仿宋" pitchFamily="49" charset="-122"/>
              </a:rPr>
              <a:t>以圆</a:t>
            </a:r>
            <a:r>
              <a:rPr lang="zh-CN" altLang="en-US" sz="1700" b="0">
                <a:latin typeface="仿宋" pitchFamily="49" charset="-122"/>
                <a:ea typeface="仿宋" pitchFamily="49" charset="-122"/>
              </a:rPr>
              <a:t>通转债（</a:t>
            </a:r>
            <a:r>
              <a:rPr lang="en-US" altLang="zh-CN" sz="1700" b="0">
                <a:latin typeface="仿宋" pitchFamily="49" charset="-122"/>
                <a:ea typeface="仿宋" pitchFamily="49" charset="-122"/>
              </a:rPr>
              <a:t>110046</a:t>
            </a:r>
            <a:r>
              <a:rPr lang="zh-CN" altLang="en-US" sz="1700" b="0" smtClean="0">
                <a:latin typeface="仿宋" pitchFamily="49" charset="-122"/>
                <a:ea typeface="仿宋" pitchFamily="49" charset="-122"/>
              </a:rPr>
              <a:t>）为例，若</a:t>
            </a:r>
            <a:r>
              <a:rPr lang="zh-CN" altLang="en-US" sz="1700" b="0">
                <a:latin typeface="仿宋" pitchFamily="49" charset="-122"/>
                <a:ea typeface="仿宋" pitchFamily="49" charset="-122"/>
              </a:rPr>
              <a:t>本次可转债募集</a:t>
            </a:r>
            <a:r>
              <a:rPr lang="zh-CN" altLang="en-US" sz="1700" b="0">
                <a:solidFill>
                  <a:srgbClr val="FF0000"/>
                </a:solidFill>
                <a:latin typeface="仿宋" pitchFamily="49" charset="-122"/>
                <a:ea typeface="仿宋" pitchFamily="49" charset="-122"/>
              </a:rPr>
              <a:t>资金运用</a:t>
            </a:r>
            <a:r>
              <a:rPr lang="zh-CN" altLang="en-US" sz="1700" b="0">
                <a:latin typeface="仿宋" pitchFamily="49" charset="-122"/>
                <a:ea typeface="仿宋" pitchFamily="49" charset="-122"/>
              </a:rPr>
              <a:t>的实施情况与公司在募集说明书中的承诺相比出现</a:t>
            </a:r>
            <a:r>
              <a:rPr lang="zh-CN" altLang="en-US" sz="1700" b="0">
                <a:solidFill>
                  <a:srgbClr val="FF0000"/>
                </a:solidFill>
                <a:latin typeface="仿宋" pitchFamily="49" charset="-122"/>
                <a:ea typeface="仿宋" pitchFamily="49" charset="-122"/>
              </a:rPr>
              <a:t>重大变化</a:t>
            </a:r>
            <a:r>
              <a:rPr lang="zh-CN" altLang="en-US" sz="1700" b="0">
                <a:latin typeface="仿宋" pitchFamily="49" charset="-122"/>
                <a:ea typeface="仿宋" pitchFamily="49" charset="-122"/>
              </a:rPr>
              <a:t>，且该变化被中国</a:t>
            </a:r>
            <a:r>
              <a:rPr lang="zh-CN" altLang="en-US" sz="1700" b="0">
                <a:solidFill>
                  <a:srgbClr val="FF0000"/>
                </a:solidFill>
                <a:latin typeface="仿宋" pitchFamily="49" charset="-122"/>
                <a:ea typeface="仿宋" pitchFamily="49" charset="-122"/>
              </a:rPr>
              <a:t>证监会认定</a:t>
            </a:r>
            <a:r>
              <a:rPr lang="zh-CN" altLang="en-US" sz="1700" b="0">
                <a:latin typeface="仿宋" pitchFamily="49" charset="-122"/>
                <a:ea typeface="仿宋" pitchFamily="49" charset="-122"/>
              </a:rPr>
              <a:t>为改变募集资金用途的，本次可转债持有人享有一次以</a:t>
            </a:r>
            <a:r>
              <a:rPr lang="zh-CN" altLang="en-US" sz="1700" b="0">
                <a:solidFill>
                  <a:srgbClr val="FF0000"/>
                </a:solidFill>
                <a:latin typeface="仿宋" pitchFamily="49" charset="-122"/>
                <a:ea typeface="仿宋" pitchFamily="49" charset="-122"/>
              </a:rPr>
              <a:t>面值加上当期应计利息</a:t>
            </a:r>
            <a:r>
              <a:rPr lang="zh-CN" altLang="en-US" sz="1700" b="0">
                <a:latin typeface="仿宋" pitchFamily="49" charset="-122"/>
                <a:ea typeface="仿宋" pitchFamily="49" charset="-122"/>
              </a:rPr>
              <a:t>的价格向公司回售其持有的部分或者全部本次可转债的权利。在上述情形下，本次可转债持有人可以在公司公告后的回售申报期内进行回售，本次回售申报期内</a:t>
            </a:r>
            <a:r>
              <a:rPr lang="zh-CN" altLang="en-US" sz="1700" b="0">
                <a:solidFill>
                  <a:srgbClr val="FF0000"/>
                </a:solidFill>
                <a:latin typeface="仿宋" pitchFamily="49" charset="-122"/>
                <a:ea typeface="仿宋" pitchFamily="49" charset="-122"/>
              </a:rPr>
              <a:t>不实施回售</a:t>
            </a:r>
            <a:r>
              <a:rPr lang="zh-CN" altLang="en-US" sz="1700" b="0">
                <a:latin typeface="仿宋" pitchFamily="49" charset="-122"/>
                <a:ea typeface="仿宋" pitchFamily="49" charset="-122"/>
              </a:rPr>
              <a:t>的，</a:t>
            </a:r>
            <a:r>
              <a:rPr lang="zh-CN" altLang="en-US" sz="1700" b="0">
                <a:solidFill>
                  <a:srgbClr val="FF0000"/>
                </a:solidFill>
                <a:latin typeface="仿宋" pitchFamily="49" charset="-122"/>
                <a:ea typeface="仿宋" pitchFamily="49" charset="-122"/>
              </a:rPr>
              <a:t>自动丧失</a:t>
            </a:r>
            <a:r>
              <a:rPr lang="zh-CN" altLang="en-US" sz="1700" b="0">
                <a:latin typeface="仿宋" pitchFamily="49" charset="-122"/>
                <a:ea typeface="仿宋" pitchFamily="49" charset="-122"/>
              </a:rPr>
              <a:t>该回售权</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a:p>
            <a:pPr marL="0" indent="504000">
              <a:lnSpc>
                <a:spcPct val="150000"/>
              </a:lnSpc>
            </a:pPr>
            <a:r>
              <a:rPr lang="zh-CN" altLang="en-US" sz="1700" smtClean="0">
                <a:latin typeface="仿宋" pitchFamily="49" charset="-122"/>
                <a:ea typeface="仿宋" pitchFamily="49" charset="-122"/>
              </a:rPr>
              <a:t>（</a:t>
            </a:r>
            <a:r>
              <a:rPr lang="en-US" altLang="zh-CN" sz="1700" smtClean="0">
                <a:latin typeface="仿宋" pitchFamily="49" charset="-122"/>
                <a:ea typeface="仿宋" pitchFamily="49" charset="-122"/>
              </a:rPr>
              <a:t>2</a:t>
            </a:r>
            <a:r>
              <a:rPr lang="zh-CN" altLang="en-US" sz="1700">
                <a:latin typeface="仿宋" pitchFamily="49" charset="-122"/>
                <a:ea typeface="仿宋" pitchFamily="49" charset="-122"/>
              </a:rPr>
              <a:t>）有条件回售条</a:t>
            </a:r>
            <a:r>
              <a:rPr lang="zh-CN" altLang="en-US" sz="1700" smtClean="0">
                <a:latin typeface="仿宋" pitchFamily="49" charset="-122"/>
                <a:ea typeface="仿宋" pitchFamily="49" charset="-122"/>
              </a:rPr>
              <a:t>款</a:t>
            </a:r>
            <a:endParaRPr lang="en-US" altLang="zh-CN" sz="170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以圆通转债（</a:t>
            </a:r>
            <a:r>
              <a:rPr lang="en-US" altLang="zh-CN" sz="1700" b="0">
                <a:latin typeface="仿宋" pitchFamily="49" charset="-122"/>
                <a:ea typeface="仿宋" pitchFamily="49" charset="-122"/>
              </a:rPr>
              <a:t>110046</a:t>
            </a:r>
            <a:r>
              <a:rPr lang="zh-CN" altLang="en-US" sz="1700" b="0">
                <a:latin typeface="仿宋" pitchFamily="49" charset="-122"/>
                <a:ea typeface="仿宋" pitchFamily="49" charset="-122"/>
              </a:rPr>
              <a:t>）为例，在本次可转债</a:t>
            </a:r>
            <a:r>
              <a:rPr lang="zh-CN" altLang="en-US" sz="1700" b="0">
                <a:solidFill>
                  <a:srgbClr val="FF0000"/>
                </a:solidFill>
                <a:latin typeface="仿宋" pitchFamily="49" charset="-122"/>
                <a:ea typeface="仿宋" pitchFamily="49" charset="-122"/>
              </a:rPr>
              <a:t>最后两个计息年度</a:t>
            </a:r>
            <a:r>
              <a:rPr lang="zh-CN" altLang="en-US" sz="1700" b="0">
                <a:latin typeface="仿宋" pitchFamily="49" charset="-122"/>
                <a:ea typeface="仿宋" pitchFamily="49" charset="-122"/>
              </a:rPr>
              <a:t>内，如果公司股票收盘价在任何连续</a:t>
            </a:r>
            <a:r>
              <a:rPr lang="zh-CN" altLang="en-US" sz="1700" b="0">
                <a:solidFill>
                  <a:srgbClr val="FF0000"/>
                </a:solidFill>
                <a:latin typeface="仿宋" pitchFamily="49" charset="-122"/>
                <a:ea typeface="仿宋" pitchFamily="49" charset="-122"/>
              </a:rPr>
              <a:t>三十个交易日</a:t>
            </a:r>
            <a:r>
              <a:rPr lang="zh-CN" altLang="en-US" sz="1700" b="0">
                <a:latin typeface="仿宋" pitchFamily="49" charset="-122"/>
                <a:ea typeface="仿宋" pitchFamily="49" charset="-122"/>
              </a:rPr>
              <a:t>低于当期转股价格的</a:t>
            </a:r>
            <a:r>
              <a:rPr lang="en-US" altLang="zh-CN" sz="1700" b="0">
                <a:solidFill>
                  <a:srgbClr val="FF0000"/>
                </a:solidFill>
                <a:latin typeface="仿宋" pitchFamily="49" charset="-122"/>
                <a:ea typeface="仿宋" pitchFamily="49" charset="-122"/>
              </a:rPr>
              <a:t>70%</a:t>
            </a:r>
            <a:r>
              <a:rPr lang="zh-CN" altLang="en-US" sz="1700" b="0">
                <a:latin typeface="仿宋" pitchFamily="49" charset="-122"/>
                <a:ea typeface="仿宋" pitchFamily="49" charset="-122"/>
              </a:rPr>
              <a:t>时，本次可转债持有人有权将其持有的本次可转债全部或部分以</a:t>
            </a:r>
            <a:r>
              <a:rPr lang="zh-CN" altLang="en-US" sz="1700" b="0">
                <a:solidFill>
                  <a:srgbClr val="FF0000"/>
                </a:solidFill>
                <a:latin typeface="仿宋" pitchFamily="49" charset="-122"/>
                <a:ea typeface="仿宋" pitchFamily="49" charset="-122"/>
              </a:rPr>
              <a:t>面值加上当期应计利息</a:t>
            </a:r>
            <a:r>
              <a:rPr lang="zh-CN" altLang="en-US" sz="1700" b="0">
                <a:latin typeface="仿宋" pitchFamily="49" charset="-122"/>
                <a:ea typeface="仿宋" pitchFamily="49" charset="-122"/>
              </a:rPr>
              <a:t>回售给公</a:t>
            </a:r>
            <a:r>
              <a:rPr lang="zh-CN" altLang="en-US" sz="1700" b="0" smtClean="0">
                <a:latin typeface="仿宋" pitchFamily="49" charset="-122"/>
                <a:ea typeface="仿宋" pitchFamily="49" charset="-122"/>
              </a:rPr>
              <a:t>司。</a:t>
            </a:r>
            <a:endParaRPr lang="en-US" altLang="zh-CN" sz="1700" b="0" smtClean="0">
              <a:latin typeface="仿宋" pitchFamily="49" charset="-122"/>
              <a:ea typeface="仿宋" pitchFamily="49" charset="-122"/>
            </a:endParaRPr>
          </a:p>
          <a:p>
            <a:pPr marL="0" indent="504000">
              <a:lnSpc>
                <a:spcPct val="150000"/>
              </a:lnSpc>
            </a:pPr>
            <a:r>
              <a:rPr lang="zh-CN" altLang="en-US" sz="1700" b="0" smtClean="0">
                <a:latin typeface="仿宋" pitchFamily="49" charset="-122"/>
                <a:ea typeface="仿宋" pitchFamily="49" charset="-122"/>
              </a:rPr>
              <a:t>若</a:t>
            </a:r>
            <a:r>
              <a:rPr lang="zh-CN" altLang="en-US" sz="1700" b="0">
                <a:latin typeface="仿宋" pitchFamily="49" charset="-122"/>
                <a:ea typeface="仿宋" pitchFamily="49" charset="-122"/>
              </a:rPr>
              <a:t>在首次满足回售条件而可转债持有人未在公司届时公告的回售申报期内申报并实施回售的，该计息年度</a:t>
            </a:r>
            <a:r>
              <a:rPr lang="zh-CN" altLang="en-US" sz="1700" b="0">
                <a:solidFill>
                  <a:srgbClr val="FF0000"/>
                </a:solidFill>
                <a:latin typeface="仿宋" pitchFamily="49" charset="-122"/>
                <a:ea typeface="仿宋" pitchFamily="49" charset="-122"/>
              </a:rPr>
              <a:t>不能</a:t>
            </a:r>
            <a:r>
              <a:rPr lang="zh-CN" altLang="en-US" sz="1700" b="0">
                <a:latin typeface="仿宋" pitchFamily="49" charset="-122"/>
                <a:ea typeface="仿宋" pitchFamily="49" charset="-122"/>
              </a:rPr>
              <a:t>再行使回售权。可转债持</a:t>
            </a:r>
            <a:r>
              <a:rPr lang="zh-CN" altLang="en-US" sz="1700" b="0" smtClean="0">
                <a:latin typeface="仿宋" pitchFamily="49" charset="-122"/>
                <a:ea typeface="仿宋" pitchFamily="49" charset="-122"/>
              </a:rPr>
              <a:t>有人</a:t>
            </a:r>
            <a:r>
              <a:rPr lang="zh-CN" altLang="en-US" sz="1700" b="0">
                <a:solidFill>
                  <a:srgbClr val="FF0000"/>
                </a:solidFill>
                <a:latin typeface="仿宋" pitchFamily="49" charset="-122"/>
                <a:ea typeface="仿宋" pitchFamily="49" charset="-122"/>
              </a:rPr>
              <a:t>不能多次行使</a:t>
            </a:r>
            <a:r>
              <a:rPr lang="zh-CN" altLang="en-US" sz="1700" b="0">
                <a:latin typeface="仿宋" pitchFamily="49" charset="-122"/>
                <a:ea typeface="仿宋" pitchFamily="49" charset="-122"/>
              </a:rPr>
              <a:t>部分回售权。</a:t>
            </a: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3635398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三、可转债的主要发行条款</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0" y="1052736"/>
            <a:ext cx="8388424" cy="5544616"/>
          </a:xfrm>
        </p:spPr>
        <p:txBody>
          <a:bodyPr/>
          <a:lstStyle/>
          <a:p>
            <a:pPr marL="0" indent="504000">
              <a:lnSpc>
                <a:spcPct val="150000"/>
              </a:lnSpc>
            </a:pPr>
            <a:r>
              <a:rPr lang="zh-CN" altLang="en-US" sz="1700" smtClean="0">
                <a:latin typeface="仿宋" pitchFamily="49" charset="-122"/>
                <a:ea typeface="仿宋" pitchFamily="49" charset="-122"/>
              </a:rPr>
              <a:t>有</a:t>
            </a:r>
            <a:r>
              <a:rPr lang="zh-CN" altLang="en-US" sz="1700">
                <a:latin typeface="仿宋" pitchFamily="49" charset="-122"/>
                <a:ea typeface="仿宋" pitchFamily="49" charset="-122"/>
              </a:rPr>
              <a:t>条件回售条</a:t>
            </a:r>
            <a:r>
              <a:rPr lang="zh-CN" altLang="en-US" sz="1700" smtClean="0">
                <a:latin typeface="仿宋" pitchFamily="49" charset="-122"/>
                <a:ea typeface="仿宋" pitchFamily="49" charset="-122"/>
              </a:rPr>
              <a:t>款</a:t>
            </a:r>
            <a:endParaRPr lang="en-US" altLang="zh-CN" sz="170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简单理</a:t>
            </a:r>
            <a:r>
              <a:rPr lang="zh-CN" altLang="en-US" sz="1700" b="0" smtClean="0">
                <a:latin typeface="仿宋" pitchFamily="49" charset="-122"/>
                <a:ea typeface="仿宋" pitchFamily="49" charset="-122"/>
              </a:rPr>
              <a:t>解，是指在可转债存续期的一段时间内，如果公司正股价格连续</a:t>
            </a:r>
            <a:r>
              <a:rPr lang="en-US" altLang="zh-CN" sz="1700" b="0" smtClean="0">
                <a:latin typeface="仿宋" pitchFamily="49" charset="-122"/>
                <a:ea typeface="仿宋" pitchFamily="49" charset="-122"/>
              </a:rPr>
              <a:t>N</a:t>
            </a:r>
            <a:r>
              <a:rPr lang="zh-CN" altLang="en-US" sz="1700" b="0" smtClean="0">
                <a:latin typeface="仿宋" pitchFamily="49" charset="-122"/>
                <a:ea typeface="仿宋" pitchFamily="49" charset="-122"/>
              </a:rPr>
              <a:t>个交易日内低于当期转股价一定比例（这个数值一般要低于向下修正转股价），可转债持有人有权将其持有的可转债全部或者部分按照面值</a:t>
            </a:r>
            <a:r>
              <a:rPr lang="en-US" altLang="zh-CN" sz="1700" b="0" smtClean="0">
                <a:latin typeface="仿宋" pitchFamily="49" charset="-122"/>
                <a:ea typeface="仿宋" pitchFamily="49" charset="-122"/>
              </a:rPr>
              <a:t>+</a:t>
            </a:r>
            <a:r>
              <a:rPr lang="zh-CN" altLang="en-US" sz="1700" b="0" smtClean="0">
                <a:latin typeface="仿宋" pitchFamily="49" charset="-122"/>
                <a:ea typeface="仿宋" pitchFamily="49" charset="-122"/>
              </a:rPr>
              <a:t>当期应计利息回售给公司。</a:t>
            </a:r>
            <a:endParaRPr lang="en-US" altLang="zh-CN" sz="1700" b="0" smtClean="0">
              <a:latin typeface="仿宋" pitchFamily="49" charset="-122"/>
              <a:ea typeface="仿宋" pitchFamily="49" charset="-122"/>
            </a:endParaRPr>
          </a:p>
          <a:p>
            <a:pPr marL="0" indent="504000">
              <a:lnSpc>
                <a:spcPct val="150000"/>
              </a:lnSpc>
            </a:pPr>
            <a:r>
              <a:rPr lang="zh-CN" altLang="en-US" sz="1700" b="0" smtClean="0">
                <a:latin typeface="仿宋" pitchFamily="49" charset="-122"/>
                <a:ea typeface="仿宋" pitchFamily="49" charset="-122"/>
              </a:rPr>
              <a:t>这也是为了保护投资者而设定的条款，当有条件回售情形发生时，意味着转股会面临亏损，而且可转债的利率也不高，此时投资者可以选择回售以换取资金再另行投资其他资产。</a:t>
            </a:r>
            <a:endParaRPr lang="en-US" altLang="zh-CN" sz="1700" b="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投资</a:t>
            </a:r>
            <a:r>
              <a:rPr lang="zh-CN" altLang="en-US" sz="1700" b="0" smtClean="0">
                <a:latin typeface="仿宋" pitchFamily="49" charset="-122"/>
                <a:ea typeface="仿宋" pitchFamily="49" charset="-122"/>
              </a:rPr>
              <a:t>者的回售权也面临一定限制，比如很多公司将回售情形限定在可转债存续期的最后</a:t>
            </a:r>
            <a:r>
              <a:rPr lang="en-US" altLang="zh-CN" sz="1700" b="0" smtClean="0">
                <a:latin typeface="仿宋" pitchFamily="49" charset="-122"/>
                <a:ea typeface="仿宋" pitchFamily="49" charset="-122"/>
              </a:rPr>
              <a:t>2</a:t>
            </a:r>
            <a:r>
              <a:rPr lang="zh-CN" altLang="en-US" sz="1700" b="0" smtClean="0">
                <a:latin typeface="仿宋" pitchFamily="49" charset="-122"/>
                <a:ea typeface="仿宋" pitchFamily="49" charset="-122"/>
              </a:rPr>
              <a:t>年，并且投资者未</a:t>
            </a:r>
            <a:r>
              <a:rPr lang="zh-CN" altLang="en-US" sz="1700" b="0">
                <a:latin typeface="仿宋" pitchFamily="49" charset="-122"/>
                <a:ea typeface="仿宋" pitchFamily="49" charset="-122"/>
              </a:rPr>
              <a:t>在公</a:t>
            </a:r>
            <a:r>
              <a:rPr lang="zh-CN" altLang="en-US" sz="1700" b="0" smtClean="0">
                <a:latin typeface="仿宋" pitchFamily="49" charset="-122"/>
                <a:ea typeface="仿宋" pitchFamily="49" charset="-122"/>
              </a:rPr>
              <a:t>司公</a:t>
            </a:r>
            <a:r>
              <a:rPr lang="zh-CN" altLang="en-US" sz="1700" b="0">
                <a:latin typeface="仿宋" pitchFamily="49" charset="-122"/>
                <a:ea typeface="仿宋" pitchFamily="49" charset="-122"/>
              </a:rPr>
              <a:t>告的回售申报期内申报并实施回售的，该计息年度</a:t>
            </a:r>
            <a:r>
              <a:rPr lang="zh-CN" altLang="en-US" sz="1700" b="0">
                <a:solidFill>
                  <a:srgbClr val="FF0000"/>
                </a:solidFill>
                <a:latin typeface="仿宋" pitchFamily="49" charset="-122"/>
                <a:ea typeface="仿宋" pitchFamily="49" charset="-122"/>
              </a:rPr>
              <a:t>不能</a:t>
            </a:r>
            <a:r>
              <a:rPr lang="zh-CN" altLang="en-US" sz="1700" b="0">
                <a:latin typeface="仿宋" pitchFamily="49" charset="-122"/>
                <a:ea typeface="仿宋" pitchFamily="49" charset="-122"/>
              </a:rPr>
              <a:t>再行使回售</a:t>
            </a:r>
            <a:r>
              <a:rPr lang="zh-CN" altLang="en-US" sz="1700" b="0" smtClean="0">
                <a:latin typeface="仿宋" pitchFamily="49" charset="-122"/>
                <a:ea typeface="仿宋" pitchFamily="49" charset="-122"/>
              </a:rPr>
              <a:t>权，可</a:t>
            </a:r>
            <a:r>
              <a:rPr lang="zh-CN" altLang="en-US" sz="1700" b="0">
                <a:latin typeface="仿宋" pitchFamily="49" charset="-122"/>
                <a:ea typeface="仿宋" pitchFamily="49" charset="-122"/>
              </a:rPr>
              <a:t>转</a:t>
            </a:r>
            <a:r>
              <a:rPr lang="zh-CN" altLang="en-US" sz="1700" b="0" smtClean="0">
                <a:latin typeface="仿宋" pitchFamily="49" charset="-122"/>
                <a:ea typeface="仿宋" pitchFamily="49" charset="-122"/>
              </a:rPr>
              <a:t>债投资者</a:t>
            </a:r>
            <a:r>
              <a:rPr lang="zh-CN" altLang="en-US" sz="1700" b="0" smtClean="0">
                <a:solidFill>
                  <a:srgbClr val="FF0000"/>
                </a:solidFill>
                <a:latin typeface="仿宋" pitchFamily="49" charset="-122"/>
                <a:ea typeface="仿宋" pitchFamily="49" charset="-122"/>
              </a:rPr>
              <a:t>不</a:t>
            </a:r>
            <a:r>
              <a:rPr lang="zh-CN" altLang="en-US" sz="1700" b="0">
                <a:solidFill>
                  <a:srgbClr val="FF0000"/>
                </a:solidFill>
                <a:latin typeface="仿宋" pitchFamily="49" charset="-122"/>
                <a:ea typeface="仿宋" pitchFamily="49" charset="-122"/>
              </a:rPr>
              <a:t>能多次行使</a:t>
            </a:r>
            <a:r>
              <a:rPr lang="zh-CN" altLang="en-US" sz="1700" b="0">
                <a:latin typeface="仿宋" pitchFamily="49" charset="-122"/>
                <a:ea typeface="仿宋" pitchFamily="49" charset="-122"/>
              </a:rPr>
              <a:t>部分回售权。</a:t>
            </a: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27893415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三、可转债的主要发行条款</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0" y="1052736"/>
            <a:ext cx="8388424" cy="5544616"/>
          </a:xfrm>
        </p:spPr>
        <p:txBody>
          <a:bodyPr/>
          <a:lstStyle/>
          <a:p>
            <a:pPr marL="0" indent="504000">
              <a:lnSpc>
                <a:spcPct val="150000"/>
              </a:lnSpc>
            </a:pPr>
            <a:r>
              <a:rPr lang="en-US" altLang="zh-CN" sz="1700" smtClean="0">
                <a:latin typeface="仿宋" pitchFamily="49" charset="-122"/>
                <a:ea typeface="仿宋" pitchFamily="49" charset="-122"/>
              </a:rPr>
              <a:t>12</a:t>
            </a:r>
            <a:r>
              <a:rPr lang="zh-CN" altLang="en-US" sz="1700">
                <a:latin typeface="仿宋" pitchFamily="49" charset="-122"/>
                <a:ea typeface="仿宋" pitchFamily="49" charset="-122"/>
              </a:rPr>
              <a:t>、转股年度有关股利的归属</a:t>
            </a:r>
            <a:endParaRPr lang="en-US" altLang="zh-CN" sz="170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以圆通转债（</a:t>
            </a:r>
            <a:r>
              <a:rPr lang="en-US" altLang="zh-CN" sz="1700" b="0">
                <a:latin typeface="仿宋" pitchFamily="49" charset="-122"/>
                <a:ea typeface="仿宋" pitchFamily="49" charset="-122"/>
              </a:rPr>
              <a:t>110046</a:t>
            </a:r>
            <a:r>
              <a:rPr lang="zh-CN" altLang="en-US" sz="1700" b="0">
                <a:latin typeface="仿宋" pitchFamily="49" charset="-122"/>
                <a:ea typeface="仿宋" pitchFamily="49" charset="-122"/>
              </a:rPr>
              <a:t>）为</a:t>
            </a:r>
            <a:r>
              <a:rPr lang="zh-CN" altLang="en-US" sz="1700" b="0" smtClean="0">
                <a:latin typeface="仿宋" pitchFamily="49" charset="-122"/>
                <a:ea typeface="仿宋" pitchFamily="49" charset="-122"/>
              </a:rPr>
              <a:t>例，因本次可</a:t>
            </a:r>
            <a:r>
              <a:rPr lang="zh-CN" altLang="en-US" sz="1700" b="0">
                <a:latin typeface="仿宋" pitchFamily="49" charset="-122"/>
                <a:ea typeface="仿宋" pitchFamily="49" charset="-122"/>
              </a:rPr>
              <a:t>转债转股而增加的公司股票享有与原股票同等的权益，在股利分配股权登记日当日登记在册的所有股东（含</a:t>
            </a:r>
            <a:r>
              <a:rPr lang="zh-CN" altLang="en-US" sz="1700" b="0" smtClean="0">
                <a:latin typeface="仿宋" pitchFamily="49" charset="-122"/>
                <a:ea typeface="仿宋" pitchFamily="49" charset="-122"/>
              </a:rPr>
              <a:t>因本次可</a:t>
            </a:r>
            <a:r>
              <a:rPr lang="zh-CN" altLang="en-US" sz="1700" b="0">
                <a:latin typeface="仿宋" pitchFamily="49" charset="-122"/>
                <a:ea typeface="仿宋" pitchFamily="49" charset="-122"/>
              </a:rPr>
              <a:t>转债转股形成的股东）均享受当期股利</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a:p>
            <a:pPr marL="0" indent="504000">
              <a:lnSpc>
                <a:spcPct val="150000"/>
              </a:lnSpc>
            </a:pPr>
            <a:r>
              <a:rPr lang="en-US" altLang="zh-CN" sz="1700" smtClean="0">
                <a:latin typeface="仿宋" pitchFamily="49" charset="-122"/>
                <a:ea typeface="仿宋" pitchFamily="49" charset="-122"/>
              </a:rPr>
              <a:t>13</a:t>
            </a:r>
            <a:r>
              <a:rPr lang="zh-CN" altLang="en-US" sz="1700">
                <a:latin typeface="仿宋" pitchFamily="49" charset="-122"/>
                <a:ea typeface="仿宋" pitchFamily="49" charset="-122"/>
              </a:rPr>
              <a:t>、发行方式及发行对象</a:t>
            </a:r>
            <a:endParaRPr lang="en-US" altLang="zh-CN" sz="170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圆通转债（</a:t>
            </a:r>
            <a:r>
              <a:rPr lang="en-US" altLang="zh-CN" sz="1700" b="0">
                <a:latin typeface="仿宋" pitchFamily="49" charset="-122"/>
                <a:ea typeface="仿宋" pitchFamily="49" charset="-122"/>
              </a:rPr>
              <a:t>110046</a:t>
            </a:r>
            <a:r>
              <a:rPr lang="zh-CN" altLang="en-US" sz="1700" b="0">
                <a:latin typeface="仿宋" pitchFamily="49" charset="-122"/>
                <a:ea typeface="仿宋" pitchFamily="49" charset="-122"/>
              </a:rPr>
              <a:t>）</a:t>
            </a:r>
            <a:r>
              <a:rPr lang="zh-CN" altLang="en-US" sz="1700" b="0" smtClean="0">
                <a:latin typeface="仿宋" pitchFamily="49" charset="-122"/>
                <a:ea typeface="仿宋" pitchFamily="49" charset="-122"/>
              </a:rPr>
              <a:t>向</a:t>
            </a:r>
            <a:r>
              <a:rPr lang="zh-CN" altLang="en-US" sz="1700" b="0">
                <a:latin typeface="仿宋" pitchFamily="49" charset="-122"/>
                <a:ea typeface="仿宋" pitchFamily="49" charset="-122"/>
              </a:rPr>
              <a:t>发行人在股权登记日（</a:t>
            </a:r>
            <a:r>
              <a:rPr lang="en-US" altLang="zh-CN" sz="1700" b="0">
                <a:latin typeface="仿宋" pitchFamily="49" charset="-122"/>
                <a:ea typeface="仿宋" pitchFamily="49" charset="-122"/>
              </a:rPr>
              <a:t>2018</a:t>
            </a:r>
            <a:r>
              <a:rPr lang="zh-CN" altLang="en-US" sz="1700" b="0">
                <a:latin typeface="仿宋" pitchFamily="49" charset="-122"/>
                <a:ea typeface="仿宋" pitchFamily="49" charset="-122"/>
              </a:rPr>
              <a:t>年</a:t>
            </a:r>
            <a:r>
              <a:rPr lang="en-US" altLang="zh-CN" sz="1700" b="0">
                <a:latin typeface="仿宋" pitchFamily="49" charset="-122"/>
                <a:ea typeface="仿宋" pitchFamily="49" charset="-122"/>
              </a:rPr>
              <a:t>11</a:t>
            </a:r>
            <a:r>
              <a:rPr lang="zh-CN" altLang="en-US" sz="1700" b="0">
                <a:latin typeface="仿宋" pitchFamily="49" charset="-122"/>
                <a:ea typeface="仿宋" pitchFamily="49" charset="-122"/>
              </a:rPr>
              <a:t>月</a:t>
            </a:r>
            <a:r>
              <a:rPr lang="en-US" altLang="zh-CN" sz="1700" b="0">
                <a:latin typeface="仿宋" pitchFamily="49" charset="-122"/>
                <a:ea typeface="仿宋" pitchFamily="49" charset="-122"/>
              </a:rPr>
              <a:t>19</a:t>
            </a:r>
            <a:r>
              <a:rPr lang="zh-CN" altLang="en-US" sz="1700" b="0">
                <a:latin typeface="仿宋" pitchFamily="49" charset="-122"/>
                <a:ea typeface="仿宋" pitchFamily="49" charset="-122"/>
              </a:rPr>
              <a:t>日）收市后中国结算上海分公司登记在册的原股东优先配售，原股东优先配售后余额（含原股东放弃优先配售部分）采用网下对机构投资者配售和网上通过上交所交易系统向社会公众投资者发售的方式进行</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a:p>
            <a:pPr marL="0" indent="504000">
              <a:lnSpc>
                <a:spcPct val="150000"/>
              </a:lnSpc>
            </a:pPr>
            <a:r>
              <a:rPr lang="zh-CN" altLang="en-US" sz="1700" b="0" smtClean="0">
                <a:latin typeface="仿宋" pitchFamily="49" charset="-122"/>
                <a:ea typeface="仿宋" pitchFamily="49" charset="-122"/>
              </a:rPr>
              <a:t>本</a:t>
            </a:r>
            <a:r>
              <a:rPr lang="zh-CN" altLang="en-US" sz="1700" b="0">
                <a:latin typeface="仿宋" pitchFamily="49" charset="-122"/>
                <a:ea typeface="仿宋" pitchFamily="49" charset="-122"/>
              </a:rPr>
              <a:t>次可转债的发行对象为持有上交所证券账户的自然人、法人、证券投资基金、符合法律规定的其他投资者等（国家法律、法规禁止者除外）。</a:t>
            </a: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14836627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一、可转债的定义、特点</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107504" y="1124744"/>
            <a:ext cx="8208912" cy="5400600"/>
          </a:xfrm>
        </p:spPr>
        <p:txBody>
          <a:bodyPr/>
          <a:lstStyle/>
          <a:p>
            <a:pPr marL="0" indent="504000">
              <a:lnSpc>
                <a:spcPct val="150000"/>
              </a:lnSpc>
            </a:pPr>
            <a:endParaRPr lang="en-US" altLang="zh-CN" sz="2000" smtClean="0">
              <a:latin typeface="仿宋" pitchFamily="49" charset="-122"/>
              <a:ea typeface="仿宋" pitchFamily="49" charset="-122"/>
            </a:endParaRPr>
          </a:p>
          <a:p>
            <a:pPr marL="0" indent="504000">
              <a:lnSpc>
                <a:spcPct val="150000"/>
              </a:lnSpc>
            </a:pPr>
            <a:r>
              <a:rPr lang="en-US" altLang="zh-CN" sz="2000" smtClean="0">
                <a:latin typeface="仿宋" pitchFamily="49" charset="-122"/>
                <a:ea typeface="仿宋" pitchFamily="49" charset="-122"/>
              </a:rPr>
              <a:t>1</a:t>
            </a:r>
            <a:r>
              <a:rPr lang="zh-CN" altLang="en-US" sz="2000" smtClean="0">
                <a:latin typeface="仿宋" pitchFamily="49" charset="-122"/>
                <a:ea typeface="仿宋" pitchFamily="49" charset="-122"/>
              </a:rPr>
              <a:t>、可转债的定义</a:t>
            </a:r>
            <a:endParaRPr lang="en-US" altLang="zh-CN" sz="2000" smtClean="0">
              <a:latin typeface="仿宋" pitchFamily="49" charset="-122"/>
              <a:ea typeface="仿宋" pitchFamily="49" charset="-122"/>
            </a:endParaRPr>
          </a:p>
          <a:p>
            <a:pPr marL="0" indent="504000">
              <a:lnSpc>
                <a:spcPct val="150000"/>
              </a:lnSpc>
            </a:pPr>
            <a:r>
              <a:rPr lang="zh-CN" altLang="en-US" sz="2000" smtClean="0">
                <a:latin typeface="仿宋" pitchFamily="49" charset="-122"/>
                <a:ea typeface="仿宋" pitchFamily="49" charset="-122"/>
              </a:rPr>
              <a:t>可转债，全名为“可转换公司债券”（</a:t>
            </a:r>
            <a:r>
              <a:rPr lang="en-US" altLang="zh-CN" sz="2000">
                <a:latin typeface="仿宋" pitchFamily="49" charset="-122"/>
                <a:ea typeface="仿宋" pitchFamily="49" charset="-122"/>
              </a:rPr>
              <a:t>Convertible </a:t>
            </a:r>
            <a:r>
              <a:rPr lang="en-US" altLang="zh-CN" sz="2000" smtClean="0">
                <a:latin typeface="仿宋" pitchFamily="49" charset="-122"/>
                <a:ea typeface="仿宋" pitchFamily="49" charset="-122"/>
              </a:rPr>
              <a:t>Bond</a:t>
            </a:r>
            <a:r>
              <a:rPr lang="zh-CN" altLang="en-US" sz="2000" smtClean="0">
                <a:latin typeface="仿宋" pitchFamily="49" charset="-122"/>
                <a:ea typeface="仿宋" pitchFamily="49" charset="-122"/>
              </a:rPr>
              <a:t>，</a:t>
            </a:r>
            <a:r>
              <a:rPr lang="en-US" altLang="zh-CN" sz="2000" smtClean="0">
                <a:latin typeface="仿宋" pitchFamily="49" charset="-122"/>
                <a:ea typeface="仿宋" pitchFamily="49" charset="-122"/>
              </a:rPr>
              <a:t>CB</a:t>
            </a:r>
            <a:r>
              <a:rPr lang="zh-CN" altLang="en-US" sz="2000">
                <a:latin typeface="仿宋" pitchFamily="49" charset="-122"/>
                <a:ea typeface="仿宋" pitchFamily="49" charset="-122"/>
              </a:rPr>
              <a:t>），是指在一定条件下可以转换为发行公司股票的债券，通常具有较低的票面利率</a:t>
            </a:r>
            <a:r>
              <a:rPr lang="zh-CN" altLang="en-US" sz="2000" smtClean="0">
                <a:latin typeface="仿宋" pitchFamily="49" charset="-122"/>
                <a:ea typeface="仿宋" pitchFamily="49" charset="-122"/>
              </a:rPr>
              <a:t>。</a:t>
            </a:r>
            <a:endParaRPr lang="en-US" altLang="zh-CN" sz="2000" smtClean="0">
              <a:latin typeface="仿宋" pitchFamily="49" charset="-122"/>
              <a:ea typeface="仿宋" pitchFamily="49" charset="-122"/>
            </a:endParaRPr>
          </a:p>
          <a:p>
            <a:pPr marL="0" indent="504000">
              <a:lnSpc>
                <a:spcPct val="150000"/>
              </a:lnSpc>
            </a:pPr>
            <a:r>
              <a:rPr lang="zh-CN" altLang="en-US" sz="2000" smtClean="0">
                <a:latin typeface="仿宋" pitchFamily="49" charset="-122"/>
                <a:ea typeface="仿宋" pitchFamily="49" charset="-122"/>
              </a:rPr>
              <a:t>本</a:t>
            </a:r>
            <a:r>
              <a:rPr lang="zh-CN" altLang="en-US" sz="2000">
                <a:latin typeface="仿宋" pitchFamily="49" charset="-122"/>
                <a:ea typeface="仿宋" pitchFamily="49" charset="-122"/>
              </a:rPr>
              <a:t>质</a:t>
            </a:r>
            <a:r>
              <a:rPr lang="zh-CN" altLang="en-US" sz="2000" smtClean="0">
                <a:latin typeface="仿宋" pitchFamily="49" charset="-122"/>
                <a:ea typeface="仿宋" pitchFamily="49" charset="-122"/>
              </a:rPr>
              <a:t>上可转债是在公</a:t>
            </a:r>
            <a:r>
              <a:rPr lang="zh-CN" altLang="en-US" sz="2000">
                <a:latin typeface="仿宋" pitchFamily="49" charset="-122"/>
                <a:ea typeface="仿宋" pitchFamily="49" charset="-122"/>
              </a:rPr>
              <a:t>司债券的基础上，附加了一份期权</a:t>
            </a:r>
            <a:r>
              <a:rPr lang="zh-CN" altLang="en-US" sz="2000" smtClean="0">
                <a:latin typeface="仿宋" pitchFamily="49" charset="-122"/>
                <a:ea typeface="仿宋" pitchFamily="49" charset="-122"/>
              </a:rPr>
              <a:t>，允许投资者在</a:t>
            </a:r>
            <a:r>
              <a:rPr lang="zh-CN" altLang="en-US" sz="2000">
                <a:latin typeface="仿宋" pitchFamily="49" charset="-122"/>
                <a:ea typeface="仿宋" pitchFamily="49" charset="-122"/>
              </a:rPr>
              <a:t>规定的时间范围内将其购买</a:t>
            </a:r>
            <a:r>
              <a:rPr lang="zh-CN" altLang="en-US" sz="2000" smtClean="0">
                <a:latin typeface="仿宋" pitchFamily="49" charset="-122"/>
                <a:ea typeface="仿宋" pitchFamily="49" charset="-122"/>
              </a:rPr>
              <a:t>的可转债转</a:t>
            </a:r>
            <a:r>
              <a:rPr lang="zh-CN" altLang="en-US" sz="2000">
                <a:latin typeface="仿宋" pitchFamily="49" charset="-122"/>
                <a:ea typeface="仿宋" pitchFamily="49" charset="-122"/>
              </a:rPr>
              <a:t>换</a:t>
            </a:r>
            <a:r>
              <a:rPr lang="zh-CN" altLang="en-US" sz="2000" smtClean="0">
                <a:latin typeface="仿宋" pitchFamily="49" charset="-122"/>
                <a:ea typeface="仿宋" pitchFamily="49" charset="-122"/>
              </a:rPr>
              <a:t>成发行公</a:t>
            </a:r>
            <a:r>
              <a:rPr lang="zh-CN" altLang="en-US" sz="2000">
                <a:latin typeface="仿宋" pitchFamily="49" charset="-122"/>
                <a:ea typeface="仿宋" pitchFamily="49" charset="-122"/>
              </a:rPr>
              <a:t>司的股</a:t>
            </a:r>
            <a:r>
              <a:rPr lang="zh-CN" altLang="en-US" sz="2000" smtClean="0">
                <a:latin typeface="仿宋" pitchFamily="49" charset="-122"/>
                <a:ea typeface="仿宋" pitchFamily="49" charset="-122"/>
              </a:rPr>
              <a:t>票。</a:t>
            </a:r>
            <a:r>
              <a:rPr lang="zh-CN" altLang="en-US" sz="2000">
                <a:latin typeface="仿宋" pitchFamily="49" charset="-122"/>
                <a:ea typeface="仿宋" pitchFamily="49" charset="-122"/>
              </a:rPr>
              <a:t>由于附带转股的权利，可转债的利</a:t>
            </a:r>
            <a:r>
              <a:rPr lang="zh-CN" altLang="en-US" sz="2000" smtClean="0">
                <a:latin typeface="仿宋" pitchFamily="49" charset="-122"/>
                <a:ea typeface="仿宋" pitchFamily="49" charset="-122"/>
              </a:rPr>
              <a:t>率要比</a:t>
            </a:r>
            <a:r>
              <a:rPr lang="zh-CN" altLang="en-US" sz="2000">
                <a:latin typeface="仿宋" pitchFamily="49" charset="-122"/>
                <a:ea typeface="仿宋" pitchFamily="49" charset="-122"/>
              </a:rPr>
              <a:t>普通债券低很多</a:t>
            </a:r>
            <a:r>
              <a:rPr lang="zh-CN" altLang="en-US" sz="2000" smtClean="0">
                <a:latin typeface="仿宋" pitchFamily="49" charset="-122"/>
                <a:ea typeface="仿宋" pitchFamily="49" charset="-122"/>
              </a:rPr>
              <a:t>。也可</a:t>
            </a:r>
            <a:r>
              <a:rPr lang="zh-CN" altLang="en-US" sz="2000">
                <a:latin typeface="仿宋" pitchFamily="49" charset="-122"/>
                <a:ea typeface="仿宋" pitchFamily="49" charset="-122"/>
              </a:rPr>
              <a:t>以理解为</a:t>
            </a:r>
            <a:r>
              <a:rPr lang="zh-CN" altLang="en-US" sz="2000" smtClean="0">
                <a:latin typeface="仿宋" pitchFamily="49" charset="-122"/>
                <a:ea typeface="仿宋" pitchFamily="49" charset="-122"/>
              </a:rPr>
              <a:t>，投资者以可转债与普</a:t>
            </a:r>
            <a:r>
              <a:rPr lang="zh-CN" altLang="en-US" sz="2000">
                <a:latin typeface="仿宋" pitchFamily="49" charset="-122"/>
                <a:ea typeface="仿宋" pitchFamily="49" charset="-122"/>
              </a:rPr>
              <a:t>通债</a:t>
            </a:r>
            <a:r>
              <a:rPr lang="zh-CN" altLang="en-US" sz="2000" smtClean="0">
                <a:latin typeface="仿宋" pitchFamily="49" charset="-122"/>
                <a:ea typeface="仿宋" pitchFamily="49" charset="-122"/>
              </a:rPr>
              <a:t>券的利率差</a:t>
            </a:r>
            <a:r>
              <a:rPr lang="zh-CN" altLang="en-US" sz="2000">
                <a:latin typeface="仿宋" pitchFamily="49" charset="-122"/>
                <a:ea typeface="仿宋" pitchFamily="49" charset="-122"/>
              </a:rPr>
              <a:t>额为代价</a:t>
            </a:r>
            <a:r>
              <a:rPr lang="zh-CN" altLang="en-US" sz="2000" smtClean="0">
                <a:latin typeface="仿宋" pitchFamily="49" charset="-122"/>
                <a:ea typeface="仿宋" pitchFamily="49" charset="-122"/>
              </a:rPr>
              <a:t>，换取转</a:t>
            </a:r>
            <a:r>
              <a:rPr lang="zh-CN" altLang="en-US" sz="2000">
                <a:latin typeface="仿宋" pitchFamily="49" charset="-122"/>
                <a:ea typeface="仿宋" pitchFamily="49" charset="-122"/>
              </a:rPr>
              <a:t>股的权利。</a:t>
            </a:r>
          </a:p>
        </p:txBody>
      </p:sp>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0" i="0" u="none" strike="noStrike" cap="none" normalizeH="0" baseline="0" smtClean="0">
                <a:ln>
                  <a:noFill/>
                </a:ln>
                <a:solidFill>
                  <a:schemeClr val="tx1"/>
                </a:solidFill>
                <a:effectLst/>
                <a:latin typeface="Arial" charset="0"/>
                <a:ea typeface="宋体" charset="-122"/>
                <a:cs typeface="宋体" charset="-122"/>
              </a:rPr>
              <a:t>如果是无业，本人成分能填写护士吗</a:t>
            </a:r>
            <a:br>
              <a:rPr kumimoji="0" lang="zh-CN" sz="1800" b="0" i="0" u="none" strike="noStrike" cap="none" normalizeH="0" baseline="0" smtClean="0">
                <a:ln>
                  <a:noFill/>
                </a:ln>
                <a:solidFill>
                  <a:schemeClr val="tx1"/>
                </a:solidFill>
                <a:effectLst/>
                <a:latin typeface="Arial" charset="0"/>
                <a:ea typeface="宋体" charset="-122"/>
                <a:cs typeface="宋体" charset="-122"/>
              </a:rPr>
            </a:br>
            <a:r>
              <a:rPr kumimoji="0" lang="zh-CN" sz="1800" b="0" i="0" u="none" strike="noStrike" cap="none" normalizeH="0" baseline="0" smtClean="0">
                <a:ln>
                  <a:noFill/>
                </a:ln>
                <a:solidFill>
                  <a:schemeClr val="tx1"/>
                </a:solidFill>
                <a:effectLst/>
                <a:latin typeface="Arial" charset="0"/>
                <a:ea typeface="宋体" charset="-122"/>
                <a:cs typeface="宋体" charset="-122"/>
              </a:rPr>
              <a:t>  </a:t>
            </a:r>
            <a:r>
              <a:rPr kumimoji="0" lang="zh-CN" sz="3000" b="0" i="0" u="none" strike="noStrike" cap="none" normalizeH="0" baseline="0" smtClean="0">
                <a:ln>
                  <a:noFill/>
                </a:ln>
                <a:solidFill>
                  <a:schemeClr val="tx1"/>
                </a:solidFill>
                <a:effectLst/>
                <a:latin typeface="Arial" charset="0"/>
                <a:ea typeface="宋体" charset="-122"/>
                <a:cs typeface="宋体" charset="-122"/>
              </a:rPr>
              <a:t/>
            </a:r>
            <a:br>
              <a:rPr kumimoji="0" lang="zh-CN" sz="3000" b="0" i="0" u="none" strike="noStrike" cap="none" normalizeH="0" baseline="0" smtClean="0">
                <a:ln>
                  <a:noFill/>
                </a:ln>
                <a:solidFill>
                  <a:schemeClr val="tx1"/>
                </a:solidFill>
                <a:effectLst/>
                <a:latin typeface="Arial" charset="0"/>
                <a:ea typeface="宋体" charset="-122"/>
                <a:cs typeface="宋体" charset="-122"/>
              </a:rPr>
            </a:br>
            <a:endParaRPr kumimoji="0" lang="zh-CN" sz="1800" b="0" i="0" u="none" strike="noStrike" cap="none" normalizeH="0" baseline="0" smtClean="0">
              <a:ln>
                <a:noFill/>
              </a:ln>
              <a:solidFill>
                <a:schemeClr val="tx1"/>
              </a:solidFill>
              <a:effectLst/>
              <a:latin typeface="Arial" charset="0"/>
              <a:ea typeface="宋体" charset="-122"/>
              <a:cs typeface="宋体" charset="-122"/>
            </a:endParaRPr>
          </a:p>
        </p:txBody>
      </p:sp>
    </p:spTree>
    <p:extLst>
      <p:ext uri="{BB962C8B-B14F-4D97-AF65-F5344CB8AC3E}">
        <p14:creationId xmlns:p14="http://schemas.microsoft.com/office/powerpoint/2010/main" val="448748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四、可转债转股注意事项</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0" y="1052736"/>
            <a:ext cx="8388424" cy="5544616"/>
          </a:xfrm>
        </p:spPr>
        <p:txBody>
          <a:bodyPr/>
          <a:lstStyle/>
          <a:p>
            <a:pPr marL="0" indent="504000">
              <a:lnSpc>
                <a:spcPct val="150000"/>
              </a:lnSpc>
            </a:pPr>
            <a:r>
              <a:rPr lang="zh-CN" altLang="en-US" sz="1700" smtClean="0">
                <a:latin typeface="仿宋" pitchFamily="49" charset="-122"/>
                <a:ea typeface="仿宋" pitchFamily="49" charset="-122"/>
              </a:rPr>
              <a:t>可转债转股注意事项</a:t>
            </a:r>
            <a:endParaRPr lang="en-US" altLang="zh-CN" sz="1700" smtClean="0">
              <a:latin typeface="仿宋" pitchFamily="49" charset="-122"/>
              <a:ea typeface="仿宋" pitchFamily="49" charset="-122"/>
            </a:endParaRPr>
          </a:p>
          <a:p>
            <a:pPr marL="0" indent="504000">
              <a:lnSpc>
                <a:spcPct val="150000"/>
              </a:lnSpc>
            </a:pPr>
            <a:r>
              <a:rPr lang="en-US" altLang="zh-CN" sz="1700" b="0" smtClean="0">
                <a:latin typeface="仿宋" pitchFamily="49" charset="-122"/>
                <a:ea typeface="仿宋" pitchFamily="49" charset="-122"/>
              </a:rPr>
              <a:t>1</a:t>
            </a:r>
            <a:r>
              <a:rPr lang="zh-CN" altLang="en-US" sz="1700" b="0" smtClean="0">
                <a:latin typeface="仿宋" pitchFamily="49" charset="-122"/>
                <a:ea typeface="仿宋" pitchFamily="49" charset="-122"/>
              </a:rPr>
              <a:t>、可</a:t>
            </a:r>
            <a:r>
              <a:rPr lang="zh-CN" altLang="en-US" sz="1700" b="0">
                <a:latin typeface="仿宋" pitchFamily="49" charset="-122"/>
                <a:ea typeface="仿宋" pitchFamily="49" charset="-122"/>
              </a:rPr>
              <a:t>转债要在转股期内才能转股。现在市场上交易的可转债转股期一般是在可转债发行结束之日起六个月后至可转债到期日为</a:t>
            </a:r>
            <a:r>
              <a:rPr lang="zh-CN" altLang="en-US" sz="1700" b="0" smtClean="0">
                <a:latin typeface="仿宋" pitchFamily="49" charset="-122"/>
                <a:ea typeface="仿宋" pitchFamily="49" charset="-122"/>
              </a:rPr>
              <a:t>止；</a:t>
            </a:r>
            <a:endParaRPr lang="en-US" altLang="zh-CN" sz="1700" b="0" smtClean="0">
              <a:latin typeface="仿宋" pitchFamily="49" charset="-122"/>
              <a:ea typeface="仿宋" pitchFamily="49" charset="-122"/>
            </a:endParaRPr>
          </a:p>
          <a:p>
            <a:pPr marL="0" indent="504000">
              <a:lnSpc>
                <a:spcPct val="150000"/>
              </a:lnSpc>
            </a:pPr>
            <a:r>
              <a:rPr lang="en-US" altLang="zh-CN" sz="1700" b="0" smtClean="0">
                <a:latin typeface="仿宋" pitchFamily="49" charset="-122"/>
                <a:ea typeface="仿宋" pitchFamily="49" charset="-122"/>
              </a:rPr>
              <a:t>2</a:t>
            </a:r>
            <a:r>
              <a:rPr lang="zh-CN" altLang="en-US" sz="1700" b="0">
                <a:latin typeface="仿宋" pitchFamily="49" charset="-122"/>
                <a:ea typeface="仿宋" pitchFamily="49" charset="-122"/>
              </a:rPr>
              <a:t>、可转债转股不</a:t>
            </a:r>
            <a:r>
              <a:rPr lang="zh-CN" altLang="en-US" sz="1700" b="0" smtClean="0">
                <a:latin typeface="仿宋" pitchFamily="49" charset="-122"/>
                <a:ea typeface="仿宋" pitchFamily="49" charset="-122"/>
              </a:rPr>
              <a:t>需费</a:t>
            </a:r>
            <a:r>
              <a:rPr lang="zh-CN" altLang="en-US" sz="1700" b="0">
                <a:latin typeface="仿宋" pitchFamily="49" charset="-122"/>
                <a:ea typeface="仿宋" pitchFamily="49" charset="-122"/>
              </a:rPr>
              <a:t>用</a:t>
            </a:r>
            <a:r>
              <a:rPr lang="zh-CN" altLang="en-US" sz="1700" b="0" smtClean="0">
                <a:latin typeface="仿宋" pitchFamily="49" charset="-122"/>
                <a:ea typeface="仿宋" pitchFamily="49" charset="-122"/>
              </a:rPr>
              <a:t>，不必为</a:t>
            </a:r>
            <a:r>
              <a:rPr lang="zh-CN" altLang="en-US" sz="1700" b="0">
                <a:latin typeface="仿宋" pitchFamily="49" charset="-122"/>
                <a:ea typeface="仿宋" pitchFamily="49" charset="-122"/>
              </a:rPr>
              <a:t>转股准备多余的资</a:t>
            </a:r>
            <a:r>
              <a:rPr lang="zh-CN" altLang="en-US" sz="1700" b="0" smtClean="0">
                <a:latin typeface="仿宋" pitchFamily="49" charset="-122"/>
                <a:ea typeface="仿宋" pitchFamily="49" charset="-122"/>
              </a:rPr>
              <a:t>金；</a:t>
            </a:r>
            <a:endParaRPr lang="en-US" altLang="zh-CN" sz="1700" b="0" smtClean="0">
              <a:latin typeface="仿宋" pitchFamily="49" charset="-122"/>
              <a:ea typeface="仿宋" pitchFamily="49" charset="-122"/>
            </a:endParaRPr>
          </a:p>
          <a:p>
            <a:pPr marL="0" indent="504000">
              <a:lnSpc>
                <a:spcPct val="150000"/>
              </a:lnSpc>
            </a:pPr>
            <a:r>
              <a:rPr lang="en-US" altLang="zh-CN" sz="1700" b="0" smtClean="0">
                <a:latin typeface="仿宋" pitchFamily="49" charset="-122"/>
                <a:ea typeface="仿宋" pitchFamily="49" charset="-122"/>
              </a:rPr>
              <a:t>3</a:t>
            </a:r>
            <a:r>
              <a:rPr lang="zh-CN" altLang="en-US" sz="1700" b="0">
                <a:latin typeface="仿宋" pitchFamily="49" charset="-122"/>
                <a:ea typeface="仿宋" pitchFamily="49" charset="-122"/>
              </a:rPr>
              <a:t>、特别注意可转</a:t>
            </a:r>
            <a:r>
              <a:rPr lang="zh-CN" altLang="en-US" sz="1700" b="0" smtClean="0">
                <a:latin typeface="仿宋" pitchFamily="49" charset="-122"/>
                <a:ea typeface="仿宋" pitchFamily="49" charset="-122"/>
              </a:rPr>
              <a:t>债有条件赎回条款。</a:t>
            </a:r>
            <a:r>
              <a:rPr lang="zh-CN" altLang="en-US" sz="1700" b="0">
                <a:latin typeface="仿宋" pitchFamily="49" charset="-122"/>
                <a:ea typeface="仿宋" pitchFamily="49" charset="-122"/>
              </a:rPr>
              <a:t>持</a:t>
            </a:r>
            <a:r>
              <a:rPr lang="zh-CN" altLang="en-US" sz="1700" b="0" smtClean="0">
                <a:latin typeface="仿宋" pitchFamily="49" charset="-122"/>
                <a:ea typeface="仿宋" pitchFamily="49" charset="-122"/>
              </a:rPr>
              <a:t>有可转</a:t>
            </a:r>
            <a:r>
              <a:rPr lang="zh-CN" altLang="en-US" sz="1700" b="0">
                <a:latin typeface="仿宋" pitchFamily="49" charset="-122"/>
                <a:ea typeface="仿宋" pitchFamily="49" charset="-122"/>
              </a:rPr>
              <a:t>债的投资者要对此密切关注，当公司发出赎回公告后，要及时转股或直接卖出可转债，否则可能遭</a:t>
            </a:r>
            <a:r>
              <a:rPr lang="zh-CN" altLang="en-US" sz="1700" b="0" smtClean="0">
                <a:latin typeface="仿宋" pitchFamily="49" charset="-122"/>
                <a:ea typeface="仿宋" pitchFamily="49" charset="-122"/>
              </a:rPr>
              <a:t>受巨</a:t>
            </a:r>
            <a:r>
              <a:rPr lang="zh-CN" altLang="en-US" sz="1700" b="0">
                <a:latin typeface="仿宋" pitchFamily="49" charset="-122"/>
                <a:ea typeface="仿宋" pitchFamily="49" charset="-122"/>
              </a:rPr>
              <a:t>大损失。因为公司一般</a:t>
            </a:r>
            <a:r>
              <a:rPr lang="zh-CN" altLang="en-US" sz="1700" b="0" smtClean="0">
                <a:latin typeface="仿宋" pitchFamily="49" charset="-122"/>
                <a:ea typeface="仿宋" pitchFamily="49" charset="-122"/>
              </a:rPr>
              <a:t>只按照可</a:t>
            </a:r>
            <a:r>
              <a:rPr lang="zh-CN" altLang="en-US" sz="1700" b="0">
                <a:latin typeface="仿宋" pitchFamily="49" charset="-122"/>
                <a:ea typeface="仿宋" pitchFamily="49" charset="-122"/>
              </a:rPr>
              <a:t>转债面值加当期应计利息的价</a:t>
            </a:r>
            <a:r>
              <a:rPr lang="zh-CN" altLang="en-US" sz="1700" b="0" smtClean="0">
                <a:latin typeface="仿宋" pitchFamily="49" charset="-122"/>
                <a:ea typeface="仿宋" pitchFamily="49" charset="-122"/>
              </a:rPr>
              <a:t>格赎</a:t>
            </a:r>
            <a:r>
              <a:rPr lang="zh-CN" altLang="en-US" sz="1700" b="0">
                <a:latin typeface="仿宋" pitchFamily="49" charset="-122"/>
                <a:ea typeface="仿宋" pitchFamily="49" charset="-122"/>
              </a:rPr>
              <a:t>回全</a:t>
            </a:r>
            <a:r>
              <a:rPr lang="zh-CN" altLang="en-US" sz="1700" b="0" smtClean="0">
                <a:latin typeface="仿宋" pitchFamily="49" charset="-122"/>
                <a:ea typeface="仿宋" pitchFamily="49" charset="-122"/>
              </a:rPr>
              <a:t>部或者部分未</a:t>
            </a:r>
            <a:r>
              <a:rPr lang="zh-CN" altLang="en-US" sz="1700" b="0">
                <a:latin typeface="仿宋" pitchFamily="49" charset="-122"/>
                <a:ea typeface="仿宋" pitchFamily="49" charset="-122"/>
              </a:rPr>
              <a:t>转股的债</a:t>
            </a:r>
            <a:r>
              <a:rPr lang="zh-CN" altLang="en-US" sz="1700" b="0" smtClean="0">
                <a:latin typeface="仿宋" pitchFamily="49" charset="-122"/>
                <a:ea typeface="仿宋" pitchFamily="49" charset="-122"/>
              </a:rPr>
              <a:t>券，而</a:t>
            </a:r>
            <a:r>
              <a:rPr lang="zh-CN" altLang="en-US" sz="1700" b="0">
                <a:latin typeface="仿宋" pitchFamily="49" charset="-122"/>
                <a:ea typeface="仿宋" pitchFamily="49" charset="-122"/>
              </a:rPr>
              <a:t>满足赎回条件</a:t>
            </a:r>
            <a:r>
              <a:rPr lang="zh-CN" altLang="en-US" sz="1700" b="0" smtClean="0">
                <a:latin typeface="仿宋" pitchFamily="49" charset="-122"/>
                <a:ea typeface="仿宋" pitchFamily="49" charset="-122"/>
              </a:rPr>
              <a:t>的可转债价格一</a:t>
            </a:r>
            <a:r>
              <a:rPr lang="zh-CN" altLang="en-US" sz="1700" b="0">
                <a:latin typeface="仿宋" pitchFamily="49" charset="-122"/>
                <a:ea typeface="仿宋" pitchFamily="49" charset="-122"/>
              </a:rPr>
              <a:t>般在</a:t>
            </a:r>
            <a:r>
              <a:rPr lang="en-US" altLang="zh-CN" sz="1700" b="0">
                <a:latin typeface="仿宋" pitchFamily="49" charset="-122"/>
                <a:ea typeface="仿宋" pitchFamily="49" charset="-122"/>
              </a:rPr>
              <a:t>130</a:t>
            </a:r>
            <a:r>
              <a:rPr lang="zh-CN" altLang="en-US" sz="1700" b="0">
                <a:latin typeface="仿宋" pitchFamily="49" charset="-122"/>
                <a:ea typeface="仿宋" pitchFamily="49" charset="-122"/>
              </a:rPr>
              <a:t>元以上</a:t>
            </a:r>
            <a:r>
              <a:rPr lang="zh-CN" altLang="en-US" sz="1700" b="0" smtClean="0">
                <a:latin typeface="仿宋" pitchFamily="49" charset="-122"/>
                <a:ea typeface="仿宋" pitchFamily="49" charset="-122"/>
              </a:rPr>
              <a:t>，如果不及时转股或者卖出可转债，则会面临较大的损失。</a:t>
            </a:r>
            <a:endParaRPr lang="en-US" altLang="zh-CN" sz="1700" b="0" smtClean="0">
              <a:latin typeface="仿宋" pitchFamily="49" charset="-122"/>
              <a:ea typeface="仿宋" pitchFamily="49" charset="-122"/>
            </a:endParaRPr>
          </a:p>
          <a:p>
            <a:pPr marL="0" indent="504000">
              <a:lnSpc>
                <a:spcPct val="150000"/>
              </a:lnSpc>
            </a:pPr>
            <a:r>
              <a:rPr lang="en-US" altLang="zh-CN" sz="1700" b="0" smtClean="0">
                <a:latin typeface="仿宋" pitchFamily="49" charset="-122"/>
                <a:ea typeface="仿宋" pitchFamily="49" charset="-122"/>
              </a:rPr>
              <a:t>4</a:t>
            </a:r>
            <a:r>
              <a:rPr lang="zh-CN" altLang="en-US" sz="1700" b="0" smtClean="0">
                <a:latin typeface="仿宋" pitchFamily="49" charset="-122"/>
                <a:ea typeface="仿宋" pitchFamily="49" charset="-122"/>
              </a:rPr>
              <a:t>、申</a:t>
            </a:r>
            <a:r>
              <a:rPr lang="zh-CN" altLang="en-US" sz="1700" b="0">
                <a:latin typeface="仿宋" pitchFamily="49" charset="-122"/>
                <a:ea typeface="仿宋" pitchFamily="49" charset="-122"/>
              </a:rPr>
              <a:t>请转股的可转债总面值必须是</a:t>
            </a:r>
            <a:r>
              <a:rPr lang="en-US" altLang="zh-CN" sz="1700" b="0">
                <a:latin typeface="仿宋" pitchFamily="49" charset="-122"/>
                <a:ea typeface="仿宋" pitchFamily="49" charset="-122"/>
              </a:rPr>
              <a:t>1</a:t>
            </a:r>
            <a:r>
              <a:rPr lang="zh-CN" altLang="en-US" sz="1700" b="0">
                <a:latin typeface="仿宋" pitchFamily="49" charset="-122"/>
                <a:ea typeface="仿宋" pitchFamily="49" charset="-122"/>
              </a:rPr>
              <a:t>，</a:t>
            </a:r>
            <a:r>
              <a:rPr lang="en-US" altLang="zh-CN" sz="1700" b="0">
                <a:latin typeface="仿宋" pitchFamily="49" charset="-122"/>
                <a:ea typeface="仿宋" pitchFamily="49" charset="-122"/>
              </a:rPr>
              <a:t>000</a:t>
            </a:r>
            <a:r>
              <a:rPr lang="zh-CN" altLang="en-US" sz="1700" b="0">
                <a:latin typeface="仿宋" pitchFamily="49" charset="-122"/>
                <a:ea typeface="仿宋" pitchFamily="49" charset="-122"/>
              </a:rPr>
              <a:t>元的整数倍。申请转股最后得到的股份为整数股，当尾数不足</a:t>
            </a:r>
            <a:r>
              <a:rPr lang="en-US" altLang="zh-CN" sz="1700" b="0">
                <a:latin typeface="仿宋" pitchFamily="49" charset="-122"/>
                <a:ea typeface="仿宋" pitchFamily="49" charset="-122"/>
              </a:rPr>
              <a:t>1</a:t>
            </a:r>
            <a:r>
              <a:rPr lang="zh-CN" altLang="en-US" sz="1700" b="0">
                <a:latin typeface="仿宋" pitchFamily="49" charset="-122"/>
                <a:ea typeface="仿宋" pitchFamily="49" charset="-122"/>
              </a:rPr>
              <a:t>股时，公司将在转股日后的</a:t>
            </a:r>
            <a:r>
              <a:rPr lang="en-US" altLang="zh-CN" sz="1700" b="0">
                <a:latin typeface="仿宋" pitchFamily="49" charset="-122"/>
                <a:ea typeface="仿宋" pitchFamily="49" charset="-122"/>
              </a:rPr>
              <a:t>5</a:t>
            </a:r>
            <a:r>
              <a:rPr lang="zh-CN" altLang="en-US" sz="1700" b="0">
                <a:latin typeface="仿宋" pitchFamily="49" charset="-122"/>
                <a:ea typeface="仿宋" pitchFamily="49" charset="-122"/>
              </a:rPr>
              <a:t>个交易日内以现金兑付。兑付金额为小数点后的股数乘以转股价，比如剩</a:t>
            </a:r>
            <a:r>
              <a:rPr lang="zh-CN" altLang="en-US" sz="1700" b="0" smtClean="0">
                <a:latin typeface="仿宋" pitchFamily="49" charset="-122"/>
                <a:ea typeface="仿宋" pitchFamily="49" charset="-122"/>
              </a:rPr>
              <a:t>余</a:t>
            </a:r>
            <a:r>
              <a:rPr lang="en-US" altLang="zh-CN" sz="1700" b="0" smtClean="0">
                <a:latin typeface="仿宋" pitchFamily="49" charset="-122"/>
                <a:ea typeface="仿宋" pitchFamily="49" charset="-122"/>
              </a:rPr>
              <a:t>0.6</a:t>
            </a:r>
            <a:r>
              <a:rPr lang="zh-CN" altLang="en-US" sz="1700" b="0" smtClean="0">
                <a:latin typeface="仿宋" pitchFamily="49" charset="-122"/>
                <a:ea typeface="仿宋" pitchFamily="49" charset="-122"/>
              </a:rPr>
              <a:t>股</a:t>
            </a:r>
            <a:r>
              <a:rPr lang="zh-CN" altLang="en-US" sz="1700" b="0">
                <a:latin typeface="仿宋" pitchFamily="49" charset="-122"/>
                <a:ea typeface="仿宋" pitchFamily="49" charset="-122"/>
              </a:rPr>
              <a:t>，转股</a:t>
            </a:r>
            <a:r>
              <a:rPr lang="zh-CN" altLang="en-US" sz="1700" b="0" smtClean="0">
                <a:latin typeface="仿宋" pitchFamily="49" charset="-122"/>
                <a:ea typeface="仿宋" pitchFamily="49" charset="-122"/>
              </a:rPr>
              <a:t>价</a:t>
            </a:r>
            <a:r>
              <a:rPr lang="en-US" altLang="zh-CN" sz="1700" b="0" smtClean="0">
                <a:latin typeface="仿宋" pitchFamily="49" charset="-122"/>
                <a:ea typeface="仿宋" pitchFamily="49" charset="-122"/>
              </a:rPr>
              <a:t>10</a:t>
            </a:r>
            <a:r>
              <a:rPr lang="zh-CN" altLang="en-US" sz="1700" b="0" smtClean="0">
                <a:latin typeface="仿宋" pitchFamily="49" charset="-122"/>
                <a:ea typeface="仿宋" pitchFamily="49" charset="-122"/>
              </a:rPr>
              <a:t>元</a:t>
            </a:r>
            <a:r>
              <a:rPr lang="zh-CN" altLang="en-US" sz="1700" b="0">
                <a:latin typeface="仿宋" pitchFamily="49" charset="-122"/>
                <a:ea typeface="仿宋" pitchFamily="49" charset="-122"/>
              </a:rPr>
              <a:t>，则兑付金额为</a:t>
            </a:r>
            <a:r>
              <a:rPr lang="en-US" altLang="zh-CN" sz="1700" b="0" smtClean="0">
                <a:latin typeface="仿宋" pitchFamily="49" charset="-122"/>
                <a:ea typeface="仿宋" pitchFamily="49" charset="-122"/>
              </a:rPr>
              <a:t>0.6*10=6</a:t>
            </a:r>
            <a:r>
              <a:rPr lang="zh-CN" altLang="en-US" sz="1700" b="0" smtClean="0">
                <a:latin typeface="仿宋" pitchFamily="49" charset="-122"/>
                <a:ea typeface="仿宋" pitchFamily="49" charset="-122"/>
              </a:rPr>
              <a:t>元。</a:t>
            </a: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16432723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四、可转债转股注意事项</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0" y="1052736"/>
            <a:ext cx="8388424" cy="5544616"/>
          </a:xfrm>
        </p:spPr>
        <p:txBody>
          <a:bodyPr/>
          <a:lstStyle/>
          <a:p>
            <a:pPr marL="0" indent="504000">
              <a:lnSpc>
                <a:spcPct val="150000"/>
              </a:lnSpc>
            </a:pPr>
            <a:endParaRPr lang="en-US" altLang="zh-CN" sz="1700" b="0" smtClean="0">
              <a:latin typeface="仿宋" pitchFamily="49" charset="-122"/>
              <a:ea typeface="仿宋" pitchFamily="49" charset="-122"/>
            </a:endParaRPr>
          </a:p>
          <a:p>
            <a:pPr marL="0" indent="504000">
              <a:lnSpc>
                <a:spcPct val="150000"/>
              </a:lnSpc>
            </a:pPr>
            <a:r>
              <a:rPr lang="en-US" altLang="zh-CN" sz="1700" b="0" smtClean="0">
                <a:latin typeface="仿宋" pitchFamily="49" charset="-122"/>
                <a:ea typeface="仿宋" pitchFamily="49" charset="-122"/>
              </a:rPr>
              <a:t>5</a:t>
            </a:r>
            <a:r>
              <a:rPr lang="zh-CN" altLang="en-US" sz="1700" b="0" smtClean="0">
                <a:latin typeface="仿宋" pitchFamily="49" charset="-122"/>
                <a:ea typeface="仿宋" pitchFamily="49" charset="-122"/>
              </a:rPr>
              <a:t>、转股程序</a:t>
            </a:r>
            <a:endParaRPr lang="en-US" altLang="zh-CN" sz="1700" b="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沪深两市的可转债转股程</a:t>
            </a:r>
            <a:r>
              <a:rPr lang="zh-CN" altLang="en-US" sz="1700" b="0" smtClean="0">
                <a:latin typeface="仿宋" pitchFamily="49" charset="-122"/>
                <a:ea typeface="仿宋" pitchFamily="49" charset="-122"/>
              </a:rPr>
              <a:t>序区别较大，且不同证券公司的客户端差异较大，具体操作方式投资者可以咨询开户证券公司。</a:t>
            </a:r>
            <a:endParaRPr lang="en-US" altLang="zh-CN" sz="1700" b="0" smtClean="0">
              <a:latin typeface="仿宋" pitchFamily="49" charset="-122"/>
              <a:ea typeface="仿宋" pitchFamily="49" charset="-122"/>
            </a:endParaRPr>
          </a:p>
          <a:p>
            <a:pPr marL="0" indent="504000">
              <a:lnSpc>
                <a:spcPct val="150000"/>
              </a:lnSpc>
            </a:pPr>
            <a:r>
              <a:rPr lang="en-US" altLang="zh-CN" sz="1700" b="0" smtClean="0">
                <a:latin typeface="仿宋" pitchFamily="49" charset="-122"/>
                <a:ea typeface="仿宋" pitchFamily="49" charset="-122"/>
              </a:rPr>
              <a:t>6</a:t>
            </a:r>
            <a:r>
              <a:rPr lang="zh-CN" altLang="en-US" sz="1700" b="0" smtClean="0">
                <a:latin typeface="仿宋" pitchFamily="49" charset="-122"/>
                <a:ea typeface="仿宋" pitchFamily="49" charset="-122"/>
              </a:rPr>
              <a:t>、</a:t>
            </a:r>
            <a:r>
              <a:rPr lang="zh-CN" altLang="en-US" sz="1700" b="0">
                <a:latin typeface="仿宋" pitchFamily="49" charset="-122"/>
                <a:ea typeface="仿宋" pitchFamily="49" charset="-122"/>
              </a:rPr>
              <a:t>可转债转股前后的交易</a:t>
            </a:r>
            <a:endParaRPr lang="en-US" altLang="zh-CN" sz="1700" b="0" smtClean="0">
              <a:latin typeface="仿宋" pitchFamily="49" charset="-122"/>
              <a:ea typeface="仿宋" pitchFamily="49" charset="-122"/>
            </a:endParaRPr>
          </a:p>
          <a:p>
            <a:pPr marL="0" indent="504000">
              <a:lnSpc>
                <a:spcPct val="150000"/>
              </a:lnSpc>
            </a:pPr>
            <a:r>
              <a:rPr lang="zh-CN" altLang="en-US" sz="1700" b="0">
                <a:latin typeface="仿宋" pitchFamily="49" charset="-122"/>
                <a:ea typeface="仿宋" pitchFamily="49" charset="-122"/>
              </a:rPr>
              <a:t>可转债实行</a:t>
            </a:r>
            <a:r>
              <a:rPr lang="en-US" altLang="zh-CN" sz="1700" b="0">
                <a:latin typeface="仿宋" pitchFamily="49" charset="-122"/>
                <a:ea typeface="仿宋" pitchFamily="49" charset="-122"/>
              </a:rPr>
              <a:t>T+0</a:t>
            </a:r>
            <a:r>
              <a:rPr lang="zh-CN" altLang="en-US" sz="1700" b="0">
                <a:latin typeface="仿宋" pitchFamily="49" charset="-122"/>
                <a:ea typeface="仿宋" pitchFamily="49" charset="-122"/>
              </a:rPr>
              <a:t>交易，即当天买入</a:t>
            </a:r>
            <a:r>
              <a:rPr lang="zh-CN" altLang="en-US" sz="1700" b="0" smtClean="0">
                <a:latin typeface="仿宋" pitchFamily="49" charset="-122"/>
                <a:ea typeface="仿宋" pitchFamily="49" charset="-122"/>
              </a:rPr>
              <a:t>的可转</a:t>
            </a:r>
            <a:r>
              <a:rPr lang="zh-CN" altLang="en-US" sz="1700" b="0">
                <a:latin typeface="仿宋" pitchFamily="49" charset="-122"/>
                <a:ea typeface="仿宋" pitchFamily="49" charset="-122"/>
              </a:rPr>
              <a:t>债可当天卖出；当天买入</a:t>
            </a:r>
            <a:r>
              <a:rPr lang="zh-CN" altLang="en-US" sz="1700" b="0" smtClean="0">
                <a:latin typeface="仿宋" pitchFamily="49" charset="-122"/>
                <a:ea typeface="仿宋" pitchFamily="49" charset="-122"/>
              </a:rPr>
              <a:t>的可转</a:t>
            </a:r>
            <a:r>
              <a:rPr lang="zh-CN" altLang="en-US" sz="1700" b="0">
                <a:latin typeface="仿宋" pitchFamily="49" charset="-122"/>
                <a:ea typeface="仿宋" pitchFamily="49" charset="-122"/>
              </a:rPr>
              <a:t>债，当天就可在收市前转</a:t>
            </a:r>
            <a:r>
              <a:rPr lang="zh-CN" altLang="en-US" sz="1700" b="0" smtClean="0">
                <a:latin typeface="仿宋" pitchFamily="49" charset="-122"/>
                <a:ea typeface="仿宋" pitchFamily="49" charset="-122"/>
              </a:rPr>
              <a:t>股（处于转股期内）。</a:t>
            </a:r>
            <a:r>
              <a:rPr lang="zh-CN" altLang="en-US" sz="1700" b="0">
                <a:latin typeface="仿宋" pitchFamily="49" charset="-122"/>
                <a:ea typeface="仿宋" pitchFamily="49" charset="-122"/>
              </a:rPr>
              <a:t>转股后的当天晚上</a:t>
            </a:r>
            <a:r>
              <a:rPr lang="en-US" altLang="zh-CN" sz="1700" b="0">
                <a:latin typeface="仿宋" pitchFamily="49" charset="-122"/>
                <a:ea typeface="仿宋" pitchFamily="49" charset="-122"/>
              </a:rPr>
              <a:t>9</a:t>
            </a:r>
            <a:r>
              <a:rPr lang="zh-CN" altLang="en-US" sz="1700" b="0">
                <a:latin typeface="仿宋" pitchFamily="49" charset="-122"/>
                <a:ea typeface="仿宋" pitchFamily="49" charset="-122"/>
              </a:rPr>
              <a:t>点以后或第二天早上</a:t>
            </a:r>
            <a:r>
              <a:rPr lang="zh-CN" altLang="en-US" sz="1700" b="0" smtClean="0">
                <a:latin typeface="仿宋" pitchFamily="49" charset="-122"/>
                <a:ea typeface="仿宋" pitchFamily="49" charset="-122"/>
              </a:rPr>
              <a:t>，可转</a:t>
            </a:r>
            <a:r>
              <a:rPr lang="zh-CN" altLang="en-US" sz="1700" b="0">
                <a:latin typeface="仿宋" pitchFamily="49" charset="-122"/>
                <a:ea typeface="仿宋" pitchFamily="49" charset="-122"/>
              </a:rPr>
              <a:t>债消失，出现可转债的正股，并且股票第</a:t>
            </a:r>
            <a:r>
              <a:rPr lang="zh-CN" altLang="en-US" sz="1700" b="0" smtClean="0">
                <a:latin typeface="仿宋" pitchFamily="49" charset="-122"/>
                <a:ea typeface="仿宋" pitchFamily="49" charset="-122"/>
              </a:rPr>
              <a:t>二个交易日（</a:t>
            </a:r>
            <a:r>
              <a:rPr lang="en-US" altLang="zh-CN" sz="1700" b="0">
                <a:latin typeface="仿宋" pitchFamily="49" charset="-122"/>
                <a:ea typeface="仿宋" pitchFamily="49" charset="-122"/>
              </a:rPr>
              <a:t>T+1</a:t>
            </a:r>
            <a:r>
              <a:rPr lang="zh-CN" altLang="en-US" sz="1700" b="0">
                <a:latin typeface="仿宋" pitchFamily="49" charset="-122"/>
                <a:ea typeface="仿宋" pitchFamily="49" charset="-122"/>
              </a:rPr>
              <a:t>日）就可卖出</a:t>
            </a:r>
            <a:r>
              <a:rPr lang="zh-CN" altLang="en-US" sz="1700" b="0" smtClean="0">
                <a:latin typeface="仿宋" pitchFamily="49" charset="-122"/>
                <a:ea typeface="仿宋" pitchFamily="49" charset="-122"/>
              </a:rPr>
              <a:t>。</a:t>
            </a: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32530788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五、可转债的投资风险</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107504" y="980728"/>
            <a:ext cx="8280920" cy="5616624"/>
          </a:xfrm>
        </p:spPr>
        <p:txBody>
          <a:bodyPr/>
          <a:lstStyle/>
          <a:p>
            <a:pPr marL="0" indent="504000">
              <a:lnSpc>
                <a:spcPct val="150000"/>
              </a:lnSpc>
            </a:pPr>
            <a:endParaRPr lang="en-US" altLang="zh-CN" sz="1700" b="0" smtClean="0">
              <a:latin typeface="仿宋" pitchFamily="49" charset="-122"/>
              <a:ea typeface="仿宋" pitchFamily="49" charset="-122"/>
            </a:endParaRPr>
          </a:p>
          <a:p>
            <a:pPr marL="0" indent="504000">
              <a:lnSpc>
                <a:spcPct val="150000"/>
              </a:lnSpc>
            </a:pPr>
            <a:r>
              <a:rPr lang="en-US" altLang="zh-CN" sz="1700" b="0">
                <a:latin typeface="仿宋" pitchFamily="49" charset="-122"/>
                <a:ea typeface="仿宋" pitchFamily="49" charset="-122"/>
              </a:rPr>
              <a:t>1</a:t>
            </a:r>
            <a:r>
              <a:rPr lang="zh-CN" altLang="en-US" sz="1700" b="0">
                <a:latin typeface="仿宋" pitchFamily="49" charset="-122"/>
                <a:ea typeface="仿宋" pitchFamily="49" charset="-122"/>
              </a:rPr>
              <a:t>、</a:t>
            </a:r>
            <a:r>
              <a:rPr lang="zh-CN" altLang="en-US" sz="1700" b="0" smtClean="0">
                <a:latin typeface="仿宋" pitchFamily="49" charset="-122"/>
                <a:ea typeface="仿宋" pitchFamily="49" charset="-122"/>
              </a:rPr>
              <a:t>可转债的投资者需承担股价波动的风险；可转债价格与股票市场价格有正向联动性，当股票市场价格下跌时，一定期间内也可能发生可转债价格下跌甚至跌破票面价的情况，而且正股价格一直下跌，会增加可转债的持有风险，也会增加持有可转债的时间成本。</a:t>
            </a:r>
            <a:endParaRPr lang="en-US" altLang="zh-CN" sz="1700" b="0" smtClean="0">
              <a:latin typeface="仿宋" pitchFamily="49" charset="-122"/>
              <a:ea typeface="仿宋" pitchFamily="49" charset="-122"/>
            </a:endParaRPr>
          </a:p>
          <a:p>
            <a:pPr marL="0" indent="504000">
              <a:lnSpc>
                <a:spcPct val="150000"/>
              </a:lnSpc>
            </a:pPr>
            <a:r>
              <a:rPr lang="en-US" altLang="zh-CN" sz="1700" b="0" smtClean="0">
                <a:latin typeface="仿宋" pitchFamily="49" charset="-122"/>
                <a:ea typeface="仿宋" pitchFamily="49" charset="-122"/>
              </a:rPr>
              <a:t>2</a:t>
            </a:r>
            <a:r>
              <a:rPr lang="zh-CN" altLang="en-US" sz="1700" b="0" smtClean="0">
                <a:latin typeface="仿宋" pitchFamily="49" charset="-122"/>
                <a:ea typeface="仿宋" pitchFamily="49" charset="-122"/>
              </a:rPr>
              <a:t>、利息损失风险：当正股价格下跌到转股价格以下时，可转债投资者被迫转为债券投资者。因可转债利率一般低于普通债券利率，相应的会给投资者带来利息损失。</a:t>
            </a:r>
          </a:p>
          <a:p>
            <a:pPr marL="0" indent="504000">
              <a:lnSpc>
                <a:spcPct val="150000"/>
              </a:lnSpc>
            </a:pPr>
            <a:r>
              <a:rPr lang="en-US" altLang="zh-CN" sz="1700" b="0" smtClean="0">
                <a:latin typeface="仿宋" pitchFamily="49" charset="-122"/>
                <a:ea typeface="仿宋" pitchFamily="49" charset="-122"/>
              </a:rPr>
              <a:t>3</a:t>
            </a:r>
            <a:r>
              <a:rPr lang="zh-CN" altLang="en-US" sz="1700" b="0" smtClean="0">
                <a:latin typeface="仿宋" pitchFamily="49" charset="-122"/>
                <a:ea typeface="仿宋" pitchFamily="49" charset="-122"/>
              </a:rPr>
              <a:t>、提前赎回的风险：许多可转债都规定了在可转债转股期内，如果出现一定情形，公司可以某一价格赎回可转债。提前赎回限定了投资者的最高收益率。</a:t>
            </a:r>
            <a:endParaRPr lang="en-US" altLang="zh-CN" sz="1700" b="0" smtClean="0">
              <a:latin typeface="仿宋" pitchFamily="49" charset="-122"/>
              <a:ea typeface="仿宋" pitchFamily="49" charset="-122"/>
            </a:endParaRPr>
          </a:p>
          <a:p>
            <a:pPr marL="0" indent="504000">
              <a:lnSpc>
                <a:spcPct val="150000"/>
              </a:lnSpc>
            </a:pPr>
            <a:r>
              <a:rPr lang="en-US" altLang="zh-CN" sz="1700" b="0" smtClean="0">
                <a:latin typeface="仿宋" pitchFamily="49" charset="-122"/>
                <a:ea typeface="仿宋" pitchFamily="49" charset="-122"/>
              </a:rPr>
              <a:t>4</a:t>
            </a:r>
            <a:r>
              <a:rPr lang="zh-CN" altLang="en-US" sz="1700" b="0" smtClean="0">
                <a:latin typeface="仿宋" pitchFamily="49" charset="-122"/>
                <a:ea typeface="仿宋" pitchFamily="49" charset="-122"/>
              </a:rPr>
              <a:t>、虽然可转债的发行要求较高，但是在特定情形下存在发行人违约风险的可能性。</a:t>
            </a: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10361606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六、可转债投资注意事项</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0" y="1052736"/>
            <a:ext cx="8388424" cy="5544616"/>
          </a:xfrm>
        </p:spPr>
        <p:txBody>
          <a:bodyPr/>
          <a:lstStyle/>
          <a:p>
            <a:pPr marL="0" indent="504000">
              <a:lnSpc>
                <a:spcPct val="150000"/>
              </a:lnSpc>
            </a:pPr>
            <a:endParaRPr lang="en-US" altLang="zh-CN" sz="1700" b="0" smtClean="0">
              <a:latin typeface="仿宋" pitchFamily="49" charset="-122"/>
              <a:ea typeface="仿宋" pitchFamily="49" charset="-122"/>
            </a:endParaRPr>
          </a:p>
          <a:p>
            <a:pPr marL="0" indent="504000">
              <a:lnSpc>
                <a:spcPct val="150000"/>
              </a:lnSpc>
            </a:pPr>
            <a:r>
              <a:rPr lang="en-US" altLang="zh-CN" sz="1700" b="0" smtClean="0">
                <a:latin typeface="仿宋" pitchFamily="49" charset="-122"/>
                <a:ea typeface="仿宋" pitchFamily="49" charset="-122"/>
              </a:rPr>
              <a:t>1</a:t>
            </a:r>
            <a:r>
              <a:rPr lang="zh-CN" altLang="en-US" sz="1700" b="0" smtClean="0">
                <a:latin typeface="仿宋" pitchFamily="49" charset="-122"/>
                <a:ea typeface="仿宋" pitchFamily="49" charset="-122"/>
              </a:rPr>
              <a:t>、投</a:t>
            </a:r>
            <a:r>
              <a:rPr lang="zh-CN" altLang="en-US" sz="1700" b="0">
                <a:latin typeface="仿宋" pitchFamily="49" charset="-122"/>
                <a:ea typeface="仿宋" pitchFamily="49" charset="-122"/>
              </a:rPr>
              <a:t>资可转债</a:t>
            </a:r>
            <a:r>
              <a:rPr lang="zh-CN" altLang="en-US" sz="1700" b="0" smtClean="0">
                <a:latin typeface="仿宋" pitchFamily="49" charset="-122"/>
                <a:ea typeface="仿宋" pitchFamily="49" charset="-122"/>
              </a:rPr>
              <a:t>，投资者希</a:t>
            </a:r>
            <a:r>
              <a:rPr lang="zh-CN" altLang="en-US" sz="1700" b="0">
                <a:latin typeface="仿宋" pitchFamily="49" charset="-122"/>
                <a:ea typeface="仿宋" pitchFamily="49" charset="-122"/>
              </a:rPr>
              <a:t>望能够享受正股价格上涨而带来的潜在利益，因此在投资中对发行人及发行时机的选择尤为重要。投资者可通过分析发行人基本面，确定是否有实际业绩支撑</a:t>
            </a:r>
            <a:r>
              <a:rPr lang="zh-CN" altLang="en-US" sz="1700" b="0" smtClean="0">
                <a:latin typeface="仿宋" pitchFamily="49" charset="-122"/>
                <a:ea typeface="仿宋" pitchFamily="49" charset="-122"/>
              </a:rPr>
              <a:t>，业绩是否稳定，</a:t>
            </a:r>
            <a:r>
              <a:rPr lang="zh-CN" altLang="en-US" sz="1700" b="0">
                <a:latin typeface="仿宋" pitchFamily="49" charset="-122"/>
                <a:ea typeface="仿宋" pitchFamily="49" charset="-122"/>
              </a:rPr>
              <a:t>同时注意发行人的信用评级情况，把握最佳投资时机。</a:t>
            </a:r>
          </a:p>
          <a:p>
            <a:pPr marL="0" indent="504000">
              <a:lnSpc>
                <a:spcPct val="150000"/>
              </a:lnSpc>
            </a:pPr>
            <a:endParaRPr lang="zh-CN" altLang="en-US" sz="1700" b="0">
              <a:latin typeface="仿宋" pitchFamily="49" charset="-122"/>
              <a:ea typeface="仿宋" pitchFamily="49" charset="-122"/>
            </a:endParaRPr>
          </a:p>
          <a:p>
            <a:pPr marL="0" indent="504000">
              <a:lnSpc>
                <a:spcPct val="150000"/>
              </a:lnSpc>
            </a:pPr>
            <a:r>
              <a:rPr lang="en-US" altLang="zh-CN" sz="1700" b="0" smtClean="0">
                <a:latin typeface="仿宋" pitchFamily="49" charset="-122"/>
                <a:ea typeface="仿宋" pitchFamily="49" charset="-122"/>
              </a:rPr>
              <a:t>2</a:t>
            </a:r>
            <a:r>
              <a:rPr lang="zh-CN" altLang="en-US" sz="1700" b="0" smtClean="0">
                <a:latin typeface="仿宋" pitchFamily="49" charset="-122"/>
                <a:ea typeface="仿宋" pitchFamily="49" charset="-122"/>
              </a:rPr>
              <a:t>、由</a:t>
            </a:r>
            <a:r>
              <a:rPr lang="zh-CN" altLang="en-US" sz="1700" b="0">
                <a:latin typeface="仿宋" pitchFamily="49" charset="-122"/>
                <a:ea typeface="仿宋" pitchFamily="49" charset="-122"/>
              </a:rPr>
              <a:t>于可转债兼</a:t>
            </a:r>
            <a:r>
              <a:rPr lang="zh-CN" altLang="en-US" sz="1700" b="0" smtClean="0">
                <a:latin typeface="仿宋" pitchFamily="49" charset="-122"/>
                <a:ea typeface="仿宋" pitchFamily="49" charset="-122"/>
              </a:rPr>
              <a:t>有债权和期</a:t>
            </a:r>
            <a:r>
              <a:rPr lang="zh-CN" altLang="en-US" sz="1700" b="0">
                <a:latin typeface="仿宋" pitchFamily="49" charset="-122"/>
                <a:ea typeface="仿宋" pitchFamily="49" charset="-122"/>
              </a:rPr>
              <a:t>权的特性，条款多、结构较为复杂，投资者应避免在缺乏</a:t>
            </a:r>
            <a:r>
              <a:rPr lang="zh-CN" altLang="en-US" sz="1700" b="0" smtClean="0">
                <a:latin typeface="仿宋" pitchFamily="49" charset="-122"/>
                <a:ea typeface="仿宋" pitchFamily="49" charset="-122"/>
              </a:rPr>
              <a:t>对可转债深</a:t>
            </a:r>
            <a:r>
              <a:rPr lang="zh-CN" altLang="en-US" sz="1700" b="0">
                <a:latin typeface="仿宋" pitchFamily="49" charset="-122"/>
                <a:ea typeface="仿宋" pitchFamily="49" charset="-122"/>
              </a:rPr>
              <a:t>入研究的前提下盲目投资</a:t>
            </a:r>
            <a:r>
              <a:rPr lang="zh-CN" altLang="en-US" sz="1700" b="0" smtClean="0">
                <a:latin typeface="仿宋" pitchFamily="49" charset="-122"/>
                <a:ea typeface="仿宋" pitchFamily="49" charset="-122"/>
              </a:rPr>
              <a:t>。建</a:t>
            </a:r>
            <a:r>
              <a:rPr lang="zh-CN" altLang="en-US" sz="1700" b="0">
                <a:latin typeface="仿宋" pitchFamily="49" charset="-122"/>
                <a:ea typeface="仿宋" pitchFamily="49" charset="-122"/>
              </a:rPr>
              <a:t>议投资者特别注意可转债</a:t>
            </a:r>
            <a:r>
              <a:rPr lang="zh-CN" altLang="en-US" sz="1700" b="0" smtClean="0">
                <a:latin typeface="仿宋" pitchFamily="49" charset="-122"/>
                <a:ea typeface="仿宋" pitchFamily="49" charset="-122"/>
              </a:rPr>
              <a:t>的特定条</a:t>
            </a:r>
            <a:r>
              <a:rPr lang="zh-CN" altLang="en-US" sz="1700" b="0">
                <a:latin typeface="仿宋" pitchFamily="49" charset="-122"/>
                <a:ea typeface="仿宋" pitchFamily="49" charset="-122"/>
              </a:rPr>
              <a:t>款，尤其</a:t>
            </a:r>
            <a:r>
              <a:rPr lang="zh-CN" altLang="en-US" sz="1700" b="0" smtClean="0">
                <a:latin typeface="仿宋" pitchFamily="49" charset="-122"/>
                <a:ea typeface="仿宋" pitchFamily="49" charset="-122"/>
              </a:rPr>
              <a:t>要仔细阅读募</a:t>
            </a:r>
            <a:r>
              <a:rPr lang="zh-CN" altLang="en-US" sz="1700" b="0">
                <a:latin typeface="仿宋" pitchFamily="49" charset="-122"/>
                <a:ea typeface="仿宋" pitchFamily="49" charset="-122"/>
              </a:rPr>
              <a:t>集说明书</a:t>
            </a:r>
            <a:r>
              <a:rPr lang="zh-CN" altLang="en-US" sz="1700" b="0" smtClean="0">
                <a:latin typeface="仿宋" pitchFamily="49" charset="-122"/>
                <a:ea typeface="仿宋" pitchFamily="49" charset="-122"/>
              </a:rPr>
              <a:t>中关于票</a:t>
            </a:r>
            <a:r>
              <a:rPr lang="zh-CN" altLang="en-US" sz="1700" b="0">
                <a:latin typeface="仿宋" pitchFamily="49" charset="-122"/>
                <a:ea typeface="仿宋" pitchFamily="49" charset="-122"/>
              </a:rPr>
              <a:t>面利率、转股期限、转股价格向下修</a:t>
            </a:r>
            <a:r>
              <a:rPr lang="zh-CN" altLang="en-US" sz="1700" b="0" smtClean="0">
                <a:latin typeface="仿宋" pitchFamily="49" charset="-122"/>
                <a:ea typeface="仿宋" pitchFamily="49" charset="-122"/>
              </a:rPr>
              <a:t>正、赎</a:t>
            </a:r>
            <a:r>
              <a:rPr lang="zh-CN" altLang="en-US" sz="1700" b="0">
                <a:latin typeface="仿宋" pitchFamily="49" charset="-122"/>
                <a:ea typeface="仿宋" pitchFamily="49" charset="-122"/>
              </a:rPr>
              <a:t>回、回</a:t>
            </a:r>
            <a:r>
              <a:rPr lang="zh-CN" altLang="en-US" sz="1700" b="0" smtClean="0">
                <a:latin typeface="仿宋" pitchFamily="49" charset="-122"/>
                <a:ea typeface="仿宋" pitchFamily="49" charset="-122"/>
              </a:rPr>
              <a:t>售等条</a:t>
            </a:r>
            <a:r>
              <a:rPr lang="zh-CN" altLang="en-US" sz="1700" b="0">
                <a:latin typeface="仿宋" pitchFamily="49" charset="-122"/>
                <a:ea typeface="仿宋" pitchFamily="49" charset="-122"/>
              </a:rPr>
              <a:t>款</a:t>
            </a:r>
            <a:r>
              <a:rPr lang="zh-CN" altLang="en-US" sz="1700" b="0" smtClean="0">
                <a:latin typeface="仿宋" pitchFamily="49" charset="-122"/>
                <a:ea typeface="仿宋" pitchFamily="49" charset="-122"/>
              </a:rPr>
              <a:t>，在充</a:t>
            </a:r>
            <a:r>
              <a:rPr lang="zh-CN" altLang="en-US" sz="1700" b="0">
                <a:latin typeface="仿宋" pitchFamily="49" charset="-122"/>
                <a:ea typeface="仿宋" pitchFamily="49" charset="-122"/>
              </a:rPr>
              <a:t>分理解规则的基础</a:t>
            </a:r>
            <a:r>
              <a:rPr lang="zh-CN" altLang="en-US" sz="1700" b="0" smtClean="0">
                <a:latin typeface="仿宋" pitchFamily="49" charset="-122"/>
                <a:ea typeface="仿宋" pitchFamily="49" charset="-122"/>
              </a:rPr>
              <a:t>上进行投资操作，坚持理性投资。</a:t>
            </a:r>
            <a:endParaRPr lang="en-US" altLang="zh-CN" sz="1700" b="0" smtClean="0">
              <a:latin typeface="仿宋" pitchFamily="49" charset="-122"/>
              <a:ea typeface="仿宋" pitchFamily="49" charset="-122"/>
            </a:endParaRPr>
          </a:p>
        </p:txBody>
      </p:sp>
    </p:spTree>
    <p:extLst>
      <p:ext uri="{BB962C8B-B14F-4D97-AF65-F5344CB8AC3E}">
        <p14:creationId xmlns:p14="http://schemas.microsoft.com/office/powerpoint/2010/main" val="21041090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一、可转债的定义、特点</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107504" y="1124744"/>
            <a:ext cx="8208912" cy="5400600"/>
          </a:xfrm>
        </p:spPr>
        <p:txBody>
          <a:bodyPr/>
          <a:lstStyle/>
          <a:p>
            <a:pPr marL="0" indent="504000">
              <a:lnSpc>
                <a:spcPct val="150000"/>
              </a:lnSpc>
            </a:pPr>
            <a:r>
              <a:rPr lang="en-US" altLang="zh-CN" sz="2000" smtClean="0">
                <a:latin typeface="仿宋" pitchFamily="49" charset="-122"/>
                <a:ea typeface="仿宋" pitchFamily="49" charset="-122"/>
              </a:rPr>
              <a:t>2</a:t>
            </a:r>
            <a:r>
              <a:rPr lang="zh-CN" altLang="en-US" sz="2000" smtClean="0">
                <a:latin typeface="仿宋" pitchFamily="49" charset="-122"/>
                <a:ea typeface="仿宋" pitchFamily="49" charset="-122"/>
              </a:rPr>
              <a:t>、可转债的特点</a:t>
            </a:r>
            <a:endParaRPr lang="en-US" altLang="zh-CN" sz="2000" smtClean="0">
              <a:latin typeface="仿宋" pitchFamily="49" charset="-122"/>
              <a:ea typeface="仿宋" pitchFamily="49" charset="-122"/>
            </a:endParaRPr>
          </a:p>
          <a:p>
            <a:pPr marL="0" indent="504000">
              <a:lnSpc>
                <a:spcPct val="150000"/>
              </a:lnSpc>
            </a:pPr>
            <a:endParaRPr lang="en-US" altLang="zh-CN" sz="2000" smtClean="0">
              <a:latin typeface="仿宋" pitchFamily="49" charset="-122"/>
              <a:ea typeface="仿宋" pitchFamily="49" charset="-122"/>
            </a:endParaRPr>
          </a:p>
          <a:p>
            <a:pPr marL="0" indent="504000">
              <a:lnSpc>
                <a:spcPct val="150000"/>
              </a:lnSpc>
            </a:pPr>
            <a:endParaRPr lang="en-US" altLang="zh-CN" sz="2000">
              <a:latin typeface="仿宋" pitchFamily="49" charset="-122"/>
              <a:ea typeface="仿宋" pitchFamily="49" charset="-122"/>
            </a:endParaRPr>
          </a:p>
          <a:p>
            <a:pPr marL="0" indent="504000">
              <a:lnSpc>
                <a:spcPct val="150000"/>
              </a:lnSpc>
            </a:pPr>
            <a:endParaRPr lang="en-US" altLang="zh-CN" sz="2000" smtClean="0">
              <a:latin typeface="仿宋" pitchFamily="49" charset="-122"/>
              <a:ea typeface="仿宋" pitchFamily="49" charset="-122"/>
            </a:endParaRPr>
          </a:p>
          <a:p>
            <a:pPr marL="0" indent="504000">
              <a:lnSpc>
                <a:spcPct val="150000"/>
              </a:lnSpc>
            </a:pPr>
            <a:endParaRPr lang="en-US" altLang="zh-CN" sz="2000">
              <a:latin typeface="仿宋" pitchFamily="49" charset="-122"/>
              <a:ea typeface="仿宋" pitchFamily="49" charset="-122"/>
            </a:endParaRPr>
          </a:p>
          <a:p>
            <a:pPr marL="0" indent="504000">
              <a:lnSpc>
                <a:spcPct val="150000"/>
              </a:lnSpc>
            </a:pPr>
            <a:endParaRPr lang="en-US" altLang="zh-CN" sz="2000" smtClean="0">
              <a:latin typeface="仿宋" pitchFamily="49" charset="-122"/>
              <a:ea typeface="仿宋" pitchFamily="49" charset="-122"/>
            </a:endParaRPr>
          </a:p>
          <a:p>
            <a:pPr marL="0" indent="504000">
              <a:lnSpc>
                <a:spcPct val="150000"/>
              </a:lnSpc>
            </a:pPr>
            <a:endParaRPr lang="en-US" altLang="zh-CN" sz="2000" smtClean="0">
              <a:latin typeface="仿宋" pitchFamily="49" charset="-122"/>
              <a:ea typeface="仿宋" pitchFamily="49" charset="-122"/>
            </a:endParaRPr>
          </a:p>
          <a:p>
            <a:pPr marL="0" indent="504000">
              <a:lnSpc>
                <a:spcPct val="150000"/>
              </a:lnSpc>
            </a:pPr>
            <a:r>
              <a:rPr lang="zh-CN" altLang="en-US" sz="2000" smtClean="0">
                <a:latin typeface="仿宋" pitchFamily="49" charset="-122"/>
                <a:ea typeface="仿宋" pitchFamily="49" charset="-122"/>
              </a:rPr>
              <a:t>注：转股权是可转债持有者的权利而非义务，在可转债存续期间，其持有者可依据特定条件转换成股票，也可以选择持有债券不转股。</a:t>
            </a:r>
            <a:endParaRPr lang="en-US" altLang="zh-CN" sz="2000" smtClean="0">
              <a:latin typeface="仿宋" pitchFamily="49" charset="-122"/>
              <a:ea typeface="仿宋" pitchFamily="49" charset="-122"/>
            </a:endParaRPr>
          </a:p>
        </p:txBody>
      </p:sp>
      <p:sp>
        <p:nvSpPr>
          <p:cNvPr id="3" name="Rectangle 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sz="1800" b="0" i="0" u="none" strike="noStrike" cap="none" normalizeH="0" baseline="0" smtClean="0">
                <a:ln>
                  <a:noFill/>
                </a:ln>
                <a:solidFill>
                  <a:schemeClr val="tx1"/>
                </a:solidFill>
                <a:effectLst/>
                <a:latin typeface="Arial" charset="0"/>
                <a:ea typeface="宋体" charset="-122"/>
                <a:cs typeface="宋体" charset="-122"/>
              </a:rPr>
              <a:t>如果是无业，本人成分能填写护士吗</a:t>
            </a:r>
            <a:br>
              <a:rPr kumimoji="0" lang="zh-CN" sz="1800" b="0" i="0" u="none" strike="noStrike" cap="none" normalizeH="0" baseline="0" smtClean="0">
                <a:ln>
                  <a:noFill/>
                </a:ln>
                <a:solidFill>
                  <a:schemeClr val="tx1"/>
                </a:solidFill>
                <a:effectLst/>
                <a:latin typeface="Arial" charset="0"/>
                <a:ea typeface="宋体" charset="-122"/>
                <a:cs typeface="宋体" charset="-122"/>
              </a:rPr>
            </a:br>
            <a:r>
              <a:rPr kumimoji="0" lang="zh-CN" sz="1800" b="0" i="0" u="none" strike="noStrike" cap="none" normalizeH="0" baseline="0" smtClean="0">
                <a:ln>
                  <a:noFill/>
                </a:ln>
                <a:solidFill>
                  <a:schemeClr val="tx1"/>
                </a:solidFill>
                <a:effectLst/>
                <a:latin typeface="Arial" charset="0"/>
                <a:ea typeface="宋体" charset="-122"/>
                <a:cs typeface="宋体" charset="-122"/>
              </a:rPr>
              <a:t>  </a:t>
            </a:r>
            <a:r>
              <a:rPr kumimoji="0" lang="zh-CN" sz="3000" b="0" i="0" u="none" strike="noStrike" cap="none" normalizeH="0" baseline="0" smtClean="0">
                <a:ln>
                  <a:noFill/>
                </a:ln>
                <a:solidFill>
                  <a:schemeClr val="tx1"/>
                </a:solidFill>
                <a:effectLst/>
                <a:latin typeface="Arial" charset="0"/>
                <a:ea typeface="宋体" charset="-122"/>
                <a:cs typeface="宋体" charset="-122"/>
              </a:rPr>
              <a:t/>
            </a:r>
            <a:br>
              <a:rPr kumimoji="0" lang="zh-CN" sz="3000" b="0" i="0" u="none" strike="noStrike" cap="none" normalizeH="0" baseline="0" smtClean="0">
                <a:ln>
                  <a:noFill/>
                </a:ln>
                <a:solidFill>
                  <a:schemeClr val="tx1"/>
                </a:solidFill>
                <a:effectLst/>
                <a:latin typeface="Arial" charset="0"/>
                <a:ea typeface="宋体" charset="-122"/>
                <a:cs typeface="宋体" charset="-122"/>
              </a:rPr>
            </a:br>
            <a:endParaRPr kumimoji="0" lang="zh-CN" sz="1800" b="0" i="0" u="none" strike="noStrike" cap="none" normalizeH="0" baseline="0" smtClean="0">
              <a:ln>
                <a:noFill/>
              </a:ln>
              <a:solidFill>
                <a:schemeClr val="tx1"/>
              </a:solidFill>
              <a:effectLst/>
              <a:latin typeface="Arial" charset="0"/>
              <a:ea typeface="宋体" charset="-122"/>
              <a:cs typeface="宋体" charset="-122"/>
            </a:endParaRPr>
          </a:p>
        </p:txBody>
      </p:sp>
      <p:sp>
        <p:nvSpPr>
          <p:cNvPr id="5" name="矩形 4"/>
          <p:cNvSpPr/>
          <p:nvPr/>
        </p:nvSpPr>
        <p:spPr>
          <a:xfrm>
            <a:off x="251520" y="2708920"/>
            <a:ext cx="1224136" cy="576064"/>
          </a:xfrm>
          <a:prstGeom prst="rect">
            <a:avLst/>
          </a:prstGeom>
          <a:noFill/>
          <a:ln>
            <a:solidFill>
              <a:srgbClr val="66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8" name="TextBox 7"/>
          <p:cNvSpPr txBox="1"/>
          <p:nvPr/>
        </p:nvSpPr>
        <p:spPr>
          <a:xfrm>
            <a:off x="323528" y="2812286"/>
            <a:ext cx="1080120" cy="400110"/>
          </a:xfrm>
          <a:prstGeom prst="rect">
            <a:avLst/>
          </a:prstGeom>
          <a:noFill/>
        </p:spPr>
        <p:txBody>
          <a:bodyPr wrap="square" rtlCol="0">
            <a:spAutoFit/>
          </a:bodyPr>
          <a:lstStyle/>
          <a:p>
            <a:pPr algn="ctr"/>
            <a:r>
              <a:rPr lang="zh-CN" altLang="en-US" sz="2000" b="1" smtClean="0">
                <a:latin typeface="仿宋" pitchFamily="49" charset="-122"/>
                <a:ea typeface="仿宋" pitchFamily="49" charset="-122"/>
              </a:rPr>
              <a:t>可转债</a:t>
            </a:r>
            <a:endParaRPr lang="zh-CN" altLang="en-US" sz="2000" b="1">
              <a:latin typeface="仿宋" pitchFamily="49" charset="-122"/>
              <a:ea typeface="仿宋" pitchFamily="49" charset="-122"/>
            </a:endParaRPr>
          </a:p>
        </p:txBody>
      </p:sp>
      <p:sp>
        <p:nvSpPr>
          <p:cNvPr id="9" name="矩形 8"/>
          <p:cNvSpPr/>
          <p:nvPr/>
        </p:nvSpPr>
        <p:spPr>
          <a:xfrm>
            <a:off x="2186112" y="1700808"/>
            <a:ext cx="1224136" cy="576064"/>
          </a:xfrm>
          <a:prstGeom prst="rect">
            <a:avLst/>
          </a:prstGeom>
          <a:noFill/>
          <a:ln>
            <a:solidFill>
              <a:srgbClr val="66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0" name="矩形 9"/>
          <p:cNvSpPr/>
          <p:nvPr/>
        </p:nvSpPr>
        <p:spPr>
          <a:xfrm>
            <a:off x="2186112" y="3645024"/>
            <a:ext cx="1224136" cy="576064"/>
          </a:xfrm>
          <a:prstGeom prst="rect">
            <a:avLst/>
          </a:prstGeom>
          <a:noFill/>
          <a:ln>
            <a:solidFill>
              <a:srgbClr val="66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1" name="TextBox 10"/>
          <p:cNvSpPr txBox="1"/>
          <p:nvPr/>
        </p:nvSpPr>
        <p:spPr>
          <a:xfrm>
            <a:off x="2258120" y="1804754"/>
            <a:ext cx="1080120" cy="400110"/>
          </a:xfrm>
          <a:prstGeom prst="rect">
            <a:avLst/>
          </a:prstGeom>
          <a:noFill/>
        </p:spPr>
        <p:txBody>
          <a:bodyPr wrap="square" rtlCol="0">
            <a:spAutoFit/>
          </a:bodyPr>
          <a:lstStyle/>
          <a:p>
            <a:pPr algn="ctr"/>
            <a:r>
              <a:rPr lang="zh-CN" altLang="en-US" sz="2000" b="1" smtClean="0">
                <a:latin typeface="仿宋" pitchFamily="49" charset="-122"/>
                <a:ea typeface="仿宋" pitchFamily="49" charset="-122"/>
              </a:rPr>
              <a:t>债权</a:t>
            </a:r>
            <a:endParaRPr lang="zh-CN" altLang="en-US" sz="2000" b="1">
              <a:latin typeface="仿宋" pitchFamily="49" charset="-122"/>
              <a:ea typeface="仿宋" pitchFamily="49" charset="-122"/>
            </a:endParaRPr>
          </a:p>
        </p:txBody>
      </p:sp>
      <p:sp>
        <p:nvSpPr>
          <p:cNvPr id="12" name="TextBox 11"/>
          <p:cNvSpPr txBox="1"/>
          <p:nvPr/>
        </p:nvSpPr>
        <p:spPr>
          <a:xfrm>
            <a:off x="2258120" y="3717032"/>
            <a:ext cx="1080120" cy="400110"/>
          </a:xfrm>
          <a:prstGeom prst="rect">
            <a:avLst/>
          </a:prstGeom>
          <a:noFill/>
        </p:spPr>
        <p:txBody>
          <a:bodyPr wrap="square" rtlCol="0">
            <a:spAutoFit/>
          </a:bodyPr>
          <a:lstStyle/>
          <a:p>
            <a:pPr algn="ctr"/>
            <a:r>
              <a:rPr lang="zh-CN" altLang="en-US" sz="2000" b="1" smtClean="0">
                <a:latin typeface="仿宋" pitchFamily="49" charset="-122"/>
                <a:ea typeface="仿宋" pitchFamily="49" charset="-122"/>
              </a:rPr>
              <a:t>期权</a:t>
            </a:r>
            <a:endParaRPr lang="zh-CN" altLang="en-US" sz="2000" b="1">
              <a:latin typeface="仿宋" pitchFamily="49" charset="-122"/>
              <a:ea typeface="仿宋" pitchFamily="49" charset="-122"/>
            </a:endParaRPr>
          </a:p>
        </p:txBody>
      </p:sp>
      <p:sp>
        <p:nvSpPr>
          <p:cNvPr id="13" name="矩形 12"/>
          <p:cNvSpPr/>
          <p:nvPr/>
        </p:nvSpPr>
        <p:spPr>
          <a:xfrm>
            <a:off x="4547468" y="1563440"/>
            <a:ext cx="3528392" cy="860772"/>
          </a:xfrm>
          <a:prstGeom prst="rect">
            <a:avLst/>
          </a:prstGeom>
          <a:noFill/>
          <a:ln>
            <a:solidFill>
              <a:srgbClr val="66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4" name="矩形 13"/>
          <p:cNvSpPr/>
          <p:nvPr/>
        </p:nvSpPr>
        <p:spPr>
          <a:xfrm>
            <a:off x="4572000" y="3501006"/>
            <a:ext cx="3528392" cy="864097"/>
          </a:xfrm>
          <a:prstGeom prst="rect">
            <a:avLst/>
          </a:prstGeom>
          <a:noFill/>
          <a:ln>
            <a:solidFill>
              <a:srgbClr val="6600FF"/>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15" name="TextBox 14"/>
          <p:cNvSpPr txBox="1"/>
          <p:nvPr/>
        </p:nvSpPr>
        <p:spPr>
          <a:xfrm>
            <a:off x="4572000" y="1628800"/>
            <a:ext cx="3528392" cy="707886"/>
          </a:xfrm>
          <a:prstGeom prst="rect">
            <a:avLst/>
          </a:prstGeom>
          <a:noFill/>
        </p:spPr>
        <p:txBody>
          <a:bodyPr wrap="square" rtlCol="0">
            <a:spAutoFit/>
          </a:bodyPr>
          <a:lstStyle/>
          <a:p>
            <a:r>
              <a:rPr lang="zh-CN" altLang="en-US" sz="2000" b="1" smtClean="0">
                <a:latin typeface="仿宋" pitchFamily="49" charset="-122"/>
                <a:ea typeface="仿宋" pitchFamily="49" charset="-122"/>
              </a:rPr>
              <a:t>持有至到期，获得发行公司还本付息</a:t>
            </a:r>
            <a:endParaRPr lang="zh-CN" altLang="en-US" sz="2000" b="1">
              <a:latin typeface="仿宋" pitchFamily="49" charset="-122"/>
              <a:ea typeface="仿宋" pitchFamily="49" charset="-122"/>
            </a:endParaRPr>
          </a:p>
        </p:txBody>
      </p:sp>
      <p:sp>
        <p:nvSpPr>
          <p:cNvPr id="16" name="TextBox 15"/>
          <p:cNvSpPr txBox="1"/>
          <p:nvPr/>
        </p:nvSpPr>
        <p:spPr>
          <a:xfrm>
            <a:off x="4572000" y="3588985"/>
            <a:ext cx="3672408" cy="707886"/>
          </a:xfrm>
          <a:prstGeom prst="rect">
            <a:avLst/>
          </a:prstGeom>
          <a:noFill/>
        </p:spPr>
        <p:txBody>
          <a:bodyPr wrap="square" rtlCol="0">
            <a:spAutoFit/>
          </a:bodyPr>
          <a:lstStyle/>
          <a:p>
            <a:r>
              <a:rPr lang="zh-CN" altLang="en-US" sz="2000" b="1" smtClean="0">
                <a:latin typeface="仿宋" pitchFamily="49" charset="-122"/>
                <a:ea typeface="仿宋" pitchFamily="49" charset="-122"/>
              </a:rPr>
              <a:t>择机转换成股票，获得股利分配或者资本增值</a:t>
            </a:r>
            <a:endParaRPr lang="zh-CN" altLang="en-US" sz="2000" b="1">
              <a:latin typeface="仿宋" pitchFamily="49" charset="-122"/>
              <a:ea typeface="仿宋" pitchFamily="49" charset="-122"/>
            </a:endParaRPr>
          </a:p>
        </p:txBody>
      </p:sp>
      <p:cxnSp>
        <p:nvCxnSpPr>
          <p:cNvPr id="18" name="直接箭头连接符 17"/>
          <p:cNvCxnSpPr>
            <a:stCxn id="5" idx="3"/>
          </p:cNvCxnSpPr>
          <p:nvPr/>
        </p:nvCxnSpPr>
        <p:spPr>
          <a:xfrm flipV="1">
            <a:off x="1475656" y="2276872"/>
            <a:ext cx="1152128" cy="720080"/>
          </a:xfrm>
          <a:prstGeom prst="straightConnector1">
            <a:avLst/>
          </a:prstGeom>
          <a:ln w="127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5" idx="3"/>
            <a:endCxn id="10" idx="0"/>
          </p:cNvCxnSpPr>
          <p:nvPr/>
        </p:nvCxnSpPr>
        <p:spPr>
          <a:xfrm>
            <a:off x="1475656" y="2996952"/>
            <a:ext cx="1322524" cy="648072"/>
          </a:xfrm>
          <a:prstGeom prst="straightConnector1">
            <a:avLst/>
          </a:prstGeom>
          <a:ln w="127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endCxn id="13" idx="1"/>
          </p:cNvCxnSpPr>
          <p:nvPr/>
        </p:nvCxnSpPr>
        <p:spPr>
          <a:xfrm flipV="1">
            <a:off x="3391868" y="1993826"/>
            <a:ext cx="1155600" cy="10983"/>
          </a:xfrm>
          <a:prstGeom prst="straightConnector1">
            <a:avLst/>
          </a:prstGeom>
          <a:ln w="12700">
            <a:solidFill>
              <a:srgbClr val="6600FF"/>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3391868" y="3911595"/>
            <a:ext cx="1155600" cy="10983"/>
          </a:xfrm>
          <a:prstGeom prst="straightConnector1">
            <a:avLst/>
          </a:prstGeom>
          <a:ln w="12700">
            <a:solidFill>
              <a:srgbClr val="66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59400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一、可转债的定义、特点</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107504" y="1124744"/>
            <a:ext cx="8208912" cy="5400600"/>
          </a:xfrm>
        </p:spPr>
        <p:txBody>
          <a:bodyPr/>
          <a:lstStyle/>
          <a:p>
            <a:pPr marL="0" indent="504000">
              <a:lnSpc>
                <a:spcPct val="150000"/>
              </a:lnSpc>
            </a:pPr>
            <a:r>
              <a:rPr lang="en-US" altLang="zh-CN" sz="2000" smtClean="0">
                <a:latin typeface="仿宋" pitchFamily="49" charset="-122"/>
                <a:ea typeface="仿宋" pitchFamily="49" charset="-122"/>
              </a:rPr>
              <a:t>2</a:t>
            </a:r>
            <a:r>
              <a:rPr lang="zh-CN" altLang="en-US" sz="2000" smtClean="0">
                <a:latin typeface="仿宋" pitchFamily="49" charset="-122"/>
                <a:ea typeface="仿宋" pitchFamily="49" charset="-122"/>
              </a:rPr>
              <a:t>、可转债的特点</a:t>
            </a:r>
            <a:endParaRPr lang="en-US" altLang="zh-CN" sz="2000" smtClean="0">
              <a:latin typeface="仿宋" pitchFamily="49" charset="-122"/>
              <a:ea typeface="仿宋" pitchFamily="49" charset="-122"/>
            </a:endParaRPr>
          </a:p>
          <a:p>
            <a:pPr marL="0" indent="504000">
              <a:lnSpc>
                <a:spcPct val="150000"/>
              </a:lnSpc>
            </a:pPr>
            <a:r>
              <a:rPr lang="zh-CN" altLang="en-US" sz="1600" smtClean="0">
                <a:latin typeface="仿宋" pitchFamily="49" charset="-122"/>
                <a:ea typeface="仿宋" pitchFamily="49" charset="-122"/>
              </a:rPr>
              <a:t>可转债是一种混合型的融资模式，兼具债权与期权的双重属性，是普通债权</a:t>
            </a:r>
            <a:r>
              <a:rPr lang="en-US" altLang="zh-CN" sz="1600" smtClean="0">
                <a:latin typeface="仿宋" pitchFamily="49" charset="-122"/>
                <a:ea typeface="仿宋" pitchFamily="49" charset="-122"/>
              </a:rPr>
              <a:t>+</a:t>
            </a:r>
            <a:r>
              <a:rPr lang="zh-CN" altLang="en-US" sz="1600" smtClean="0">
                <a:latin typeface="仿宋" pitchFamily="49" charset="-122"/>
                <a:ea typeface="仿宋" pitchFamily="49" charset="-122"/>
              </a:rPr>
              <a:t>看涨期权的结合。</a:t>
            </a:r>
            <a:endParaRPr lang="en-US" altLang="zh-CN" sz="1600" smtClean="0">
              <a:latin typeface="仿宋" pitchFamily="49" charset="-122"/>
              <a:ea typeface="仿宋" pitchFamily="49" charset="-122"/>
            </a:endParaRPr>
          </a:p>
          <a:p>
            <a:pPr marL="0" indent="504000">
              <a:lnSpc>
                <a:spcPct val="150000"/>
              </a:lnSpc>
            </a:pPr>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1</a:t>
            </a:r>
            <a:r>
              <a:rPr lang="zh-CN" altLang="en-US" sz="1600" smtClean="0">
                <a:latin typeface="仿宋" pitchFamily="49" charset="-122"/>
                <a:ea typeface="仿宋" pitchFamily="49" charset="-122"/>
              </a:rPr>
              <a:t>）股价上升时，可择机抛售可转债或转股</a:t>
            </a:r>
            <a:endParaRPr lang="en-US" altLang="zh-CN" sz="1600" smtClean="0">
              <a:latin typeface="仿宋" pitchFamily="49" charset="-122"/>
              <a:ea typeface="仿宋" pitchFamily="49" charset="-122"/>
            </a:endParaRPr>
          </a:p>
          <a:p>
            <a:pPr marL="0" indent="504000">
              <a:lnSpc>
                <a:spcPct val="150000"/>
              </a:lnSpc>
            </a:pPr>
            <a:r>
              <a:rPr lang="zh-CN" altLang="en-US" sz="1600">
                <a:latin typeface="仿宋" pitchFamily="49" charset="-122"/>
                <a:ea typeface="仿宋" pitchFamily="49" charset="-122"/>
              </a:rPr>
              <a:t>发</a:t>
            </a:r>
            <a:r>
              <a:rPr lang="zh-CN" altLang="en-US" sz="1600" smtClean="0">
                <a:latin typeface="仿宋" pitchFamily="49" charset="-122"/>
                <a:ea typeface="仿宋" pitchFamily="49" charset="-122"/>
              </a:rPr>
              <a:t>行公司正股价格上涨时，可转债价格也会相应上涨，投资者可以在二级市场抛售可转债获得溢价收入；</a:t>
            </a:r>
            <a:endParaRPr lang="en-US" altLang="zh-CN" sz="1600" smtClean="0">
              <a:latin typeface="仿宋" pitchFamily="49" charset="-122"/>
              <a:ea typeface="仿宋" pitchFamily="49" charset="-122"/>
            </a:endParaRPr>
          </a:p>
          <a:p>
            <a:pPr marL="0" indent="504000">
              <a:lnSpc>
                <a:spcPct val="150000"/>
              </a:lnSpc>
            </a:pPr>
            <a:r>
              <a:rPr lang="zh-CN" altLang="en-US" sz="1600" smtClean="0">
                <a:latin typeface="仿宋" pitchFamily="49" charset="-122"/>
                <a:ea typeface="仿宋" pitchFamily="49" charset="-122"/>
              </a:rPr>
              <a:t>同时，可转债亦包含股票看涨期权的特征，投资者可在一定条件下转股并择时卖出实现超额收益。在股市上涨过程中，可转债的股性突出，投资可转债的最大预期收益即源于此。</a:t>
            </a:r>
            <a:endParaRPr lang="en-US" altLang="zh-CN" sz="1600" smtClean="0">
              <a:latin typeface="仿宋" pitchFamily="49" charset="-122"/>
              <a:ea typeface="仿宋" pitchFamily="49" charset="-122"/>
            </a:endParaRPr>
          </a:p>
          <a:p>
            <a:pPr marL="0" indent="504000">
              <a:lnSpc>
                <a:spcPct val="150000"/>
              </a:lnSpc>
            </a:pPr>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2</a:t>
            </a:r>
            <a:r>
              <a:rPr lang="zh-CN" altLang="en-US" sz="1600" smtClean="0">
                <a:latin typeface="仿宋" pitchFamily="49" charset="-122"/>
                <a:ea typeface="仿宋" pitchFamily="49" charset="-122"/>
              </a:rPr>
              <a:t>）行情不好时，可持债</a:t>
            </a:r>
            <a:endParaRPr lang="en-US" altLang="zh-CN" sz="1600" smtClean="0">
              <a:latin typeface="仿宋" pitchFamily="49" charset="-122"/>
              <a:ea typeface="仿宋" pitchFamily="49" charset="-122"/>
            </a:endParaRPr>
          </a:p>
          <a:p>
            <a:pPr marL="0" indent="504000">
              <a:lnSpc>
                <a:spcPct val="150000"/>
              </a:lnSpc>
            </a:pPr>
            <a:r>
              <a:rPr lang="zh-CN" altLang="en-US" sz="1600">
                <a:latin typeface="仿宋" pitchFamily="49" charset="-122"/>
                <a:ea typeface="仿宋" pitchFamily="49" charset="-122"/>
              </a:rPr>
              <a:t>可转</a:t>
            </a:r>
            <a:r>
              <a:rPr lang="zh-CN" altLang="en-US" sz="1600" smtClean="0">
                <a:latin typeface="仿宋" pitchFamily="49" charset="-122"/>
                <a:ea typeface="仿宋" pitchFamily="49" charset="-122"/>
              </a:rPr>
              <a:t>债作为债券，具备固定收益品种的性质，有着确定的存续期限和利率，能够为投资者提供相对稳定的利息收入。</a:t>
            </a:r>
            <a:endParaRPr lang="en-US" altLang="zh-CN" sz="1600" smtClean="0">
              <a:latin typeface="仿宋" pitchFamily="49" charset="-122"/>
              <a:ea typeface="仿宋" pitchFamily="49" charset="-122"/>
            </a:endParaRPr>
          </a:p>
          <a:p>
            <a:pPr marL="0" indent="504000">
              <a:lnSpc>
                <a:spcPct val="150000"/>
              </a:lnSpc>
            </a:pPr>
            <a:r>
              <a:rPr lang="zh-CN" altLang="en-US" sz="1600" smtClean="0">
                <a:latin typeface="仿宋" pitchFamily="49" charset="-122"/>
                <a:ea typeface="仿宋" pitchFamily="49" charset="-122"/>
              </a:rPr>
              <a:t>在市场下跌时，可转债债性较强，相对于股票，可转债稳定性与安全性更高。</a:t>
            </a:r>
            <a:endParaRPr lang="en-US" altLang="zh-CN" sz="1600" smtClean="0">
              <a:latin typeface="仿宋" pitchFamily="49" charset="-122"/>
              <a:ea typeface="仿宋" pitchFamily="49" charset="-122"/>
            </a:endParaRPr>
          </a:p>
        </p:txBody>
      </p:sp>
    </p:spTree>
    <p:extLst>
      <p:ext uri="{BB962C8B-B14F-4D97-AF65-F5344CB8AC3E}">
        <p14:creationId xmlns:p14="http://schemas.microsoft.com/office/powerpoint/2010/main" val="30284638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二、可转债的发行条件</a:t>
            </a:r>
            <a:r>
              <a:rPr lang="en-US" altLang="zh-CN" sz="2800" smtClean="0">
                <a:solidFill>
                  <a:srgbClr val="FF0000"/>
                </a:solidFill>
                <a:latin typeface="仿宋" pitchFamily="49" charset="-122"/>
                <a:ea typeface="仿宋" pitchFamily="49" charset="-122"/>
              </a:rPr>
              <a:t>-</a:t>
            </a:r>
            <a:r>
              <a:rPr lang="zh-CN" altLang="en-US" sz="2800" smtClean="0">
                <a:solidFill>
                  <a:srgbClr val="FF0000"/>
                </a:solidFill>
                <a:latin typeface="仿宋" pitchFamily="49" charset="-122"/>
                <a:ea typeface="仿宋" pitchFamily="49" charset="-122"/>
              </a:rPr>
              <a:t>财务指标</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323528" y="1124744"/>
            <a:ext cx="8064896" cy="5400600"/>
          </a:xfrm>
        </p:spPr>
        <p:txBody>
          <a:bodyPr/>
          <a:lstStyle/>
          <a:p>
            <a:pPr marL="0" indent="504000">
              <a:lnSpc>
                <a:spcPct val="150000"/>
              </a:lnSpc>
            </a:pPr>
            <a:r>
              <a:rPr lang="en-US" altLang="zh-CN" sz="2000" smtClean="0">
                <a:latin typeface="仿宋" pitchFamily="49" charset="-122"/>
                <a:ea typeface="仿宋" pitchFamily="49" charset="-122"/>
              </a:rPr>
              <a:t>1</a:t>
            </a:r>
            <a:r>
              <a:rPr lang="zh-CN" altLang="en-US" sz="2000" smtClean="0">
                <a:latin typeface="仿宋" pitchFamily="49" charset="-122"/>
                <a:ea typeface="仿宋" pitchFamily="49" charset="-122"/>
              </a:rPr>
              <a:t>、主要发行依据：</a:t>
            </a:r>
            <a:r>
              <a:rPr lang="en-US" altLang="zh-CN" sz="2000" smtClean="0">
                <a:latin typeface="仿宋" pitchFamily="49" charset="-122"/>
                <a:ea typeface="仿宋" pitchFamily="49" charset="-122"/>
              </a:rPr>
              <a:t>《</a:t>
            </a:r>
            <a:r>
              <a:rPr lang="zh-CN" altLang="en-US" sz="2000">
                <a:latin typeface="仿宋" pitchFamily="49" charset="-122"/>
                <a:ea typeface="仿宋" pitchFamily="49" charset="-122"/>
              </a:rPr>
              <a:t>中华人民共和国证券法</a:t>
            </a:r>
            <a:r>
              <a:rPr lang="en-US" altLang="zh-CN" sz="2000" smtClean="0">
                <a:latin typeface="仿宋" pitchFamily="49" charset="-122"/>
                <a:ea typeface="仿宋" pitchFamily="49" charset="-122"/>
              </a:rPr>
              <a:t>》</a:t>
            </a:r>
            <a:r>
              <a:rPr lang="zh-CN" altLang="en-US" sz="2000" smtClean="0">
                <a:latin typeface="仿宋" pitchFamily="49" charset="-122"/>
                <a:ea typeface="仿宋" pitchFamily="49" charset="-122"/>
              </a:rPr>
              <a:t>、</a:t>
            </a:r>
            <a:r>
              <a:rPr lang="en-US" altLang="zh-CN" sz="2000">
                <a:latin typeface="仿宋" pitchFamily="49" charset="-122"/>
                <a:ea typeface="仿宋" pitchFamily="49" charset="-122"/>
              </a:rPr>
              <a:t>《</a:t>
            </a:r>
            <a:r>
              <a:rPr lang="zh-CN" altLang="en-US" sz="2000">
                <a:latin typeface="仿宋" pitchFamily="49" charset="-122"/>
                <a:ea typeface="仿宋" pitchFamily="49" charset="-122"/>
              </a:rPr>
              <a:t>上市公司证券发行管理办法</a:t>
            </a:r>
            <a:r>
              <a:rPr lang="en-US" altLang="zh-CN" sz="2000" smtClean="0">
                <a:latin typeface="仿宋" pitchFamily="49" charset="-122"/>
                <a:ea typeface="仿宋" pitchFamily="49" charset="-122"/>
              </a:rPr>
              <a:t>》</a:t>
            </a:r>
            <a:r>
              <a:rPr lang="zh-CN" altLang="en-US" sz="2000" smtClean="0">
                <a:latin typeface="仿宋" pitchFamily="49" charset="-122"/>
                <a:ea typeface="仿宋" pitchFamily="49" charset="-122"/>
              </a:rPr>
              <a:t>及</a:t>
            </a:r>
            <a:r>
              <a:rPr lang="en-US" altLang="zh-CN" sz="2000">
                <a:latin typeface="仿宋" pitchFamily="49" charset="-122"/>
                <a:ea typeface="仿宋" pitchFamily="49" charset="-122"/>
              </a:rPr>
              <a:t>《</a:t>
            </a:r>
            <a:r>
              <a:rPr lang="zh-CN" altLang="en-US" sz="2000">
                <a:latin typeface="仿宋" pitchFamily="49" charset="-122"/>
                <a:ea typeface="仿宋" pitchFamily="49" charset="-122"/>
              </a:rPr>
              <a:t>创业板上市公司证券发行管理暂行办法</a:t>
            </a:r>
            <a:r>
              <a:rPr lang="en-US" altLang="zh-CN" sz="2000" smtClean="0">
                <a:latin typeface="仿宋" pitchFamily="49" charset="-122"/>
                <a:ea typeface="仿宋" pitchFamily="49" charset="-122"/>
              </a:rPr>
              <a:t>》</a:t>
            </a:r>
          </a:p>
          <a:p>
            <a:pPr marL="0" indent="504000">
              <a:lnSpc>
                <a:spcPct val="150000"/>
              </a:lnSpc>
            </a:pPr>
            <a:endParaRPr lang="en-US" altLang="zh-CN" sz="2000" smtClean="0">
              <a:latin typeface="仿宋" pitchFamily="49" charset="-122"/>
              <a:ea typeface="仿宋" pitchFamily="49" charset="-122"/>
            </a:endParaRPr>
          </a:p>
          <a:p>
            <a:pPr>
              <a:lnSpc>
                <a:spcPct val="150000"/>
              </a:lnSpc>
            </a:pPr>
            <a:endParaRPr lang="en-US" altLang="zh-CN" sz="2000" smtClean="0"/>
          </a:p>
        </p:txBody>
      </p:sp>
      <p:graphicFrame>
        <p:nvGraphicFramePr>
          <p:cNvPr id="11" name="表格 10"/>
          <p:cNvGraphicFramePr>
            <a:graphicFrameLocks noGrp="1"/>
          </p:cNvGraphicFramePr>
          <p:nvPr>
            <p:extLst>
              <p:ext uri="{D42A27DB-BD31-4B8C-83A1-F6EECF244321}">
                <p14:modId xmlns:p14="http://schemas.microsoft.com/office/powerpoint/2010/main" val="3731828298"/>
              </p:ext>
            </p:extLst>
          </p:nvPr>
        </p:nvGraphicFramePr>
        <p:xfrm>
          <a:off x="323528" y="2204864"/>
          <a:ext cx="7848872" cy="4089400"/>
        </p:xfrm>
        <a:graphic>
          <a:graphicData uri="http://schemas.openxmlformats.org/drawingml/2006/table">
            <a:tbl>
              <a:tblPr firstRow="1" bandRow="1">
                <a:tableStyleId>{BDBED569-4797-4DF1-A0F4-6AAB3CD982D8}</a:tableStyleId>
              </a:tblPr>
              <a:tblGrid>
                <a:gridCol w="576064"/>
                <a:gridCol w="2687960"/>
                <a:gridCol w="2280592"/>
                <a:gridCol w="2304256"/>
              </a:tblGrid>
              <a:tr h="576064">
                <a:tc>
                  <a:txBody>
                    <a:bodyPr/>
                    <a:lstStyle/>
                    <a:p>
                      <a:pPr algn="ctr"/>
                      <a:r>
                        <a:rPr lang="zh-CN" altLang="en-US" smtClean="0">
                          <a:latin typeface="仿宋" pitchFamily="49" charset="-122"/>
                          <a:ea typeface="仿宋" pitchFamily="49" charset="-122"/>
                        </a:rPr>
                        <a:t>项目</a:t>
                      </a:r>
                      <a:endParaRPr lang="zh-CN" altLang="en-US">
                        <a:latin typeface="仿宋" pitchFamily="49" charset="-122"/>
                        <a:ea typeface="仿宋" pitchFamily="49" charset="-122"/>
                      </a:endParaRPr>
                    </a:p>
                  </a:txBody>
                  <a:tcPr/>
                </a:tc>
                <a:tc gridSpan="2">
                  <a:txBody>
                    <a:bodyPr/>
                    <a:lstStyle/>
                    <a:p>
                      <a:pPr algn="ctr"/>
                      <a:r>
                        <a:rPr lang="zh-CN" altLang="en-US" smtClean="0">
                          <a:latin typeface="仿宋" pitchFamily="49" charset="-122"/>
                          <a:ea typeface="仿宋" pitchFamily="49" charset="-122"/>
                        </a:rPr>
                        <a:t>内容</a:t>
                      </a:r>
                      <a:endParaRPr lang="zh-CN" altLang="en-US">
                        <a:latin typeface="仿宋" pitchFamily="49" charset="-122"/>
                        <a:ea typeface="仿宋" pitchFamily="49" charset="-122"/>
                      </a:endParaRPr>
                    </a:p>
                  </a:txBody>
                  <a:tcPr/>
                </a:tc>
                <a:tc hMerge="1">
                  <a:txBody>
                    <a:bodyPr/>
                    <a:lstStyle/>
                    <a:p>
                      <a:endParaRPr lang="zh-CN" altLang="en-US"/>
                    </a:p>
                  </a:txBody>
                  <a:tcPr/>
                </a:tc>
                <a:tc>
                  <a:txBody>
                    <a:bodyPr/>
                    <a:lstStyle/>
                    <a:p>
                      <a:pPr algn="ctr"/>
                      <a:r>
                        <a:rPr lang="zh-CN" altLang="en-US" smtClean="0">
                          <a:latin typeface="仿宋" pitchFamily="49" charset="-122"/>
                          <a:ea typeface="仿宋" pitchFamily="49" charset="-122"/>
                        </a:rPr>
                        <a:t>法条</a:t>
                      </a:r>
                      <a:endParaRPr lang="zh-CN" altLang="en-US">
                        <a:latin typeface="仿宋" pitchFamily="49" charset="-122"/>
                        <a:ea typeface="仿宋" pitchFamily="49" charset="-122"/>
                      </a:endParaRPr>
                    </a:p>
                  </a:txBody>
                  <a:tcPr/>
                </a:tc>
              </a:tr>
              <a:tr h="370840">
                <a:tc rowSpan="2">
                  <a:txBody>
                    <a:bodyPr/>
                    <a:lstStyle/>
                    <a:p>
                      <a:pPr algn="ctr"/>
                      <a:r>
                        <a:rPr lang="zh-CN" altLang="en-US" b="1" smtClean="0">
                          <a:latin typeface="仿宋" pitchFamily="49" charset="-122"/>
                          <a:ea typeface="仿宋" pitchFamily="49" charset="-122"/>
                        </a:rPr>
                        <a:t>财务</a:t>
                      </a:r>
                      <a:endParaRPr lang="en-US" altLang="zh-CN" b="1" smtClean="0">
                        <a:latin typeface="仿宋" pitchFamily="49" charset="-122"/>
                        <a:ea typeface="仿宋" pitchFamily="49" charset="-122"/>
                      </a:endParaRPr>
                    </a:p>
                    <a:p>
                      <a:pPr algn="ctr"/>
                      <a:r>
                        <a:rPr lang="zh-CN" altLang="en-US" b="1" smtClean="0">
                          <a:latin typeface="仿宋" pitchFamily="49" charset="-122"/>
                          <a:ea typeface="仿宋" pitchFamily="49" charset="-122"/>
                        </a:rPr>
                        <a:t>指标</a:t>
                      </a:r>
                      <a:endParaRPr lang="zh-CN" altLang="en-US" b="1">
                        <a:latin typeface="仿宋" pitchFamily="49" charset="-122"/>
                        <a:ea typeface="仿宋" pitchFamily="49" charset="-122"/>
                      </a:endParaRPr>
                    </a:p>
                  </a:txBody>
                  <a:tcPr anchor="ctr"/>
                </a:tc>
                <a:tc>
                  <a:txBody>
                    <a:bodyPr/>
                    <a:lstStyle/>
                    <a:p>
                      <a:pPr algn="ctr"/>
                      <a:r>
                        <a:rPr lang="zh-CN" altLang="en-US" b="1" smtClean="0">
                          <a:latin typeface="仿宋" pitchFamily="49" charset="-122"/>
                          <a:ea typeface="仿宋" pitchFamily="49" charset="-122"/>
                        </a:rPr>
                        <a:t>主板、中小板</a:t>
                      </a:r>
                      <a:endParaRPr lang="zh-CN" altLang="en-US" b="1">
                        <a:latin typeface="仿宋" pitchFamily="49" charset="-122"/>
                        <a:ea typeface="仿宋" pitchFamily="49" charset="-122"/>
                      </a:endParaRPr>
                    </a:p>
                  </a:txBody>
                  <a:tcPr/>
                </a:tc>
                <a:tc>
                  <a:txBody>
                    <a:bodyPr/>
                    <a:lstStyle/>
                    <a:p>
                      <a:pPr algn="ctr"/>
                      <a:r>
                        <a:rPr lang="zh-CN" altLang="en-US" b="1" smtClean="0">
                          <a:latin typeface="仿宋" pitchFamily="49" charset="-122"/>
                          <a:ea typeface="仿宋" pitchFamily="49" charset="-122"/>
                        </a:rPr>
                        <a:t>创业板</a:t>
                      </a:r>
                      <a:endParaRPr lang="zh-CN" altLang="en-US" b="1">
                        <a:latin typeface="仿宋" pitchFamily="49" charset="-122"/>
                        <a:ea typeface="仿宋" pitchFamily="49" charset="-122"/>
                      </a:endParaRPr>
                    </a:p>
                  </a:txBody>
                  <a:tcPr/>
                </a:tc>
                <a:tc rowSpan="2">
                  <a:txBody>
                    <a:bodyPr/>
                    <a:lstStyle/>
                    <a:p>
                      <a:pPr algn="l"/>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管理办法</a:t>
                      </a: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第八条、第十四条；</a:t>
                      </a:r>
                      <a:endParaRPr lang="en-US" altLang="zh-CN" smtClean="0">
                        <a:latin typeface="仿宋" pitchFamily="49" charset="-122"/>
                        <a:ea typeface="仿宋" pitchFamily="49" charset="-122"/>
                      </a:endParaRPr>
                    </a:p>
                    <a:p>
                      <a:pPr algn="l"/>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暂行办法</a:t>
                      </a: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第九条；</a:t>
                      </a:r>
                      <a:endParaRPr lang="zh-CN" altLang="en-US">
                        <a:latin typeface="仿宋" pitchFamily="49" charset="-122"/>
                        <a:ea typeface="仿宋" pitchFamily="49" charset="-122"/>
                      </a:endParaRPr>
                    </a:p>
                  </a:txBody>
                  <a:tcPr anchor="ctr"/>
                </a:tc>
              </a:tr>
              <a:tr h="370840">
                <a:tc vMerge="1">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200" smtClean="0">
                          <a:solidFill>
                            <a:schemeClr val="tx1"/>
                          </a:solidFill>
                          <a:latin typeface="仿宋" pitchFamily="49" charset="-122"/>
                          <a:ea typeface="仿宋" pitchFamily="49" charset="-122"/>
                          <a:cs typeface="+mn-cs"/>
                        </a:rPr>
                        <a:t>（</a:t>
                      </a:r>
                      <a:r>
                        <a:rPr lang="en-US" altLang="zh-CN" sz="1400" kern="1200" smtClean="0">
                          <a:solidFill>
                            <a:schemeClr val="tx1"/>
                          </a:solidFill>
                          <a:latin typeface="仿宋" pitchFamily="49" charset="-122"/>
                          <a:ea typeface="仿宋" pitchFamily="49" charset="-122"/>
                          <a:cs typeface="+mn-cs"/>
                        </a:rPr>
                        <a:t>1</a:t>
                      </a:r>
                      <a:r>
                        <a:rPr lang="zh-CN" altLang="en-US" sz="1400" kern="1200" smtClean="0">
                          <a:solidFill>
                            <a:schemeClr val="tx1"/>
                          </a:solidFill>
                          <a:latin typeface="仿宋" pitchFamily="49" charset="-122"/>
                          <a:ea typeface="仿宋" pitchFamily="49" charset="-122"/>
                          <a:cs typeface="+mn-cs"/>
                        </a:rPr>
                        <a:t>）最近三个会计年度连续盈利，净利润以扣非前后孰低值为准。</a:t>
                      </a:r>
                      <a:endParaRPr lang="en-US" altLang="zh-CN" sz="1400" smtClean="0">
                        <a:latin typeface="仿宋" pitchFamily="49" charset="-122"/>
                        <a:ea typeface="仿宋" pitchFamily="49" charset="-122"/>
                      </a:endParaRPr>
                    </a:p>
                    <a:p>
                      <a:pPr algn="l"/>
                      <a:r>
                        <a:rPr lang="zh-CN" altLang="en-US" sz="1400" smtClean="0">
                          <a:latin typeface="仿宋" pitchFamily="49" charset="-122"/>
                          <a:ea typeface="仿宋" pitchFamily="49" charset="-122"/>
                        </a:rPr>
                        <a:t>（</a:t>
                      </a:r>
                      <a:r>
                        <a:rPr lang="en-US" altLang="zh-CN" sz="1400" smtClean="0">
                          <a:latin typeface="仿宋" pitchFamily="49" charset="-122"/>
                          <a:ea typeface="仿宋" pitchFamily="49" charset="-122"/>
                        </a:rPr>
                        <a:t>2</a:t>
                      </a:r>
                      <a:r>
                        <a:rPr lang="zh-CN" altLang="en-US" sz="1400" smtClean="0">
                          <a:latin typeface="仿宋" pitchFamily="49" charset="-122"/>
                          <a:ea typeface="仿宋" pitchFamily="49" charset="-122"/>
                        </a:rPr>
                        <a:t>）最近三年平均可分配利润足以支付公司债券一年的利息</a:t>
                      </a:r>
                      <a:endParaRPr lang="en-US" altLang="zh-CN" sz="1400" kern="1200" smtClean="0">
                        <a:solidFill>
                          <a:schemeClr val="tx1"/>
                        </a:solidFill>
                        <a:latin typeface="仿宋" pitchFamily="49" charset="-122"/>
                        <a:ea typeface="仿宋" pitchFamily="49" charset="-122"/>
                        <a:cs typeface="+mn-cs"/>
                      </a:endParaRPr>
                    </a:p>
                    <a:p>
                      <a:r>
                        <a:rPr lang="zh-CN" altLang="en-US" sz="1400" kern="1200" smtClean="0">
                          <a:solidFill>
                            <a:schemeClr val="tx1"/>
                          </a:solidFill>
                          <a:latin typeface="仿宋" pitchFamily="49" charset="-122"/>
                          <a:ea typeface="仿宋" pitchFamily="49" charset="-122"/>
                          <a:cs typeface="+mn-cs"/>
                        </a:rPr>
                        <a:t>（</a:t>
                      </a:r>
                      <a:r>
                        <a:rPr lang="en-US" altLang="zh-CN" sz="1400" kern="1200" smtClean="0">
                          <a:solidFill>
                            <a:schemeClr val="tx1"/>
                          </a:solidFill>
                          <a:latin typeface="仿宋" pitchFamily="49" charset="-122"/>
                          <a:ea typeface="仿宋" pitchFamily="49" charset="-122"/>
                          <a:cs typeface="+mn-cs"/>
                        </a:rPr>
                        <a:t>3</a:t>
                      </a:r>
                      <a:r>
                        <a:rPr lang="zh-CN" altLang="en-US" sz="1400" kern="1200" smtClean="0">
                          <a:solidFill>
                            <a:schemeClr val="tx1"/>
                          </a:solidFill>
                          <a:latin typeface="仿宋" pitchFamily="49" charset="-122"/>
                          <a:ea typeface="仿宋" pitchFamily="49" charset="-122"/>
                          <a:cs typeface="+mn-cs"/>
                        </a:rPr>
                        <a:t>）最近三年以现金方式累计分配的利润不少于最近三年实现的年均可分配利润的百分之三十；</a:t>
                      </a:r>
                      <a:endParaRPr lang="en-US" altLang="zh-CN" sz="1400" kern="1200" smtClean="0">
                        <a:solidFill>
                          <a:schemeClr val="tx1"/>
                        </a:solidFill>
                        <a:latin typeface="仿宋" pitchFamily="49" charset="-122"/>
                        <a:ea typeface="仿宋" pitchFamily="49" charset="-122"/>
                        <a:cs typeface="+mn-cs"/>
                      </a:endParaRPr>
                    </a:p>
                    <a:p>
                      <a:r>
                        <a:rPr lang="zh-CN" altLang="en-US" sz="1400" kern="1200" smtClean="0">
                          <a:solidFill>
                            <a:schemeClr val="tx1"/>
                          </a:solidFill>
                          <a:latin typeface="仿宋" pitchFamily="49" charset="-122"/>
                          <a:ea typeface="仿宋" pitchFamily="49" charset="-122"/>
                          <a:cs typeface="+mn-cs"/>
                        </a:rPr>
                        <a:t>（</a:t>
                      </a:r>
                      <a:r>
                        <a:rPr lang="en-US" altLang="zh-CN" sz="1400" kern="1200" smtClean="0">
                          <a:solidFill>
                            <a:schemeClr val="tx1"/>
                          </a:solidFill>
                          <a:latin typeface="仿宋" pitchFamily="49" charset="-122"/>
                          <a:ea typeface="仿宋" pitchFamily="49" charset="-122"/>
                          <a:cs typeface="+mn-cs"/>
                        </a:rPr>
                        <a:t>4</a:t>
                      </a:r>
                      <a:r>
                        <a:rPr lang="zh-CN" altLang="en-US" sz="1400" kern="1200" smtClean="0">
                          <a:solidFill>
                            <a:schemeClr val="tx1"/>
                          </a:solidFill>
                          <a:latin typeface="仿宋" pitchFamily="49" charset="-122"/>
                          <a:ea typeface="仿宋" pitchFamily="49" charset="-122"/>
                          <a:cs typeface="+mn-cs"/>
                        </a:rPr>
                        <a:t>）最近三个会计年度加权平均净资产收益率平均不低于百分之六；</a:t>
                      </a:r>
                      <a:endParaRPr lang="en-US" altLang="zh-CN" sz="1400" kern="1200" smtClean="0">
                        <a:solidFill>
                          <a:schemeClr val="tx1"/>
                        </a:solidFill>
                        <a:latin typeface="仿宋" pitchFamily="49" charset="-122"/>
                        <a:ea typeface="仿宋" pitchFamily="49" charset="-122"/>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smtClean="0">
                          <a:latin typeface="仿宋" pitchFamily="49" charset="-122"/>
                          <a:ea typeface="仿宋" pitchFamily="49" charset="-122"/>
                        </a:rPr>
                        <a:t>（</a:t>
                      </a:r>
                      <a:r>
                        <a:rPr lang="en-US" altLang="zh-CN" sz="1400" smtClean="0">
                          <a:latin typeface="仿宋" pitchFamily="49" charset="-122"/>
                          <a:ea typeface="仿宋" pitchFamily="49" charset="-122"/>
                        </a:rPr>
                        <a:t>5</a:t>
                      </a:r>
                      <a:r>
                        <a:rPr lang="zh-CN" altLang="en-US" sz="1400" smtClean="0">
                          <a:latin typeface="仿宋" pitchFamily="49" charset="-122"/>
                          <a:ea typeface="仿宋" pitchFamily="49" charset="-122"/>
                        </a:rPr>
                        <a:t>）发行后累计债券余额不超过公司净资产的百分之四十；</a:t>
                      </a:r>
                      <a:endParaRPr lang="en-US" altLang="zh-CN" sz="1400" smtClean="0">
                        <a:latin typeface="仿宋" pitchFamily="49" charset="-122"/>
                        <a:ea typeface="仿宋" pitchFamily="49" charset="-122"/>
                      </a:endParaRPr>
                    </a:p>
                    <a:p>
                      <a:endParaRPr lang="en-US" altLang="zh-CN" sz="1400" kern="1200" smtClean="0">
                        <a:solidFill>
                          <a:schemeClr val="tx1"/>
                        </a:solidFill>
                        <a:latin typeface="仿宋" pitchFamily="49" charset="-122"/>
                        <a:ea typeface="仿宋" pitchFamily="49" charset="-122"/>
                        <a:cs typeface="+mn-cs"/>
                      </a:endParaRPr>
                    </a:p>
                  </a:txBody>
                  <a:tcPr/>
                </a:tc>
                <a:tc>
                  <a:txBody>
                    <a:bodyPr/>
                    <a:lstStyle/>
                    <a:p>
                      <a:pPr marL="0" algn="l" defTabSz="914400" rtl="0" eaLnBrk="1" latinLnBrk="0" hangingPunct="1"/>
                      <a:r>
                        <a:rPr lang="zh-CN" altLang="en-US" sz="1400" kern="1200" smtClean="0">
                          <a:solidFill>
                            <a:schemeClr val="tx1"/>
                          </a:solidFill>
                          <a:latin typeface="仿宋" pitchFamily="49" charset="-122"/>
                          <a:ea typeface="仿宋" pitchFamily="49" charset="-122"/>
                          <a:cs typeface="+mn-cs"/>
                        </a:rPr>
                        <a:t>（</a:t>
                      </a:r>
                      <a:r>
                        <a:rPr lang="en-US" altLang="zh-CN" sz="1400" kern="1200" smtClean="0">
                          <a:solidFill>
                            <a:schemeClr val="tx1"/>
                          </a:solidFill>
                          <a:latin typeface="仿宋" pitchFamily="49" charset="-122"/>
                          <a:ea typeface="仿宋" pitchFamily="49" charset="-122"/>
                          <a:cs typeface="+mn-cs"/>
                        </a:rPr>
                        <a:t>1</a:t>
                      </a:r>
                      <a:r>
                        <a:rPr lang="zh-CN" altLang="en-US" sz="1400" kern="1200" smtClean="0">
                          <a:solidFill>
                            <a:schemeClr val="tx1"/>
                          </a:solidFill>
                          <a:latin typeface="仿宋" pitchFamily="49" charset="-122"/>
                          <a:ea typeface="仿宋" pitchFamily="49" charset="-122"/>
                          <a:cs typeface="+mn-cs"/>
                        </a:rPr>
                        <a:t>）最近二年盈利，净利润以扣除非经常性损益前后孰低者为准；</a:t>
                      </a:r>
                      <a:endParaRPr lang="en-US" altLang="zh-CN" sz="1400" kern="1200" smtClean="0">
                        <a:solidFill>
                          <a:schemeClr val="tx1"/>
                        </a:solidFill>
                        <a:latin typeface="仿宋" pitchFamily="49" charset="-122"/>
                        <a:ea typeface="仿宋" pitchFamily="49" charset="-122"/>
                        <a:cs typeface="+mn-cs"/>
                      </a:endParaRPr>
                    </a:p>
                    <a:p>
                      <a:pPr marL="0" algn="l" defTabSz="914400" rtl="0" eaLnBrk="1" latinLnBrk="0" hangingPunct="1"/>
                      <a:r>
                        <a:rPr lang="zh-CN" altLang="en-US" sz="1400" kern="1200" smtClean="0">
                          <a:solidFill>
                            <a:schemeClr val="tx1"/>
                          </a:solidFill>
                          <a:latin typeface="仿宋" pitchFamily="49" charset="-122"/>
                          <a:ea typeface="仿宋" pitchFamily="49" charset="-122"/>
                          <a:cs typeface="+mn-cs"/>
                        </a:rPr>
                        <a:t>（</a:t>
                      </a:r>
                      <a:r>
                        <a:rPr lang="en-US" altLang="zh-CN" sz="1400" kern="1200" smtClean="0">
                          <a:solidFill>
                            <a:schemeClr val="tx1"/>
                          </a:solidFill>
                          <a:latin typeface="仿宋" pitchFamily="49" charset="-122"/>
                          <a:ea typeface="仿宋" pitchFamily="49" charset="-122"/>
                          <a:cs typeface="+mn-cs"/>
                        </a:rPr>
                        <a:t>2</a:t>
                      </a:r>
                      <a:r>
                        <a:rPr lang="zh-CN" altLang="en-US" sz="1400" kern="1200" smtClean="0">
                          <a:solidFill>
                            <a:schemeClr val="tx1"/>
                          </a:solidFill>
                          <a:latin typeface="仿宋" pitchFamily="49" charset="-122"/>
                          <a:ea typeface="仿宋" pitchFamily="49" charset="-122"/>
                          <a:cs typeface="+mn-cs"/>
                        </a:rPr>
                        <a:t>）最近二年按照上市公司章程的规定实施现金分红；</a:t>
                      </a:r>
                      <a:endParaRPr lang="en-US" altLang="zh-CN" sz="1400" kern="1200" smtClean="0">
                        <a:solidFill>
                          <a:schemeClr val="tx1"/>
                        </a:solidFill>
                        <a:latin typeface="仿宋" pitchFamily="49" charset="-122"/>
                        <a:ea typeface="仿宋" pitchFamily="49" charset="-122"/>
                        <a:cs typeface="+mn-cs"/>
                      </a:endParaRPr>
                    </a:p>
                  </a:txBody>
                  <a:tcPr/>
                </a:tc>
                <a:tc vMerge="1">
                  <a:txBody>
                    <a:bodyPr/>
                    <a:lstStyle/>
                    <a:p>
                      <a:endParaRPr lang="zh-CN" altLang="en-US"/>
                    </a:p>
                  </a:txBody>
                  <a:tcPr/>
                </a:tc>
              </a:tr>
            </a:tbl>
          </a:graphicData>
        </a:graphic>
      </p:graphicFrame>
    </p:spTree>
    <p:extLst>
      <p:ext uri="{BB962C8B-B14F-4D97-AF65-F5344CB8AC3E}">
        <p14:creationId xmlns:p14="http://schemas.microsoft.com/office/powerpoint/2010/main" val="37770571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二、可转债的发行条件</a:t>
            </a:r>
            <a:r>
              <a:rPr lang="en-US" altLang="zh-CN" sz="2800" smtClean="0">
                <a:solidFill>
                  <a:srgbClr val="FF0000"/>
                </a:solidFill>
                <a:latin typeface="仿宋" pitchFamily="49" charset="-122"/>
                <a:ea typeface="仿宋" pitchFamily="49" charset="-122"/>
              </a:rPr>
              <a:t>-</a:t>
            </a:r>
            <a:r>
              <a:rPr lang="zh-CN" altLang="en-US" sz="2800" smtClean="0">
                <a:solidFill>
                  <a:srgbClr val="FF0000"/>
                </a:solidFill>
                <a:latin typeface="仿宋" pitchFamily="49" charset="-122"/>
                <a:ea typeface="仿宋" pitchFamily="49" charset="-122"/>
              </a:rPr>
              <a:t>公司治理</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323528" y="1124744"/>
            <a:ext cx="8064896" cy="5400600"/>
          </a:xfrm>
        </p:spPr>
        <p:txBody>
          <a:bodyPr/>
          <a:lstStyle/>
          <a:p>
            <a:pPr marL="0" indent="0">
              <a:lnSpc>
                <a:spcPct val="150000"/>
              </a:lnSpc>
              <a:buNone/>
            </a:pPr>
            <a:endParaRPr lang="en-US" altLang="zh-CN" sz="2000" smtClean="0">
              <a:latin typeface="仿宋" pitchFamily="49" charset="-122"/>
              <a:ea typeface="仿宋" pitchFamily="49" charset="-122"/>
            </a:endParaRPr>
          </a:p>
          <a:p>
            <a:pPr>
              <a:lnSpc>
                <a:spcPct val="150000"/>
              </a:lnSpc>
            </a:pPr>
            <a:endParaRPr lang="en-US" altLang="zh-CN" sz="2000" smtClean="0"/>
          </a:p>
        </p:txBody>
      </p:sp>
      <p:graphicFrame>
        <p:nvGraphicFramePr>
          <p:cNvPr id="11" name="表格 10"/>
          <p:cNvGraphicFramePr>
            <a:graphicFrameLocks noGrp="1"/>
          </p:cNvGraphicFramePr>
          <p:nvPr>
            <p:extLst>
              <p:ext uri="{D42A27DB-BD31-4B8C-83A1-F6EECF244321}">
                <p14:modId xmlns:p14="http://schemas.microsoft.com/office/powerpoint/2010/main" val="2411383409"/>
              </p:ext>
            </p:extLst>
          </p:nvPr>
        </p:nvGraphicFramePr>
        <p:xfrm>
          <a:off x="323528" y="1628800"/>
          <a:ext cx="7848872" cy="4145280"/>
        </p:xfrm>
        <a:graphic>
          <a:graphicData uri="http://schemas.openxmlformats.org/drawingml/2006/table">
            <a:tbl>
              <a:tblPr firstRow="1" bandRow="1">
                <a:tableStyleId>{BDBED569-4797-4DF1-A0F4-6AAB3CD982D8}</a:tableStyleId>
              </a:tblPr>
              <a:tblGrid>
                <a:gridCol w="576064"/>
                <a:gridCol w="4968552"/>
                <a:gridCol w="2304256"/>
              </a:tblGrid>
              <a:tr h="576064">
                <a:tc>
                  <a:txBody>
                    <a:bodyPr/>
                    <a:lstStyle/>
                    <a:p>
                      <a:pPr algn="ctr"/>
                      <a:r>
                        <a:rPr lang="zh-CN" altLang="en-US" smtClean="0">
                          <a:latin typeface="仿宋" pitchFamily="49" charset="-122"/>
                          <a:ea typeface="仿宋" pitchFamily="49" charset="-122"/>
                        </a:rPr>
                        <a:t>项目</a:t>
                      </a:r>
                      <a:endParaRPr lang="zh-CN" altLang="en-US">
                        <a:latin typeface="仿宋" pitchFamily="49" charset="-122"/>
                        <a:ea typeface="仿宋" pitchFamily="49" charset="-122"/>
                      </a:endParaRPr>
                    </a:p>
                  </a:txBody>
                  <a:tcPr/>
                </a:tc>
                <a:tc>
                  <a:txBody>
                    <a:bodyPr/>
                    <a:lstStyle/>
                    <a:p>
                      <a:pPr algn="ctr"/>
                      <a:r>
                        <a:rPr lang="zh-CN" altLang="en-US" smtClean="0">
                          <a:latin typeface="仿宋" pitchFamily="49" charset="-122"/>
                          <a:ea typeface="仿宋" pitchFamily="49" charset="-122"/>
                        </a:rPr>
                        <a:t>内容</a:t>
                      </a:r>
                      <a:endParaRPr lang="zh-CN" altLang="en-US">
                        <a:latin typeface="仿宋" pitchFamily="49" charset="-122"/>
                        <a:ea typeface="仿宋" pitchFamily="49" charset="-122"/>
                      </a:endParaRPr>
                    </a:p>
                  </a:txBody>
                  <a:tcPr/>
                </a:tc>
                <a:tc>
                  <a:txBody>
                    <a:bodyPr/>
                    <a:lstStyle/>
                    <a:p>
                      <a:pPr algn="ctr"/>
                      <a:r>
                        <a:rPr lang="zh-CN" altLang="en-US" smtClean="0">
                          <a:latin typeface="仿宋" pitchFamily="49" charset="-122"/>
                          <a:ea typeface="仿宋" pitchFamily="49" charset="-122"/>
                        </a:rPr>
                        <a:t>法条</a:t>
                      </a:r>
                      <a:endParaRPr lang="zh-CN" altLang="en-US">
                        <a:latin typeface="仿宋" pitchFamily="49" charset="-122"/>
                        <a:ea typeface="仿宋" pitchFamily="49" charset="-122"/>
                      </a:endParaRPr>
                    </a:p>
                  </a:txBody>
                  <a:tcPr/>
                </a:tc>
              </a:tr>
              <a:tr h="1112520">
                <a:tc>
                  <a:txBody>
                    <a:bodyPr/>
                    <a:lstStyle/>
                    <a:p>
                      <a:pPr algn="ctr"/>
                      <a:r>
                        <a:rPr lang="zh-CN" altLang="en-US" b="1" smtClean="0">
                          <a:latin typeface="仿宋" pitchFamily="49" charset="-122"/>
                          <a:ea typeface="仿宋" pitchFamily="49" charset="-122"/>
                        </a:rPr>
                        <a:t>公司治理</a:t>
                      </a:r>
                      <a:endParaRPr lang="zh-CN" altLang="en-US" b="1">
                        <a:latin typeface="仿宋" pitchFamily="49" charset="-122"/>
                        <a:ea typeface="仿宋" pitchFamily="49" charset="-122"/>
                      </a:endParaRPr>
                    </a:p>
                  </a:txBody>
                  <a:tcPr anchor="ctr"/>
                </a:tc>
                <a:tc>
                  <a:txBody>
                    <a:bodyPr/>
                    <a:lstStyle/>
                    <a:p>
                      <a:pPr algn="l"/>
                      <a:r>
                        <a:rPr lang="zh-CN" altLang="en-US" sz="1600" smtClean="0">
                          <a:latin typeface="仿宋" pitchFamily="49" charset="-122"/>
                          <a:ea typeface="仿宋" pitchFamily="49" charset="-122"/>
                        </a:rPr>
                        <a:t>上市公司的组织机构健全、运行良好，符合下列规定：</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1</a:t>
                      </a:r>
                      <a:r>
                        <a:rPr lang="zh-CN" altLang="en-US" sz="1600" smtClean="0">
                          <a:latin typeface="仿宋" pitchFamily="49" charset="-122"/>
                          <a:ea typeface="仿宋" pitchFamily="49" charset="-122"/>
                        </a:rPr>
                        <a:t>）公司章程合法有效，股东大会、董事会、监事会和独立董事制度健全，能够依法有效履行职责；</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2</a:t>
                      </a:r>
                      <a:r>
                        <a:rPr lang="zh-CN" altLang="en-US" sz="1600" smtClean="0">
                          <a:latin typeface="仿宋" pitchFamily="49" charset="-122"/>
                          <a:ea typeface="仿宋" pitchFamily="49" charset="-122"/>
                        </a:rPr>
                        <a:t>）公司内部控制制度健全，能够有效保证公司运行的效率、合法合规性和财务报告的可靠性；内部控制制度的完整性、合理性、有效性不存在重大缺陷；</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3</a:t>
                      </a:r>
                      <a:r>
                        <a:rPr lang="zh-CN" altLang="en-US" sz="1600" smtClean="0">
                          <a:latin typeface="仿宋" pitchFamily="49" charset="-122"/>
                          <a:ea typeface="仿宋" pitchFamily="49" charset="-122"/>
                        </a:rPr>
                        <a:t>）现任董事、监事和高级管理人员具备任职资格，能够忠实和勤勉地履行职务，不存在违反公司法第一百四十七条、第一百四十八条规定的行为，且最近三十六个月内未受到过中国证监会的行政处罚、最近十二个月内未受到过证券交易所的公开谴责；</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4</a:t>
                      </a:r>
                      <a:r>
                        <a:rPr lang="zh-CN" altLang="en-US" sz="1600" smtClean="0">
                          <a:latin typeface="仿宋" pitchFamily="49" charset="-122"/>
                          <a:ea typeface="仿宋" pitchFamily="49" charset="-122"/>
                        </a:rPr>
                        <a:t>）上市公司与控股股东或实际控制人的人员、资产、财务分开，机构、业务独立，能够自主经营管理；</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5</a:t>
                      </a:r>
                      <a:r>
                        <a:rPr lang="zh-CN" altLang="en-US" sz="1600" smtClean="0">
                          <a:latin typeface="仿宋" pitchFamily="49" charset="-122"/>
                          <a:ea typeface="仿宋" pitchFamily="49" charset="-122"/>
                        </a:rPr>
                        <a:t>）近十二个月内不存在违规对外提供担保的行为。</a:t>
                      </a:r>
                      <a:endParaRPr lang="en-US" altLang="zh-CN" sz="1600" smtClean="0">
                        <a:latin typeface="仿宋" pitchFamily="49" charset="-122"/>
                        <a:ea typeface="仿宋" pitchFamily="49" charset="-122"/>
                      </a:endParaRPr>
                    </a:p>
                  </a:txBody>
                  <a:tcPr/>
                </a:tc>
                <a:tc>
                  <a:txBody>
                    <a:bodyPr/>
                    <a:lstStyle/>
                    <a:p>
                      <a:pPr algn="ct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管理办法</a:t>
                      </a: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第六条；</a:t>
                      </a: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暂行办法</a:t>
                      </a: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第十条；</a:t>
                      </a:r>
                      <a:endParaRPr lang="zh-CN" altLang="en-US">
                        <a:latin typeface="仿宋" pitchFamily="49" charset="-122"/>
                        <a:ea typeface="仿宋" pitchFamily="49" charset="-122"/>
                      </a:endParaRPr>
                    </a:p>
                  </a:txBody>
                  <a:tcPr anchor="ctr"/>
                </a:tc>
              </a:tr>
            </a:tbl>
          </a:graphicData>
        </a:graphic>
      </p:graphicFrame>
    </p:spTree>
    <p:extLst>
      <p:ext uri="{BB962C8B-B14F-4D97-AF65-F5344CB8AC3E}">
        <p14:creationId xmlns:p14="http://schemas.microsoft.com/office/powerpoint/2010/main" val="3505193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二、可转债的发行条件</a:t>
            </a:r>
            <a:r>
              <a:rPr lang="en-US" altLang="zh-CN" sz="2800" smtClean="0">
                <a:solidFill>
                  <a:srgbClr val="FF0000"/>
                </a:solidFill>
                <a:latin typeface="仿宋" pitchFamily="49" charset="-122"/>
                <a:ea typeface="仿宋" pitchFamily="49" charset="-122"/>
              </a:rPr>
              <a:t>-</a:t>
            </a:r>
            <a:r>
              <a:rPr lang="zh-CN" altLang="en-US" sz="2800" smtClean="0">
                <a:solidFill>
                  <a:srgbClr val="FF0000"/>
                </a:solidFill>
                <a:latin typeface="仿宋" pitchFamily="49" charset="-122"/>
                <a:ea typeface="仿宋" pitchFamily="49" charset="-122"/>
              </a:rPr>
              <a:t>持续盈利能力</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323528" y="1124744"/>
            <a:ext cx="8064896" cy="5400600"/>
          </a:xfrm>
        </p:spPr>
        <p:txBody>
          <a:bodyPr/>
          <a:lstStyle/>
          <a:p>
            <a:pPr marL="0" indent="0">
              <a:lnSpc>
                <a:spcPct val="150000"/>
              </a:lnSpc>
              <a:buNone/>
            </a:pPr>
            <a:endParaRPr lang="en-US" altLang="zh-CN" sz="2000" smtClean="0">
              <a:latin typeface="仿宋" pitchFamily="49" charset="-122"/>
              <a:ea typeface="仿宋" pitchFamily="49" charset="-122"/>
            </a:endParaRPr>
          </a:p>
          <a:p>
            <a:pPr>
              <a:lnSpc>
                <a:spcPct val="150000"/>
              </a:lnSpc>
            </a:pPr>
            <a:endParaRPr lang="en-US" altLang="zh-CN" sz="2000" smtClean="0"/>
          </a:p>
        </p:txBody>
      </p:sp>
      <p:graphicFrame>
        <p:nvGraphicFramePr>
          <p:cNvPr id="11" name="表格 10"/>
          <p:cNvGraphicFramePr>
            <a:graphicFrameLocks noGrp="1"/>
          </p:cNvGraphicFramePr>
          <p:nvPr>
            <p:extLst>
              <p:ext uri="{D42A27DB-BD31-4B8C-83A1-F6EECF244321}">
                <p14:modId xmlns:p14="http://schemas.microsoft.com/office/powerpoint/2010/main" val="1809894701"/>
              </p:ext>
            </p:extLst>
          </p:nvPr>
        </p:nvGraphicFramePr>
        <p:xfrm>
          <a:off x="323528" y="1628800"/>
          <a:ext cx="7848872" cy="4632960"/>
        </p:xfrm>
        <a:graphic>
          <a:graphicData uri="http://schemas.openxmlformats.org/drawingml/2006/table">
            <a:tbl>
              <a:tblPr firstRow="1" bandRow="1">
                <a:tableStyleId>{BDBED569-4797-4DF1-A0F4-6AAB3CD982D8}</a:tableStyleId>
              </a:tblPr>
              <a:tblGrid>
                <a:gridCol w="576064"/>
                <a:gridCol w="4968552"/>
                <a:gridCol w="2304256"/>
              </a:tblGrid>
              <a:tr h="576064">
                <a:tc>
                  <a:txBody>
                    <a:bodyPr/>
                    <a:lstStyle/>
                    <a:p>
                      <a:pPr algn="ctr"/>
                      <a:r>
                        <a:rPr lang="zh-CN" altLang="en-US" smtClean="0">
                          <a:latin typeface="仿宋" pitchFamily="49" charset="-122"/>
                          <a:ea typeface="仿宋" pitchFamily="49" charset="-122"/>
                        </a:rPr>
                        <a:t>项目</a:t>
                      </a:r>
                      <a:endParaRPr lang="zh-CN" altLang="en-US">
                        <a:latin typeface="仿宋" pitchFamily="49" charset="-122"/>
                        <a:ea typeface="仿宋" pitchFamily="49" charset="-122"/>
                      </a:endParaRPr>
                    </a:p>
                  </a:txBody>
                  <a:tcPr/>
                </a:tc>
                <a:tc>
                  <a:txBody>
                    <a:bodyPr/>
                    <a:lstStyle/>
                    <a:p>
                      <a:pPr algn="ctr"/>
                      <a:r>
                        <a:rPr lang="zh-CN" altLang="en-US" smtClean="0">
                          <a:latin typeface="仿宋" pitchFamily="49" charset="-122"/>
                          <a:ea typeface="仿宋" pitchFamily="49" charset="-122"/>
                        </a:rPr>
                        <a:t>内容</a:t>
                      </a:r>
                      <a:endParaRPr lang="zh-CN" altLang="en-US">
                        <a:latin typeface="仿宋" pitchFamily="49" charset="-122"/>
                        <a:ea typeface="仿宋" pitchFamily="49" charset="-122"/>
                      </a:endParaRPr>
                    </a:p>
                  </a:txBody>
                  <a:tcPr/>
                </a:tc>
                <a:tc>
                  <a:txBody>
                    <a:bodyPr/>
                    <a:lstStyle/>
                    <a:p>
                      <a:pPr algn="ctr"/>
                      <a:r>
                        <a:rPr lang="zh-CN" altLang="en-US" smtClean="0">
                          <a:latin typeface="仿宋" pitchFamily="49" charset="-122"/>
                          <a:ea typeface="仿宋" pitchFamily="49" charset="-122"/>
                        </a:rPr>
                        <a:t>法条</a:t>
                      </a:r>
                      <a:endParaRPr lang="zh-CN" altLang="en-US">
                        <a:latin typeface="仿宋" pitchFamily="49" charset="-122"/>
                        <a:ea typeface="仿宋" pitchFamily="49" charset="-122"/>
                      </a:endParaRPr>
                    </a:p>
                  </a:txBody>
                  <a:tcPr/>
                </a:tc>
              </a:tr>
              <a:tr h="1112520">
                <a:tc>
                  <a:txBody>
                    <a:bodyPr/>
                    <a:lstStyle/>
                    <a:p>
                      <a:pPr algn="ctr"/>
                      <a:r>
                        <a:rPr lang="zh-CN" altLang="en-US" b="1" smtClean="0">
                          <a:latin typeface="仿宋" pitchFamily="49" charset="-122"/>
                          <a:ea typeface="仿宋" pitchFamily="49" charset="-122"/>
                        </a:rPr>
                        <a:t>持续盈利能力</a:t>
                      </a:r>
                      <a:endParaRPr lang="zh-CN" altLang="en-US" b="1">
                        <a:latin typeface="仿宋" pitchFamily="49" charset="-122"/>
                        <a:ea typeface="仿宋" pitchFamily="49" charset="-122"/>
                      </a:endParaRPr>
                    </a:p>
                  </a:txBody>
                  <a:tcPr anchor="ctr"/>
                </a:tc>
                <a:tc>
                  <a:txBody>
                    <a:bodyPr/>
                    <a:lstStyle/>
                    <a:p>
                      <a:pPr algn="l"/>
                      <a:r>
                        <a:rPr lang="zh-CN" altLang="en-US" sz="1600" smtClean="0">
                          <a:latin typeface="仿宋" pitchFamily="49" charset="-122"/>
                          <a:ea typeface="仿宋" pitchFamily="49" charset="-122"/>
                        </a:rPr>
                        <a:t>上市公司的盈利能力具有可持续性，符合下列规定：</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1</a:t>
                      </a:r>
                      <a:r>
                        <a:rPr lang="zh-CN" altLang="en-US" sz="1600" smtClean="0">
                          <a:latin typeface="仿宋" pitchFamily="49" charset="-122"/>
                          <a:ea typeface="仿宋" pitchFamily="49" charset="-122"/>
                        </a:rPr>
                        <a:t>）业务和盈利来源相对稳定，不存在严重依赖于控股股东、实际控制人的情形；</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2</a:t>
                      </a:r>
                      <a:r>
                        <a:rPr lang="zh-CN" altLang="en-US" sz="1600" smtClean="0">
                          <a:latin typeface="仿宋" pitchFamily="49" charset="-122"/>
                          <a:ea typeface="仿宋" pitchFamily="49" charset="-122"/>
                        </a:rPr>
                        <a:t>）现有主营业务或投资方向能够可持续发展，经营模式和投资计划稳健，主要产品或服务的市场前景良好，行业经营环境和市场需求不存在现实或可预见的重大不利变化；</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3</a:t>
                      </a:r>
                      <a:r>
                        <a:rPr lang="zh-CN" altLang="en-US" sz="1600" smtClean="0">
                          <a:latin typeface="仿宋" pitchFamily="49" charset="-122"/>
                          <a:ea typeface="仿宋" pitchFamily="49" charset="-122"/>
                        </a:rPr>
                        <a:t>）高级管理人员和核心技术人员稳定，十二个月内未发生重大不利变化；</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4</a:t>
                      </a:r>
                      <a:r>
                        <a:rPr lang="zh-CN" altLang="en-US" sz="1600" smtClean="0">
                          <a:latin typeface="仿宋" pitchFamily="49" charset="-122"/>
                          <a:ea typeface="仿宋" pitchFamily="49" charset="-122"/>
                        </a:rPr>
                        <a:t>）公司重要资产、核心技术或其他重大权益的取得合法，能够持续使用，不存在现实或可预见的重大不利变化；</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5</a:t>
                      </a:r>
                      <a:r>
                        <a:rPr lang="zh-CN" altLang="en-US" sz="1600" smtClean="0">
                          <a:latin typeface="仿宋" pitchFamily="49" charset="-122"/>
                          <a:ea typeface="仿宋" pitchFamily="49" charset="-122"/>
                        </a:rPr>
                        <a:t>）不存在可能严重影响公司持续经营的担保、诉讼、仲裁或其他重大事项；</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6</a:t>
                      </a:r>
                      <a:r>
                        <a:rPr lang="zh-CN" altLang="en-US" sz="1600" smtClean="0">
                          <a:latin typeface="仿宋" pitchFamily="49" charset="-122"/>
                          <a:ea typeface="仿宋" pitchFamily="49" charset="-122"/>
                        </a:rPr>
                        <a:t>）二十四个月内曾公开发行证券的，不存在发行当年营业利润比上年下降百分之五十以上的情形。</a:t>
                      </a:r>
                      <a:endParaRPr lang="en-US" altLang="zh-CN" sz="1600" smtClean="0">
                        <a:latin typeface="仿宋" pitchFamily="49" charset="-122"/>
                        <a:ea typeface="仿宋" pitchFamily="49" charset="-122"/>
                      </a:endParaRPr>
                    </a:p>
                  </a:txBody>
                  <a:tcPr/>
                </a:tc>
                <a:tc>
                  <a:txBody>
                    <a:bodyPr/>
                    <a:lstStyle/>
                    <a:p>
                      <a:pPr algn="ct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管理办法</a:t>
                      </a: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第七条</a:t>
                      </a:r>
                      <a:endParaRPr lang="zh-CN" altLang="en-US">
                        <a:latin typeface="仿宋" pitchFamily="49" charset="-122"/>
                        <a:ea typeface="仿宋" pitchFamily="49" charset="-122"/>
                      </a:endParaRPr>
                    </a:p>
                  </a:txBody>
                  <a:tcPr anchor="ctr"/>
                </a:tc>
              </a:tr>
            </a:tbl>
          </a:graphicData>
        </a:graphic>
      </p:graphicFrame>
    </p:spTree>
    <p:extLst>
      <p:ext uri="{BB962C8B-B14F-4D97-AF65-F5344CB8AC3E}">
        <p14:creationId xmlns:p14="http://schemas.microsoft.com/office/powerpoint/2010/main" val="3456646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二、可转债的发行条件</a:t>
            </a:r>
            <a:r>
              <a:rPr lang="en-US" altLang="zh-CN" sz="2800" smtClean="0">
                <a:solidFill>
                  <a:srgbClr val="FF0000"/>
                </a:solidFill>
                <a:latin typeface="仿宋" pitchFamily="49" charset="-122"/>
                <a:ea typeface="仿宋" pitchFamily="49" charset="-122"/>
              </a:rPr>
              <a:t>-</a:t>
            </a:r>
            <a:r>
              <a:rPr lang="zh-CN" altLang="en-US" sz="2800" smtClean="0">
                <a:solidFill>
                  <a:srgbClr val="FF0000"/>
                </a:solidFill>
                <a:latin typeface="仿宋" pitchFamily="49" charset="-122"/>
                <a:ea typeface="仿宋" pitchFamily="49" charset="-122"/>
              </a:rPr>
              <a:t>募集资金用途</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323528" y="1124744"/>
            <a:ext cx="8064896" cy="5400600"/>
          </a:xfrm>
        </p:spPr>
        <p:txBody>
          <a:bodyPr/>
          <a:lstStyle/>
          <a:p>
            <a:pPr marL="0" indent="0">
              <a:lnSpc>
                <a:spcPct val="150000"/>
              </a:lnSpc>
              <a:buNone/>
            </a:pPr>
            <a:endParaRPr lang="en-US" altLang="zh-CN" sz="2000" smtClean="0">
              <a:latin typeface="仿宋" pitchFamily="49" charset="-122"/>
              <a:ea typeface="仿宋" pitchFamily="49" charset="-122"/>
            </a:endParaRPr>
          </a:p>
          <a:p>
            <a:pPr>
              <a:lnSpc>
                <a:spcPct val="150000"/>
              </a:lnSpc>
            </a:pPr>
            <a:endParaRPr lang="en-US" altLang="zh-CN" sz="2000" smtClean="0"/>
          </a:p>
        </p:txBody>
      </p:sp>
      <p:graphicFrame>
        <p:nvGraphicFramePr>
          <p:cNvPr id="11" name="表格 10"/>
          <p:cNvGraphicFramePr>
            <a:graphicFrameLocks noGrp="1"/>
          </p:cNvGraphicFramePr>
          <p:nvPr>
            <p:extLst>
              <p:ext uri="{D42A27DB-BD31-4B8C-83A1-F6EECF244321}">
                <p14:modId xmlns:p14="http://schemas.microsoft.com/office/powerpoint/2010/main" val="3385752570"/>
              </p:ext>
            </p:extLst>
          </p:nvPr>
        </p:nvGraphicFramePr>
        <p:xfrm>
          <a:off x="323528" y="1628800"/>
          <a:ext cx="7992888" cy="3901440"/>
        </p:xfrm>
        <a:graphic>
          <a:graphicData uri="http://schemas.openxmlformats.org/drawingml/2006/table">
            <a:tbl>
              <a:tblPr firstRow="1" bandRow="1">
                <a:tableStyleId>{BDBED569-4797-4DF1-A0F4-6AAB3CD982D8}</a:tableStyleId>
              </a:tblPr>
              <a:tblGrid>
                <a:gridCol w="576064"/>
                <a:gridCol w="4896544"/>
                <a:gridCol w="2520280"/>
              </a:tblGrid>
              <a:tr h="576064">
                <a:tc>
                  <a:txBody>
                    <a:bodyPr/>
                    <a:lstStyle/>
                    <a:p>
                      <a:pPr algn="ctr"/>
                      <a:r>
                        <a:rPr lang="zh-CN" altLang="en-US" smtClean="0">
                          <a:latin typeface="仿宋" pitchFamily="49" charset="-122"/>
                          <a:ea typeface="仿宋" pitchFamily="49" charset="-122"/>
                        </a:rPr>
                        <a:t>项目</a:t>
                      </a:r>
                      <a:endParaRPr lang="zh-CN" altLang="en-US">
                        <a:latin typeface="仿宋" pitchFamily="49" charset="-122"/>
                        <a:ea typeface="仿宋" pitchFamily="49" charset="-122"/>
                      </a:endParaRPr>
                    </a:p>
                  </a:txBody>
                  <a:tcPr/>
                </a:tc>
                <a:tc>
                  <a:txBody>
                    <a:bodyPr/>
                    <a:lstStyle/>
                    <a:p>
                      <a:pPr algn="ctr"/>
                      <a:r>
                        <a:rPr lang="zh-CN" altLang="en-US" smtClean="0">
                          <a:latin typeface="仿宋" pitchFamily="49" charset="-122"/>
                          <a:ea typeface="仿宋" pitchFamily="49" charset="-122"/>
                        </a:rPr>
                        <a:t>内容</a:t>
                      </a:r>
                      <a:endParaRPr lang="zh-CN" altLang="en-US">
                        <a:latin typeface="仿宋" pitchFamily="49" charset="-122"/>
                        <a:ea typeface="仿宋" pitchFamily="49" charset="-122"/>
                      </a:endParaRPr>
                    </a:p>
                  </a:txBody>
                  <a:tcPr/>
                </a:tc>
                <a:tc>
                  <a:txBody>
                    <a:bodyPr/>
                    <a:lstStyle/>
                    <a:p>
                      <a:pPr algn="ctr"/>
                      <a:r>
                        <a:rPr lang="zh-CN" altLang="en-US" smtClean="0">
                          <a:latin typeface="仿宋" pitchFamily="49" charset="-122"/>
                          <a:ea typeface="仿宋" pitchFamily="49" charset="-122"/>
                        </a:rPr>
                        <a:t>法条</a:t>
                      </a:r>
                      <a:endParaRPr lang="zh-CN" altLang="en-US">
                        <a:latin typeface="仿宋" pitchFamily="49" charset="-122"/>
                        <a:ea typeface="仿宋" pitchFamily="49" charset="-122"/>
                      </a:endParaRPr>
                    </a:p>
                  </a:txBody>
                  <a:tcPr/>
                </a:tc>
              </a:tr>
              <a:tr h="1112520">
                <a:tc>
                  <a:txBody>
                    <a:bodyPr/>
                    <a:lstStyle/>
                    <a:p>
                      <a:pPr algn="ctr"/>
                      <a:r>
                        <a:rPr lang="zh-CN" altLang="en-US" b="1" smtClean="0">
                          <a:latin typeface="仿宋" pitchFamily="49" charset="-122"/>
                          <a:ea typeface="仿宋" pitchFamily="49" charset="-122"/>
                        </a:rPr>
                        <a:t>募集资金用途</a:t>
                      </a:r>
                      <a:endParaRPr lang="zh-CN" altLang="en-US" b="1">
                        <a:latin typeface="仿宋" pitchFamily="49" charset="-122"/>
                        <a:ea typeface="仿宋" pitchFamily="49" charset="-122"/>
                      </a:endParaRPr>
                    </a:p>
                  </a:txBody>
                  <a:tcPr anchor="ctr"/>
                </a:tc>
                <a:tc>
                  <a:txBody>
                    <a:bodyPr/>
                    <a:lstStyle/>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1</a:t>
                      </a:r>
                      <a:r>
                        <a:rPr lang="zh-CN" altLang="en-US" sz="1600" smtClean="0">
                          <a:latin typeface="仿宋" pitchFamily="49" charset="-122"/>
                          <a:ea typeface="仿宋" pitchFamily="49" charset="-122"/>
                        </a:rPr>
                        <a:t>）必须用于核准的用途，不得用于弥补亏损和非生产性支出；</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2</a:t>
                      </a:r>
                      <a:r>
                        <a:rPr lang="zh-CN" altLang="en-US" sz="1600" smtClean="0">
                          <a:latin typeface="仿宋" pitchFamily="49" charset="-122"/>
                          <a:ea typeface="仿宋" pitchFamily="49" charset="-122"/>
                        </a:rPr>
                        <a:t>）募集资金数额不超过项目需要量；</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3</a:t>
                      </a:r>
                      <a:r>
                        <a:rPr lang="zh-CN" altLang="en-US" sz="1600" smtClean="0">
                          <a:latin typeface="仿宋" pitchFamily="49" charset="-122"/>
                          <a:ea typeface="仿宋" pitchFamily="49" charset="-122"/>
                        </a:rPr>
                        <a:t>）募集资金用途符合国家产业政策和有关环境保护、土地管理等法律和行政法规的规定；</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4</a:t>
                      </a:r>
                      <a:r>
                        <a:rPr lang="zh-CN" altLang="en-US" sz="1600" smtClean="0">
                          <a:latin typeface="仿宋" pitchFamily="49" charset="-122"/>
                          <a:ea typeface="仿宋" pitchFamily="49" charset="-122"/>
                        </a:rPr>
                        <a:t>）除金融类企业外，本次募集资金使用项目不得为持有交易性金融资产和可供出售的金融资产、借予他人、委托理财等财务性投资，不得直接或间接投资于以买卖有价证券为主要业务的公司；</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5</a:t>
                      </a:r>
                      <a:r>
                        <a:rPr lang="zh-CN" altLang="en-US" sz="1600" smtClean="0">
                          <a:latin typeface="仿宋" pitchFamily="49" charset="-122"/>
                          <a:ea typeface="仿宋" pitchFamily="49" charset="-122"/>
                        </a:rPr>
                        <a:t>）投资项目实施后，不会与控股股东或实际控制人产生同业竞争或影响公司生产经营的独立性；</a:t>
                      </a:r>
                      <a:endParaRPr lang="en-US" altLang="zh-CN" sz="1600" smtClean="0">
                        <a:latin typeface="仿宋" pitchFamily="49" charset="-122"/>
                        <a:ea typeface="仿宋" pitchFamily="49" charset="-122"/>
                      </a:endParaRPr>
                    </a:p>
                    <a:p>
                      <a:pPr algn="l"/>
                      <a:r>
                        <a:rPr lang="zh-CN" altLang="en-US" sz="1600" smtClean="0">
                          <a:latin typeface="仿宋" pitchFamily="49" charset="-122"/>
                          <a:ea typeface="仿宋" pitchFamily="49" charset="-122"/>
                        </a:rPr>
                        <a:t>（</a:t>
                      </a:r>
                      <a:r>
                        <a:rPr lang="en-US" altLang="zh-CN" sz="1600" smtClean="0">
                          <a:latin typeface="仿宋" pitchFamily="49" charset="-122"/>
                          <a:ea typeface="仿宋" pitchFamily="49" charset="-122"/>
                        </a:rPr>
                        <a:t>6</a:t>
                      </a:r>
                      <a:r>
                        <a:rPr lang="zh-CN" altLang="en-US" sz="1600" smtClean="0">
                          <a:latin typeface="仿宋" pitchFamily="49" charset="-122"/>
                          <a:ea typeface="仿宋" pitchFamily="49" charset="-122"/>
                        </a:rPr>
                        <a:t>）建立募集资金专项存储制度，募集资金必须存放于公司董事会决定的专项账户。</a:t>
                      </a:r>
                      <a:endParaRPr lang="en-US" altLang="zh-CN" sz="1600" smtClean="0">
                        <a:latin typeface="仿宋" pitchFamily="49" charset="-122"/>
                        <a:ea typeface="仿宋" pitchFamily="49" charset="-122"/>
                      </a:endParaRPr>
                    </a:p>
                  </a:txBody>
                  <a:tcPr/>
                </a:tc>
                <a:tc>
                  <a:txBody>
                    <a:bodyPr/>
                    <a:lstStyle/>
                    <a:p>
                      <a:pPr algn="ct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管理办法</a:t>
                      </a: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第十条；</a:t>
                      </a:r>
                      <a:endParaRPr lang="en-US" altLang="zh-CN" smtClean="0">
                        <a:latin typeface="仿宋" pitchFamily="49" charset="-122"/>
                        <a:ea typeface="仿宋" pitchFamily="49" charset="-122"/>
                      </a:endParaRPr>
                    </a:p>
                    <a:p>
                      <a:pPr algn="ct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暂行办法</a:t>
                      </a: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第十一条；</a:t>
                      </a:r>
                      <a:endParaRPr lang="zh-CN" altLang="en-US">
                        <a:latin typeface="仿宋" pitchFamily="49" charset="-122"/>
                        <a:ea typeface="仿宋" pitchFamily="49" charset="-122"/>
                      </a:endParaRPr>
                    </a:p>
                  </a:txBody>
                  <a:tcPr anchor="ctr"/>
                </a:tc>
              </a:tr>
            </a:tbl>
          </a:graphicData>
        </a:graphic>
      </p:graphicFrame>
    </p:spTree>
    <p:extLst>
      <p:ext uri="{BB962C8B-B14F-4D97-AF65-F5344CB8AC3E}">
        <p14:creationId xmlns:p14="http://schemas.microsoft.com/office/powerpoint/2010/main" val="9397222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19088"/>
            <a:ext cx="6563072" cy="563562"/>
          </a:xfrm>
        </p:spPr>
        <p:txBody>
          <a:bodyPr/>
          <a:lstStyle/>
          <a:p>
            <a:r>
              <a:rPr lang="zh-CN" altLang="en-US" sz="2800" smtClean="0">
                <a:solidFill>
                  <a:srgbClr val="FF0000"/>
                </a:solidFill>
                <a:latin typeface="仿宋" pitchFamily="49" charset="-122"/>
                <a:ea typeface="仿宋" pitchFamily="49" charset="-122"/>
              </a:rPr>
              <a:t>二、可转债的发行条件</a:t>
            </a:r>
            <a:r>
              <a:rPr lang="en-US" altLang="zh-CN" sz="2800" smtClean="0">
                <a:solidFill>
                  <a:srgbClr val="FF0000"/>
                </a:solidFill>
                <a:latin typeface="仿宋" pitchFamily="49" charset="-122"/>
                <a:ea typeface="仿宋" pitchFamily="49" charset="-122"/>
              </a:rPr>
              <a:t>-</a:t>
            </a:r>
            <a:r>
              <a:rPr lang="zh-CN" altLang="en-US" sz="2800" smtClean="0">
                <a:solidFill>
                  <a:srgbClr val="FF0000"/>
                </a:solidFill>
                <a:latin typeface="仿宋" pitchFamily="49" charset="-122"/>
                <a:ea typeface="仿宋" pitchFamily="49" charset="-122"/>
              </a:rPr>
              <a:t>合规要求及担保</a:t>
            </a:r>
            <a:endParaRPr lang="zh-CN" altLang="en-US" sz="2800">
              <a:solidFill>
                <a:srgbClr val="FF0000"/>
              </a:solidFill>
              <a:latin typeface="仿宋" pitchFamily="49" charset="-122"/>
              <a:ea typeface="仿宋" pitchFamily="49" charset="-122"/>
            </a:endParaRPr>
          </a:p>
        </p:txBody>
      </p:sp>
      <p:sp>
        <p:nvSpPr>
          <p:cNvPr id="4" name="日期占位符 3"/>
          <p:cNvSpPr>
            <a:spLocks noGrp="1"/>
          </p:cNvSpPr>
          <p:nvPr>
            <p:ph type="dt" sz="half" idx="2"/>
          </p:nvPr>
        </p:nvSpPr>
        <p:spPr/>
        <p:txBody>
          <a:bodyPr/>
          <a:lstStyle/>
          <a:p>
            <a:pPr>
              <a:defRPr/>
            </a:pPr>
            <a:r>
              <a:rPr lang="en-US" altLang="zh-CN" smtClean="0"/>
              <a:t>www.longone.com.cn</a:t>
            </a:r>
            <a:endParaRPr lang="en-US" altLang="zh-CN"/>
          </a:p>
        </p:txBody>
      </p:sp>
      <p:sp>
        <p:nvSpPr>
          <p:cNvPr id="7" name="内容占位符 6"/>
          <p:cNvSpPr>
            <a:spLocks noGrp="1"/>
          </p:cNvSpPr>
          <p:nvPr>
            <p:ph idx="1"/>
          </p:nvPr>
        </p:nvSpPr>
        <p:spPr>
          <a:xfrm>
            <a:off x="323528" y="1124744"/>
            <a:ext cx="8064896" cy="5400600"/>
          </a:xfrm>
        </p:spPr>
        <p:txBody>
          <a:bodyPr/>
          <a:lstStyle/>
          <a:p>
            <a:pPr marL="0" indent="0">
              <a:lnSpc>
                <a:spcPct val="150000"/>
              </a:lnSpc>
              <a:buNone/>
            </a:pPr>
            <a:endParaRPr lang="en-US" altLang="zh-CN" sz="2000" smtClean="0">
              <a:latin typeface="仿宋" pitchFamily="49" charset="-122"/>
              <a:ea typeface="仿宋" pitchFamily="49" charset="-122"/>
            </a:endParaRPr>
          </a:p>
          <a:p>
            <a:pPr>
              <a:lnSpc>
                <a:spcPct val="150000"/>
              </a:lnSpc>
            </a:pPr>
            <a:endParaRPr lang="en-US" altLang="zh-CN" sz="2000" smtClean="0"/>
          </a:p>
        </p:txBody>
      </p:sp>
      <p:graphicFrame>
        <p:nvGraphicFramePr>
          <p:cNvPr id="11" name="表格 10"/>
          <p:cNvGraphicFramePr>
            <a:graphicFrameLocks noGrp="1"/>
          </p:cNvGraphicFramePr>
          <p:nvPr>
            <p:extLst>
              <p:ext uri="{D42A27DB-BD31-4B8C-83A1-F6EECF244321}">
                <p14:modId xmlns:p14="http://schemas.microsoft.com/office/powerpoint/2010/main" val="330761157"/>
              </p:ext>
            </p:extLst>
          </p:nvPr>
        </p:nvGraphicFramePr>
        <p:xfrm>
          <a:off x="107504" y="1268760"/>
          <a:ext cx="8208912" cy="5231464"/>
        </p:xfrm>
        <a:graphic>
          <a:graphicData uri="http://schemas.openxmlformats.org/drawingml/2006/table">
            <a:tbl>
              <a:tblPr firstRow="1" bandRow="1">
                <a:tableStyleId>{BDBED569-4797-4DF1-A0F4-6AAB3CD982D8}</a:tableStyleId>
              </a:tblPr>
              <a:tblGrid>
                <a:gridCol w="576064"/>
                <a:gridCol w="5112568"/>
                <a:gridCol w="2520280"/>
              </a:tblGrid>
              <a:tr h="689497">
                <a:tc>
                  <a:txBody>
                    <a:bodyPr/>
                    <a:lstStyle/>
                    <a:p>
                      <a:pPr algn="ctr"/>
                      <a:r>
                        <a:rPr lang="zh-CN" altLang="en-US" smtClean="0">
                          <a:latin typeface="仿宋" pitchFamily="49" charset="-122"/>
                          <a:ea typeface="仿宋" pitchFamily="49" charset="-122"/>
                        </a:rPr>
                        <a:t>项目</a:t>
                      </a:r>
                      <a:endParaRPr lang="zh-CN" altLang="en-US">
                        <a:latin typeface="仿宋" pitchFamily="49" charset="-122"/>
                        <a:ea typeface="仿宋" pitchFamily="49" charset="-122"/>
                      </a:endParaRPr>
                    </a:p>
                  </a:txBody>
                  <a:tcPr/>
                </a:tc>
                <a:tc>
                  <a:txBody>
                    <a:bodyPr/>
                    <a:lstStyle/>
                    <a:p>
                      <a:pPr algn="ctr"/>
                      <a:r>
                        <a:rPr lang="zh-CN" altLang="en-US" smtClean="0">
                          <a:latin typeface="仿宋" pitchFamily="49" charset="-122"/>
                          <a:ea typeface="仿宋" pitchFamily="49" charset="-122"/>
                        </a:rPr>
                        <a:t>内容</a:t>
                      </a:r>
                      <a:endParaRPr lang="zh-CN" altLang="en-US">
                        <a:latin typeface="仿宋" pitchFamily="49" charset="-122"/>
                        <a:ea typeface="仿宋" pitchFamily="49" charset="-122"/>
                      </a:endParaRPr>
                    </a:p>
                  </a:txBody>
                  <a:tcPr/>
                </a:tc>
                <a:tc>
                  <a:txBody>
                    <a:bodyPr/>
                    <a:lstStyle/>
                    <a:p>
                      <a:pPr algn="ctr"/>
                      <a:r>
                        <a:rPr lang="zh-CN" altLang="en-US" smtClean="0">
                          <a:latin typeface="仿宋" pitchFamily="49" charset="-122"/>
                          <a:ea typeface="仿宋" pitchFamily="49" charset="-122"/>
                        </a:rPr>
                        <a:t>法条</a:t>
                      </a:r>
                      <a:endParaRPr lang="zh-CN" altLang="en-US">
                        <a:latin typeface="仿宋" pitchFamily="49" charset="-122"/>
                        <a:ea typeface="仿宋" pitchFamily="49" charset="-122"/>
                      </a:endParaRPr>
                    </a:p>
                  </a:txBody>
                  <a:tcPr/>
                </a:tc>
              </a:tr>
              <a:tr h="1707327">
                <a:tc>
                  <a:txBody>
                    <a:bodyPr/>
                    <a:lstStyle/>
                    <a:p>
                      <a:pPr algn="ctr"/>
                      <a:r>
                        <a:rPr lang="zh-CN" altLang="en-US" b="1" smtClean="0">
                          <a:latin typeface="仿宋" pitchFamily="49" charset="-122"/>
                          <a:ea typeface="仿宋" pitchFamily="49" charset="-122"/>
                        </a:rPr>
                        <a:t>合规要求</a:t>
                      </a:r>
                      <a:endParaRPr lang="zh-CN" altLang="en-US" b="1">
                        <a:latin typeface="仿宋" pitchFamily="49" charset="-122"/>
                        <a:ea typeface="仿宋" pitchFamily="49" charset="-122"/>
                      </a:endParaRPr>
                    </a:p>
                  </a:txBody>
                  <a:tcPr anchor="ctr"/>
                </a:tc>
                <a:tc>
                  <a:txBody>
                    <a:bodyPr/>
                    <a:lstStyle/>
                    <a:p>
                      <a:pPr algn="l"/>
                      <a:r>
                        <a:rPr lang="zh-CN" altLang="en-US" sz="1500" b="0" smtClean="0">
                          <a:latin typeface="仿宋" pitchFamily="49" charset="-122"/>
                          <a:ea typeface="仿宋" pitchFamily="49" charset="-122"/>
                        </a:rPr>
                        <a:t>上市公司三十六个月内财务会计文件无虚假记载，且不存在下列重大违法行为：</a:t>
                      </a:r>
                      <a:endParaRPr lang="en-US" altLang="zh-CN" sz="1500" b="0" smtClean="0">
                        <a:latin typeface="仿宋" pitchFamily="49" charset="-122"/>
                        <a:ea typeface="仿宋" pitchFamily="49" charset="-122"/>
                      </a:endParaRPr>
                    </a:p>
                    <a:p>
                      <a:pPr algn="l"/>
                      <a:r>
                        <a:rPr lang="zh-CN" altLang="en-US" sz="1500" b="0" smtClean="0">
                          <a:latin typeface="仿宋" pitchFamily="49" charset="-122"/>
                          <a:ea typeface="仿宋" pitchFamily="49" charset="-122"/>
                        </a:rPr>
                        <a:t>（</a:t>
                      </a:r>
                      <a:r>
                        <a:rPr lang="en-US" altLang="zh-CN" sz="1500" b="0" smtClean="0">
                          <a:latin typeface="仿宋" pitchFamily="49" charset="-122"/>
                          <a:ea typeface="仿宋" pitchFamily="49" charset="-122"/>
                        </a:rPr>
                        <a:t>1</a:t>
                      </a:r>
                      <a:r>
                        <a:rPr lang="zh-CN" altLang="en-US" sz="1500" b="0" smtClean="0">
                          <a:latin typeface="仿宋" pitchFamily="49" charset="-122"/>
                          <a:ea typeface="仿宋" pitchFamily="49" charset="-122"/>
                        </a:rPr>
                        <a:t>）违反证券法律、行政法规或规章，受到中国证监会的行政处罚，或者受到刑事处罚；</a:t>
                      </a:r>
                      <a:endParaRPr lang="en-US" altLang="zh-CN" sz="1500" b="0" smtClean="0">
                        <a:latin typeface="仿宋" pitchFamily="49" charset="-122"/>
                        <a:ea typeface="仿宋" pitchFamily="49" charset="-122"/>
                      </a:endParaRPr>
                    </a:p>
                    <a:p>
                      <a:pPr algn="l"/>
                      <a:r>
                        <a:rPr lang="zh-CN" altLang="en-US" sz="1500" b="0" smtClean="0">
                          <a:latin typeface="仿宋" pitchFamily="49" charset="-122"/>
                          <a:ea typeface="仿宋" pitchFamily="49" charset="-122"/>
                        </a:rPr>
                        <a:t>（</a:t>
                      </a:r>
                      <a:r>
                        <a:rPr lang="en-US" altLang="zh-CN" sz="1500" b="0" smtClean="0">
                          <a:latin typeface="仿宋" pitchFamily="49" charset="-122"/>
                          <a:ea typeface="仿宋" pitchFamily="49" charset="-122"/>
                        </a:rPr>
                        <a:t>2</a:t>
                      </a:r>
                      <a:r>
                        <a:rPr lang="zh-CN" altLang="en-US" sz="1500" b="0" smtClean="0">
                          <a:latin typeface="仿宋" pitchFamily="49" charset="-122"/>
                          <a:ea typeface="仿宋" pitchFamily="49" charset="-122"/>
                        </a:rPr>
                        <a:t>）违反工商、税收、土地、环保、海关法律、行政法规或规章，受到行政处罚且情节严重，或者受到刑事处罚；</a:t>
                      </a:r>
                      <a:endParaRPr lang="en-US" altLang="zh-CN" sz="1500" b="0" smtClean="0">
                        <a:latin typeface="仿宋" pitchFamily="49" charset="-122"/>
                        <a:ea typeface="仿宋" pitchFamily="49" charset="-122"/>
                      </a:endParaRPr>
                    </a:p>
                    <a:p>
                      <a:pPr algn="l"/>
                      <a:r>
                        <a:rPr lang="zh-CN" altLang="en-US" sz="1500" b="0" smtClean="0">
                          <a:latin typeface="仿宋" pitchFamily="49" charset="-122"/>
                          <a:ea typeface="仿宋" pitchFamily="49" charset="-122"/>
                        </a:rPr>
                        <a:t>（</a:t>
                      </a:r>
                      <a:r>
                        <a:rPr lang="en-US" altLang="zh-CN" sz="1500" b="0" smtClean="0">
                          <a:latin typeface="仿宋" pitchFamily="49" charset="-122"/>
                          <a:ea typeface="仿宋" pitchFamily="49" charset="-122"/>
                        </a:rPr>
                        <a:t>3</a:t>
                      </a:r>
                      <a:r>
                        <a:rPr lang="zh-CN" altLang="en-US" sz="1500" b="0" smtClean="0">
                          <a:latin typeface="仿宋" pitchFamily="49" charset="-122"/>
                          <a:ea typeface="仿宋" pitchFamily="49" charset="-122"/>
                        </a:rPr>
                        <a:t>）违反国家其他法律、行政法规且情节严重的行为。</a:t>
                      </a:r>
                      <a:endParaRPr lang="en-US" altLang="zh-CN" sz="1500" b="0" smtClean="0">
                        <a:latin typeface="仿宋" pitchFamily="49" charset="-122"/>
                        <a:ea typeface="仿宋" pitchFamily="49" charset="-122"/>
                      </a:endParaRPr>
                    </a:p>
                  </a:txBody>
                  <a:tcPr/>
                </a:tc>
                <a:tc>
                  <a:txBody>
                    <a:bodyPr/>
                    <a:lstStyle/>
                    <a:p>
                      <a:pPr algn="ct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管理办法</a:t>
                      </a: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第九条；</a:t>
                      </a:r>
                      <a:endParaRPr lang="en-US" altLang="zh-CN" smtClean="0">
                        <a:latin typeface="仿宋" pitchFamily="49" charset="-122"/>
                        <a:ea typeface="仿宋" pitchFamily="49" charset="-122"/>
                      </a:endParaRPr>
                    </a:p>
                    <a:p>
                      <a:pPr algn="ct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暂行办法</a:t>
                      </a: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第十条；</a:t>
                      </a:r>
                      <a:endParaRPr lang="zh-CN" altLang="en-US">
                        <a:latin typeface="仿宋" pitchFamily="49" charset="-122"/>
                        <a:ea typeface="仿宋" pitchFamily="49" charset="-122"/>
                      </a:endParaRPr>
                    </a:p>
                  </a:txBody>
                  <a:tcPr anchor="ctr"/>
                </a:tc>
              </a:tr>
              <a:tr h="2626656">
                <a:tc>
                  <a:txBody>
                    <a:bodyPr/>
                    <a:lstStyle/>
                    <a:p>
                      <a:pPr algn="ctr"/>
                      <a:r>
                        <a:rPr lang="zh-CN" altLang="en-US" b="1" smtClean="0">
                          <a:latin typeface="仿宋" pitchFamily="49" charset="-122"/>
                          <a:ea typeface="仿宋" pitchFamily="49" charset="-122"/>
                        </a:rPr>
                        <a:t>担保</a:t>
                      </a:r>
                      <a:endParaRPr lang="zh-CN" altLang="en-US" b="1">
                        <a:latin typeface="仿宋" pitchFamily="49" charset="-122"/>
                        <a:ea typeface="仿宋" pitchFamily="49" charset="-122"/>
                      </a:endParaRPr>
                    </a:p>
                  </a:txBody>
                  <a:tcPr anchor="ctr"/>
                </a:tc>
                <a:tc>
                  <a:txBody>
                    <a:bodyPr/>
                    <a:lstStyle/>
                    <a:p>
                      <a:pPr indent="396000" algn="l"/>
                      <a:r>
                        <a:rPr lang="zh-CN" altLang="en-US" sz="1500" b="0" smtClean="0">
                          <a:latin typeface="仿宋" pitchFamily="49" charset="-122"/>
                          <a:ea typeface="仿宋" pitchFamily="49" charset="-122"/>
                        </a:rPr>
                        <a:t>公开发行可转换公司债券，应当提供担保，但最近一期末经审计的净资产不低于人民币十五亿元的公司除外。</a:t>
                      </a:r>
                      <a:endParaRPr lang="en-US" altLang="zh-CN" sz="1500" b="0" smtClean="0">
                        <a:latin typeface="仿宋" pitchFamily="49" charset="-122"/>
                        <a:ea typeface="仿宋" pitchFamily="49" charset="-122"/>
                      </a:endParaRPr>
                    </a:p>
                    <a:p>
                      <a:pPr indent="396000" algn="l"/>
                      <a:r>
                        <a:rPr lang="zh-CN" altLang="en-US" sz="1500" b="0" smtClean="0">
                          <a:latin typeface="仿宋" pitchFamily="49" charset="-122"/>
                          <a:ea typeface="仿宋" pitchFamily="49" charset="-122"/>
                        </a:rPr>
                        <a:t>提供担保的，应当为全额担保，担保范围包括债券的本金及利息、违约金、损害赔偿金和实现债权的费用。</a:t>
                      </a:r>
                    </a:p>
                    <a:p>
                      <a:pPr algn="l"/>
                      <a:r>
                        <a:rPr lang="zh-CN" altLang="en-US" sz="1500" b="0" smtClean="0">
                          <a:latin typeface="仿宋" pitchFamily="49" charset="-122"/>
                          <a:ea typeface="仿宋" pitchFamily="49" charset="-122"/>
                        </a:rPr>
                        <a:t>以保证方式提供担保的，应当为连带责任担保，且保证人一期经审计的净资产额应不低于其累计对外担保的金额。证券公司或上市公司不得作为发行可转债的担保人，但上市商业银行除外。</a:t>
                      </a:r>
                    </a:p>
                    <a:p>
                      <a:pPr indent="396000" algn="l"/>
                      <a:r>
                        <a:rPr lang="zh-CN" altLang="en-US" sz="1500" b="0" smtClean="0">
                          <a:latin typeface="仿宋" pitchFamily="49" charset="-122"/>
                          <a:ea typeface="仿宋" pitchFamily="49" charset="-122"/>
                        </a:rPr>
                        <a:t>设定抵押或质押的，抵押或质押财产的估值应不低于担保金额。估值应经有资格的资产评估机构评估。</a:t>
                      </a:r>
                      <a:endParaRPr lang="en-US" altLang="zh-CN" sz="1500" b="0" smtClean="0">
                        <a:latin typeface="仿宋" pitchFamily="49" charset="-122"/>
                        <a:ea typeface="仿宋" pitchFamily="49" charset="-122"/>
                      </a:endParaRPr>
                    </a:p>
                    <a:p>
                      <a:pPr indent="396000" algn="l"/>
                      <a:r>
                        <a:rPr lang="zh-CN" altLang="en-US" sz="1500" b="1" smtClean="0">
                          <a:latin typeface="仿宋" pitchFamily="49" charset="-122"/>
                          <a:ea typeface="仿宋" pitchFamily="49" charset="-122"/>
                        </a:rPr>
                        <a:t>（主板及中小板公司适用，创业板公司未要求提供担保）</a:t>
                      </a:r>
                      <a:endParaRPr lang="en-US" altLang="zh-CN" sz="1500" b="1" smtClean="0">
                        <a:latin typeface="仿宋" pitchFamily="49" charset="-122"/>
                        <a:ea typeface="仿宋" pitchFamily="49" charset="-122"/>
                      </a:endParaRPr>
                    </a:p>
                  </a:txBody>
                  <a:tcPr/>
                </a:tc>
                <a:tc>
                  <a:txBody>
                    <a:bodyPr/>
                    <a:lstStyle/>
                    <a:p>
                      <a:pPr algn="ct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管理办法</a:t>
                      </a:r>
                      <a:r>
                        <a:rPr lang="en-US" altLang="zh-CN" smtClean="0">
                          <a:latin typeface="仿宋" pitchFamily="49" charset="-122"/>
                          <a:ea typeface="仿宋" pitchFamily="49" charset="-122"/>
                        </a:rPr>
                        <a:t>》</a:t>
                      </a:r>
                      <a:r>
                        <a:rPr lang="zh-CN" altLang="en-US" smtClean="0">
                          <a:latin typeface="仿宋" pitchFamily="49" charset="-122"/>
                          <a:ea typeface="仿宋" pitchFamily="49" charset="-122"/>
                        </a:rPr>
                        <a:t>第二十条</a:t>
                      </a:r>
                      <a:endParaRPr lang="en-US" altLang="zh-CN" smtClean="0">
                        <a:latin typeface="仿宋" pitchFamily="49" charset="-122"/>
                        <a:ea typeface="仿宋" pitchFamily="49" charset="-122"/>
                      </a:endParaRPr>
                    </a:p>
                  </a:txBody>
                  <a:tcPr anchor="ctr"/>
                </a:tc>
              </a:tr>
            </a:tbl>
          </a:graphicData>
        </a:graphic>
      </p:graphicFrame>
    </p:spTree>
    <p:extLst>
      <p:ext uri="{BB962C8B-B14F-4D97-AF65-F5344CB8AC3E}">
        <p14:creationId xmlns:p14="http://schemas.microsoft.com/office/powerpoint/2010/main" val="2558208607"/>
      </p:ext>
    </p:extLst>
  </p:cSld>
  <p:clrMapOvr>
    <a:masterClrMapping/>
  </p:clrMapOvr>
  <p:timing>
    <p:tnLst>
      <p:par>
        <p:cTn id="1" dur="indefinite" restart="never" nodeType="tmRoot"/>
      </p:par>
    </p:tnLst>
  </p:timing>
</p:sld>
</file>

<file path=ppt/theme/theme1.xml><?xml version="1.0" encoding="utf-8"?>
<a:theme xmlns:a="http://schemas.openxmlformats.org/drawingml/2006/main" name="sample">
  <a:themeElements>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2B166E"/>
        </a:dk1>
        <a:lt1>
          <a:srgbClr val="FFFFFF"/>
        </a:lt1>
        <a:dk2>
          <a:srgbClr val="336699"/>
        </a:dk2>
        <a:lt2>
          <a:srgbClr val="C0C0C0"/>
        </a:lt2>
        <a:accent1>
          <a:srgbClr val="458F8F"/>
        </a:accent1>
        <a:accent2>
          <a:srgbClr val="CCCC00"/>
        </a:accent2>
        <a:accent3>
          <a:srgbClr val="FFFFFF"/>
        </a:accent3>
        <a:accent4>
          <a:srgbClr val="23115D"/>
        </a:accent4>
        <a:accent5>
          <a:srgbClr val="B0C6C6"/>
        </a:accent5>
        <a:accent6>
          <a:srgbClr val="B9B900"/>
        </a:accent6>
        <a:hlink>
          <a:srgbClr val="9999FF"/>
        </a:hlink>
        <a:folHlink>
          <a:srgbClr val="6C9BBE"/>
        </a:folHlink>
      </a:clrScheme>
      <a:clrMap bg1="lt1" tx1="dk1" bg2="lt2" tx2="dk2" accent1="accent1" accent2="accent2" accent3="accent3" accent4="accent4" accent5="accent5" accent6="accent6" hlink="hlink" folHlink="folHlink"/>
    </a:extraClrScheme>
    <a:extraClrScheme>
      <a:clrScheme name="sample 2">
        <a:dk1>
          <a:srgbClr val="1D528D"/>
        </a:dk1>
        <a:lt1>
          <a:srgbClr val="FFFFFF"/>
        </a:lt1>
        <a:dk2>
          <a:srgbClr val="000000"/>
        </a:dk2>
        <a:lt2>
          <a:srgbClr val="C0C0C0"/>
        </a:lt2>
        <a:accent1>
          <a:srgbClr val="2CA3C8"/>
        </a:accent1>
        <a:accent2>
          <a:srgbClr val="FF9900"/>
        </a:accent2>
        <a:accent3>
          <a:srgbClr val="FFFFFF"/>
        </a:accent3>
        <a:accent4>
          <a:srgbClr val="174578"/>
        </a:accent4>
        <a:accent5>
          <a:srgbClr val="ACCEE0"/>
        </a:accent5>
        <a:accent6>
          <a:srgbClr val="E78A00"/>
        </a:accent6>
        <a:hlink>
          <a:srgbClr val="9999FF"/>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666633"/>
        </a:dk1>
        <a:lt1>
          <a:srgbClr val="FFFFFF"/>
        </a:lt1>
        <a:dk2>
          <a:srgbClr val="000000"/>
        </a:dk2>
        <a:lt2>
          <a:srgbClr val="D1C68D"/>
        </a:lt2>
        <a:accent1>
          <a:srgbClr val="C86C62"/>
        </a:accent1>
        <a:accent2>
          <a:srgbClr val="C78DD7"/>
        </a:accent2>
        <a:accent3>
          <a:srgbClr val="FFFFFF"/>
        </a:accent3>
        <a:accent4>
          <a:srgbClr val="56562A"/>
        </a:accent4>
        <a:accent5>
          <a:srgbClr val="E0BAB7"/>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10022</TotalTime>
  <Words>4676</Words>
  <Application>Microsoft Office PowerPoint</Application>
  <PresentationFormat>全屏显示(4:3)</PresentationFormat>
  <Paragraphs>221</Paragraphs>
  <Slides>23</Slides>
  <Notes>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23</vt:i4>
      </vt:variant>
    </vt:vector>
  </HeadingPairs>
  <TitlesOfParts>
    <vt:vector size="34" baseType="lpstr">
      <vt:lpstr>仿宋</vt:lpstr>
      <vt:lpstr>宋体</vt:lpstr>
      <vt:lpstr>黑体</vt:lpstr>
      <vt:lpstr>微软雅黑</vt:lpstr>
      <vt:lpstr>Arial</vt:lpstr>
      <vt:lpstr>Calibri</vt:lpstr>
      <vt:lpstr>Times New Roman</vt:lpstr>
      <vt:lpstr>Verdana</vt:lpstr>
      <vt:lpstr>Wingdings</vt:lpstr>
      <vt:lpstr>sample</vt:lpstr>
      <vt:lpstr>Image</vt:lpstr>
      <vt:lpstr>可转债知识小课堂</vt:lpstr>
      <vt:lpstr>一、可转债的定义、特点</vt:lpstr>
      <vt:lpstr>一、可转债的定义、特点</vt:lpstr>
      <vt:lpstr>一、可转债的定义、特点</vt:lpstr>
      <vt:lpstr>二、可转债的发行条件-财务指标</vt:lpstr>
      <vt:lpstr>二、可转债的发行条件-公司治理</vt:lpstr>
      <vt:lpstr>二、可转债的发行条件-持续盈利能力</vt:lpstr>
      <vt:lpstr>二、可转债的发行条件-募集资金用途</vt:lpstr>
      <vt:lpstr>二、可转债的发行条件-合规要求及担保</vt:lpstr>
      <vt:lpstr>三、可转债的主要发行条款</vt:lpstr>
      <vt:lpstr>三、可转债的主要发行条款</vt:lpstr>
      <vt:lpstr>三、可转债的主要发行条款</vt:lpstr>
      <vt:lpstr>三、可转债的主要发行条款</vt:lpstr>
      <vt:lpstr>三、可转债的主要发行条款</vt:lpstr>
      <vt:lpstr>三、可转债的主要发行条款</vt:lpstr>
      <vt:lpstr>三、可转债的主要发行条款</vt:lpstr>
      <vt:lpstr>三、可转债的主要发行条款</vt:lpstr>
      <vt:lpstr>三、可转债的主要发行条款</vt:lpstr>
      <vt:lpstr>三、可转债的主要发行条款</vt:lpstr>
      <vt:lpstr>四、可转债转股注意事项</vt:lpstr>
      <vt:lpstr>四、可转债转股注意事项</vt:lpstr>
      <vt:lpstr>五、可转债的投资风险</vt:lpstr>
      <vt:lpstr>六、可转债投资注意事项</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南方资本睿指8号专项资产管理计划 本产品系私募产品，风险等级为R3中风险，只能以非公开方式向风险承受能力等级为C3 、C4 、C5且符合合格投资者标准的普通投资者或专业投资者推荐。 产品要素以所签署的合同约定为准。</dc:title>
  <dc:creator>魏鹏飞</dc:creator>
  <cp:lastModifiedBy>崔晶晶</cp:lastModifiedBy>
  <cp:revision>1346</cp:revision>
  <dcterms:created xsi:type="dcterms:W3CDTF">2004-08-26T06:30:40Z</dcterms:created>
  <dcterms:modified xsi:type="dcterms:W3CDTF">2020-03-30T06:15:59Z</dcterms:modified>
</cp:coreProperties>
</file>