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30" r:id="rId2"/>
    <p:sldId id="1448" r:id="rId3"/>
    <p:sldId id="1468" r:id="rId4"/>
    <p:sldId id="1476" r:id="rId5"/>
    <p:sldId id="1437" r:id="rId6"/>
    <p:sldId id="1349" r:id="rId7"/>
    <p:sldId id="1399" r:id="rId8"/>
  </p:sldIdLst>
  <p:sldSz cx="12196763" cy="6858000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4A4A"/>
    <a:srgbClr val="354A5E"/>
    <a:srgbClr val="414296"/>
    <a:srgbClr val="4D6C89"/>
    <a:srgbClr val="415B73"/>
    <a:srgbClr val="C0B4B4"/>
    <a:srgbClr val="B5A7A7"/>
    <a:srgbClr val="B0A2A2"/>
    <a:srgbClr val="A19191"/>
    <a:srgbClr val="907C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96210" autoAdjust="0"/>
  </p:normalViewPr>
  <p:slideViewPr>
    <p:cSldViewPr snapToObjects="1">
      <p:cViewPr varScale="1">
        <p:scale>
          <a:sx n="75" d="100"/>
          <a:sy n="75" d="100"/>
        </p:scale>
        <p:origin x="-114" y="-76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31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2019-09-23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08050"/>
            <a:ext cx="8081963" cy="5218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6723445"/>
            <a:ext cx="12196763" cy="13455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 bwMode="auto">
          <a:xfrm>
            <a:off x="11559040" y="6602706"/>
            <a:ext cx="508914" cy="2127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628190" y="6578283"/>
            <a:ext cx="370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8D532AE-1218-4540-83FB-2A8BCE0E4579}" type="slidenum">
              <a:rPr lang="zh-CN" altLang="en-US" sz="1100" smtClean="0">
                <a:solidFill>
                  <a:schemeClr val="accent2"/>
                </a:solidFill>
                <a:latin typeface="+mj-ea"/>
                <a:ea typeface="+mj-ea"/>
              </a:rPr>
              <a:pPr algn="ctr"/>
              <a:t>‹#›</a:t>
            </a:fld>
            <a:endParaRPr lang="zh-CN" altLang="en-US" sz="11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613" y="2906713"/>
            <a:ext cx="1036637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3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013" y="1535113"/>
            <a:ext cx="53911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6013" y="2174875"/>
            <a:ext cx="53911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8850" y="273050"/>
            <a:ext cx="681831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3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90775" y="5367338"/>
            <a:ext cx="73183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7" y="-99392"/>
            <a:ext cx="12181973" cy="6858000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 bwMode="auto">
          <a:xfrm>
            <a:off x="7538541" y="5445224"/>
            <a:ext cx="4346575" cy="768350"/>
          </a:xfrm>
          <a:custGeom>
            <a:avLst/>
            <a:gdLst>
              <a:gd name="T0" fmla="*/ 788 w 5944"/>
              <a:gd name="T1" fmla="*/ 0 h 1020"/>
              <a:gd name="T2" fmla="*/ 5944 w 5944"/>
              <a:gd name="T3" fmla="*/ 0 h 1020"/>
              <a:gd name="T4" fmla="*/ 5944 w 5944"/>
              <a:gd name="T5" fmla="*/ 1020 h 1020"/>
              <a:gd name="T6" fmla="*/ 0 w 5944"/>
              <a:gd name="T7" fmla="*/ 1020 h 1020"/>
              <a:gd name="T8" fmla="*/ 788 w 5944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4" h="1020">
                <a:moveTo>
                  <a:pt x="788" y="0"/>
                </a:moveTo>
                <a:lnTo>
                  <a:pt x="5944" y="0"/>
                </a:lnTo>
                <a:lnTo>
                  <a:pt x="5944" y="1020"/>
                </a:lnTo>
                <a:lnTo>
                  <a:pt x="0" y="1020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93419" y="2085975"/>
            <a:ext cx="933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  <a:latin typeface="+mj-ea"/>
                <a:ea typeface="+mj-ea"/>
              </a:rPr>
              <a:t>   </a:t>
            </a:r>
            <a:r>
              <a:rPr lang="zh-CN" altLang="en-US" sz="6000" b="1" dirty="0" smtClean="0">
                <a:solidFill>
                  <a:schemeClr val="accent1"/>
                </a:solidFill>
                <a:latin typeface="+mj-ea"/>
                <a:ea typeface="+mj-ea"/>
              </a:rPr>
              <a:t>期权投资者教育培训课件</a:t>
            </a:r>
            <a:endParaRPr lang="zh-CN" altLang="en-US" sz="6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106076" y="4205563"/>
            <a:ext cx="1291466" cy="389010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>
              <a:defRPr>
                <a:latin typeface="+mn-lt"/>
                <a:ea typeface="+mn-ea"/>
                <a:cs typeface="+mn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2019-09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8271" y="4205563"/>
            <a:ext cx="1190674" cy="389010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>
              <a:defRPr>
                <a:latin typeface="+mn-lt"/>
                <a:ea typeface="+mn-ea"/>
                <a:cs typeface="+mn-ea"/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吴俊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7853325" y="5829399"/>
            <a:ext cx="3718213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/>
            <a:r>
              <a:rPr lang="zh-CN" b="0" dirty="0">
                <a:solidFill>
                  <a:schemeClr val="accent1"/>
                </a:solidFill>
              </a:rPr>
              <a:t>东海证券</a:t>
            </a:r>
            <a:r>
              <a:rPr lang="zh-CN" altLang="en-US" b="0" dirty="0">
                <a:solidFill>
                  <a:schemeClr val="accent1"/>
                </a:solidFill>
              </a:rPr>
              <a:t>通江中路证券营业部</a:t>
            </a:r>
          </a:p>
          <a:p>
            <a:pPr algn="r"/>
            <a:endParaRPr lang="zh-CN" b="0" dirty="0">
              <a:solidFill>
                <a:schemeClr val="accent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410" y="1970405"/>
            <a:ext cx="1873885" cy="1224915"/>
          </a:xfrm>
          <a:prstGeom prst="rect">
            <a:avLst/>
          </a:prstGeom>
        </p:spPr>
      </p:pic>
    </p:spTree>
  </p:cSld>
  <p:clrMapOvr>
    <a:masterClrMapping/>
  </p:clrMapOvr>
  <p:transition spd="slow" advTm="67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4" grpId="0" animBg="1"/>
      <p:bldP spid="45" grpId="0" animBg="1"/>
      <p:bldP spid="5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343045" y="780176"/>
            <a:ext cx="17957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2156253" y="780176"/>
            <a:ext cx="97027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A2202B2-79EF-4C06-9CE6-5AC8107D2FA3}"/>
              </a:ext>
            </a:extLst>
          </p:cNvPr>
          <p:cNvSpPr txBox="1"/>
          <p:nvPr/>
        </p:nvSpPr>
        <p:spPr>
          <a:xfrm>
            <a:off x="561028" y="206450"/>
            <a:ext cx="1568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5093857-9BA3-46C0-9AC1-98DCCFEAD8F8}"/>
              </a:ext>
            </a:extLst>
          </p:cNvPr>
          <p:cNvSpPr txBox="1"/>
          <p:nvPr/>
        </p:nvSpPr>
        <p:spPr>
          <a:xfrm>
            <a:off x="2258684" y="2064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了解期</a:t>
            </a:r>
            <a:r>
              <a:rPr lang="zh-CN" altLang="en-US" sz="2800" b="1" dirty="0" smtClean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  <a:endParaRPr kumimoji="0" lang="zh-CN" sz="2800" b="1" i="0" u="none" strike="noStrike" cap="none" spc="0" normalizeH="0" baseline="0" dirty="0">
              <a:solidFill>
                <a:srgbClr val="0D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内容占位符 9">
            <a:extLst>
              <a:ext uri="{FF2B5EF4-FFF2-40B4-BE49-F238E27FC236}">
                <a16:creationId xmlns:a16="http://schemas.microsoft.com/office/drawing/2014/main" xmlns="" id="{B67414B7-2BE7-4DF3-ABDB-0601EA928031}"/>
              </a:ext>
            </a:extLst>
          </p:cNvPr>
          <p:cNvSpPr txBox="1">
            <a:spLocks/>
          </p:cNvSpPr>
          <p:nvPr/>
        </p:nvSpPr>
        <p:spPr>
          <a:xfrm>
            <a:off x="985813" y="4902384"/>
            <a:ext cx="9299314" cy="10669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1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b="1" kern="0" dirty="0">
                <a:solidFill>
                  <a:schemeClr val="accent3"/>
                </a:solidFill>
                <a:latin typeface="+mn-ea"/>
              </a:rPr>
              <a:t>股票容易学，但做好很难，开飞机难学，但学会了出事故的概率低（当然一旦飞机出事，机毁人亡）</a:t>
            </a:r>
            <a:endParaRPr lang="zh-CN" altLang="zh-CN" sz="2800" b="1" kern="0" dirty="0">
              <a:solidFill>
                <a:schemeClr val="accent3"/>
              </a:solidFill>
              <a:latin typeface="+mn-ea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xmlns="" id="{A100ADEF-3934-434B-B894-0FF3141C7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899345"/>
              </p:ext>
            </p:extLst>
          </p:nvPr>
        </p:nvGraphicFramePr>
        <p:xfrm>
          <a:off x="897239" y="1422139"/>
          <a:ext cx="6778295" cy="2892316"/>
        </p:xfrm>
        <a:graphic>
          <a:graphicData uri="http://schemas.openxmlformats.org/drawingml/2006/table">
            <a:tbl>
              <a:tblPr/>
              <a:tblGrid>
                <a:gridCol w="2449986">
                  <a:extLst>
                    <a:ext uri="{9D8B030D-6E8A-4147-A177-3AD203B41FA5}">
                      <a16:colId xmlns:a16="http://schemas.microsoft.com/office/drawing/2014/main" xmlns="" val="3955327830"/>
                    </a:ext>
                  </a:extLst>
                </a:gridCol>
                <a:gridCol w="1306659">
                  <a:extLst>
                    <a:ext uri="{9D8B030D-6E8A-4147-A177-3AD203B41FA5}">
                      <a16:colId xmlns:a16="http://schemas.microsoft.com/office/drawing/2014/main" xmlns="" val="1921433197"/>
                    </a:ext>
                  </a:extLst>
                </a:gridCol>
                <a:gridCol w="3021650">
                  <a:extLst>
                    <a:ext uri="{9D8B030D-6E8A-4147-A177-3AD203B41FA5}">
                      <a16:colId xmlns:a16="http://schemas.microsoft.com/office/drawing/2014/main" xmlns="" val="508761745"/>
                    </a:ext>
                  </a:extLst>
                </a:gridCol>
              </a:tblGrid>
              <a:tr h="55755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交易品种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类比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盈利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39988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股票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走路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涨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649854"/>
                  </a:ext>
                </a:extLst>
              </a:tr>
              <a:tr h="58521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融资融券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骑车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融资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—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涨；融券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—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55941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期货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开车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涨、跌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51613"/>
                  </a:ext>
                </a:extLst>
              </a:tr>
              <a:tr h="59742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期权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开飞机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涨、跌、横盘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259586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4E9FCF-DC78-4B2D-BDB8-16E7BE6E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573" y="1406967"/>
            <a:ext cx="3822203" cy="28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833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343045" y="780176"/>
            <a:ext cx="17957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2156253" y="780176"/>
            <a:ext cx="97027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/>
          <p:cNvSpPr txBox="1"/>
          <p:nvPr/>
        </p:nvSpPr>
        <p:spPr>
          <a:xfrm>
            <a:off x="489843" y="224114"/>
            <a:ext cx="1568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93347" y="3082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了解期</a:t>
            </a:r>
            <a:r>
              <a:rPr lang="zh-CN" altLang="en-US" sz="2800" b="1" dirty="0" smtClean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  <a:endParaRPr kumimoji="0" lang="zh-CN" sz="2800" b="1" i="0" u="none" strike="noStrike" cap="none" spc="0" normalizeH="0" baseline="0" dirty="0">
              <a:solidFill>
                <a:srgbClr val="0D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39018"/>
          <p:cNvSpPr/>
          <p:nvPr/>
        </p:nvSpPr>
        <p:spPr>
          <a:xfrm>
            <a:off x="1611136" y="1554279"/>
            <a:ext cx="3887470" cy="1446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901" y="10800"/>
                </a:lnTo>
                <a:lnTo>
                  <a:pt x="1" y="21600"/>
                </a:lnTo>
                <a:lnTo>
                  <a:pt x="17697" y="21600"/>
                </a:lnTo>
                <a:lnTo>
                  <a:pt x="21600" y="10800"/>
                </a:lnTo>
                <a:lnTo>
                  <a:pt x="1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39019"/>
          <p:cNvSpPr/>
          <p:nvPr/>
        </p:nvSpPr>
        <p:spPr>
          <a:xfrm flipH="1">
            <a:off x="6583880" y="1585541"/>
            <a:ext cx="3790315" cy="1410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901" y="10800"/>
                </a:lnTo>
                <a:lnTo>
                  <a:pt x="1" y="21600"/>
                </a:lnTo>
                <a:lnTo>
                  <a:pt x="17697" y="21600"/>
                </a:lnTo>
                <a:lnTo>
                  <a:pt x="21600" y="10800"/>
                </a:lnTo>
                <a:lnTo>
                  <a:pt x="17697" y="0"/>
                </a:lnTo>
                <a:lnTo>
                  <a:pt x="0" y="0"/>
                </a:lnTo>
                <a:close/>
              </a:path>
            </a:pathLst>
          </a:custGeom>
          <a:solidFill>
            <a:srgbClr val="354A5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39021"/>
          <p:cNvSpPr/>
          <p:nvPr/>
        </p:nvSpPr>
        <p:spPr>
          <a:xfrm>
            <a:off x="2988924" y="1975842"/>
            <a:ext cx="164442" cy="202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9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39030"/>
          <p:cNvGrpSpPr/>
          <p:nvPr/>
        </p:nvGrpSpPr>
        <p:grpSpPr>
          <a:xfrm>
            <a:off x="7040854" y="2031714"/>
            <a:ext cx="1834819" cy="272272"/>
            <a:chOff x="-236430" y="25400"/>
            <a:chExt cx="3479463" cy="516323"/>
          </a:xfrm>
        </p:grpSpPr>
        <p:sp>
          <p:nvSpPr>
            <p:cNvPr id="18" name="Shape 39026"/>
            <p:cNvSpPr/>
            <p:nvPr/>
          </p:nvSpPr>
          <p:spPr>
            <a:xfrm>
              <a:off x="2770820" y="25400"/>
              <a:ext cx="472213" cy="35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hape 39028"/>
            <p:cNvSpPr/>
            <p:nvPr/>
          </p:nvSpPr>
          <p:spPr>
            <a:xfrm>
              <a:off x="-236430" y="181443"/>
              <a:ext cx="2541986" cy="36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3600" b="1" dirty="0">
                  <a:solidFill>
                    <a:schemeClr val="accent1"/>
                  </a:solidFill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概率</a:t>
              </a:r>
              <a:endParaRPr lang="zh-CN" sz="3600" b="1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209290" y="1908810"/>
            <a:ext cx="100540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chemeClr val="accent1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赔率</a:t>
            </a:r>
          </a:p>
        </p:txBody>
      </p:sp>
      <p:sp>
        <p:nvSpPr>
          <p:cNvPr id="30" name="Shape 39032"/>
          <p:cNvSpPr/>
          <p:nvPr/>
        </p:nvSpPr>
        <p:spPr>
          <a:xfrm>
            <a:off x="1273845" y="3774604"/>
            <a:ext cx="9649072" cy="1933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defRPr sz="8000">
                <a:solidFill>
                  <a:srgbClr val="3484C9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 marL="342900" indent="-342900" defTabSz="912495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投活跃的客户，可能喜欢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t+0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交易做买方，赔率高，以小博大</a:t>
            </a:r>
          </a:p>
          <a:p>
            <a:pPr defTabSz="912495" hangingPunct="1">
              <a:spcBef>
                <a:spcPct val="20000"/>
              </a:spcBef>
              <a:defRPr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defTabSz="912495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长线波段操作客户，可能喜欢做卖方，卖方在虚值期权里盈的概率高，另外可以买认沽做保险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股牛短熊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长的行情有保险作用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99A8B5A-9437-42FB-88E9-DC2C6D237C55}"/>
              </a:ext>
            </a:extLst>
          </p:cNvPr>
          <p:cNvSpPr/>
          <p:nvPr/>
        </p:nvSpPr>
        <p:spPr>
          <a:xfrm>
            <a:off x="5723881" y="1867371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vs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0A4B60F-045E-4C16-880F-6C08085CC298}"/>
              </a:ext>
            </a:extLst>
          </p:cNvPr>
          <p:cNvSpPr/>
          <p:nvPr/>
        </p:nvSpPr>
        <p:spPr>
          <a:xfrm>
            <a:off x="5311146" y="2677336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非对称</a:t>
            </a:r>
            <a:endParaRPr lang="zh-CN" altLang="en-US" sz="36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 advTm="43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343045" y="780176"/>
            <a:ext cx="17957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2156253" y="780176"/>
            <a:ext cx="97027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2ED23BB3-AB6F-43B7-8682-A77EBFBE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861" y="1196752"/>
            <a:ext cx="8342610" cy="417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AAF6C18-599F-45AA-B32D-7AFAD957B73F}"/>
              </a:ext>
            </a:extLst>
          </p:cNvPr>
          <p:cNvSpPr txBox="1"/>
          <p:nvPr/>
        </p:nvSpPr>
        <p:spPr>
          <a:xfrm>
            <a:off x="489843" y="224114"/>
            <a:ext cx="1568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第一章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B6DB43F-5DBB-4EE0-A78E-E6302F622A09}"/>
              </a:ext>
            </a:extLst>
          </p:cNvPr>
          <p:cNvSpPr txBox="1"/>
          <p:nvPr/>
        </p:nvSpPr>
        <p:spPr>
          <a:xfrm>
            <a:off x="2193347" y="3082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了解期</a:t>
            </a:r>
            <a:r>
              <a:rPr lang="zh-CN" altLang="en-US" sz="2800" b="1" dirty="0" smtClean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  <a:endParaRPr kumimoji="0" lang="zh-CN" sz="2800" b="1" i="0" u="none" strike="noStrike" cap="none" spc="0" normalizeH="0" baseline="0" dirty="0">
              <a:solidFill>
                <a:srgbClr val="0D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40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343045" y="780176"/>
            <a:ext cx="17957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2156253" y="780176"/>
            <a:ext cx="97027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文本框 27"/>
          <p:cNvSpPr txBox="1"/>
          <p:nvPr/>
        </p:nvSpPr>
        <p:spPr>
          <a:xfrm>
            <a:off x="2130075" y="1827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投资辅助工具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24" name="Group 38924"/>
          <p:cNvGrpSpPr/>
          <p:nvPr/>
        </p:nvGrpSpPr>
        <p:grpSpPr>
          <a:xfrm>
            <a:off x="8069978" y="3729854"/>
            <a:ext cx="3582685" cy="1401541"/>
            <a:chOff x="0" y="0"/>
            <a:chExt cx="6794032" cy="2657815"/>
          </a:xfrm>
        </p:grpSpPr>
        <p:sp>
          <p:nvSpPr>
            <p:cNvPr id="38920" name="Shape 38920"/>
            <p:cNvSpPr/>
            <p:nvPr/>
          </p:nvSpPr>
          <p:spPr>
            <a:xfrm>
              <a:off x="0" y="0"/>
              <a:ext cx="798653" cy="89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923" name="Group 38923"/>
            <p:cNvGrpSpPr/>
            <p:nvPr/>
          </p:nvGrpSpPr>
          <p:grpSpPr>
            <a:xfrm>
              <a:off x="914988" y="755205"/>
              <a:ext cx="5879044" cy="1902610"/>
              <a:chOff x="0" y="62617"/>
              <a:chExt cx="5879043" cy="1902608"/>
            </a:xfrm>
          </p:grpSpPr>
          <p:sp>
            <p:nvSpPr>
              <p:cNvPr id="38921" name="Shape 38921"/>
              <p:cNvSpPr/>
              <p:nvPr/>
            </p:nvSpPr>
            <p:spPr>
              <a:xfrm>
                <a:off x="0" y="469631"/>
                <a:ext cx="5202072" cy="14955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defTabSz="912495" hangingPunct="1">
                  <a:spcBef>
                    <a:spcPct val="20000"/>
                  </a:spcBef>
                  <a:defRPr/>
                </a:pPr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922" name="Shape 38922"/>
              <p:cNvSpPr/>
              <p:nvPr/>
            </p:nvSpPr>
            <p:spPr>
              <a:xfrm>
                <a:off x="0" y="62617"/>
                <a:ext cx="5879043" cy="407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100000"/>
                  </a:lnSpc>
                  <a:defRPr sz="2500">
                    <a:solidFill>
                      <a:srgbClr val="3483C9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力的期权工作室、期权星球、上交所期权之家、小马白话期权、上证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50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期权通等微信号</a:t>
                </a:r>
              </a:p>
            </p:txBody>
          </p:sp>
        </p:grpSp>
      </p:grpSp>
      <p:grpSp>
        <p:nvGrpSpPr>
          <p:cNvPr id="38929" name="Group 38929"/>
          <p:cNvGrpSpPr/>
          <p:nvPr/>
        </p:nvGrpSpPr>
        <p:grpSpPr>
          <a:xfrm>
            <a:off x="2786013" y="5767947"/>
            <a:ext cx="3250316" cy="234615"/>
            <a:chOff x="-2244797" y="0"/>
            <a:chExt cx="6163747" cy="444911"/>
          </a:xfrm>
        </p:grpSpPr>
        <p:sp>
          <p:nvSpPr>
            <p:cNvPr id="38925" name="Shape 38925"/>
            <p:cNvSpPr/>
            <p:nvPr/>
          </p:nvSpPr>
          <p:spPr>
            <a:xfrm rot="16200000" flipH="1">
              <a:off x="3077369" y="-396670"/>
              <a:ext cx="444911" cy="123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7" name="Shape 38927"/>
            <p:cNvSpPr/>
            <p:nvPr/>
          </p:nvSpPr>
          <p:spPr>
            <a:xfrm>
              <a:off x="-2244797" y="24144"/>
              <a:ext cx="4784798" cy="42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汇点交易软件里面可以看波动率走势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8934" name="Group 38934"/>
          <p:cNvGrpSpPr/>
          <p:nvPr/>
        </p:nvGrpSpPr>
        <p:grpSpPr>
          <a:xfrm>
            <a:off x="6048564" y="1301715"/>
            <a:ext cx="5344287" cy="1674079"/>
            <a:chOff x="-1" y="242829"/>
            <a:chExt cx="9597689" cy="3174637"/>
          </a:xfrm>
        </p:grpSpPr>
        <p:sp>
          <p:nvSpPr>
            <p:cNvPr id="38930" name="Shape 38930"/>
            <p:cNvSpPr/>
            <p:nvPr/>
          </p:nvSpPr>
          <p:spPr>
            <a:xfrm rot="5400000" flipH="1">
              <a:off x="217563" y="25265"/>
              <a:ext cx="803124" cy="123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933" name="Group 38933"/>
            <p:cNvGrpSpPr/>
            <p:nvPr/>
          </p:nvGrpSpPr>
          <p:grpSpPr>
            <a:xfrm>
              <a:off x="1571675" y="350762"/>
              <a:ext cx="8026013" cy="3066704"/>
              <a:chOff x="192725" y="350762"/>
              <a:chExt cx="8026010" cy="3066701"/>
            </a:xfrm>
          </p:grpSpPr>
          <p:sp>
            <p:nvSpPr>
              <p:cNvPr id="38931" name="Shape 38931"/>
              <p:cNvSpPr/>
              <p:nvPr/>
            </p:nvSpPr>
            <p:spPr>
              <a:xfrm>
                <a:off x="192725" y="500939"/>
                <a:ext cx="8026010" cy="29165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4D4D4D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defTabSz="912495" hangingPunct="1">
                  <a:spcBef>
                    <a:spcPct val="20000"/>
                  </a:spcBef>
                  <a:defRPr/>
                </a:pPr>
                <a:endParaRPr lang="zh-CN" altLang="en-US" sz="1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defTabSz="912495" hangingPunct="1">
                  <a:spcBef>
                    <a:spcPct val="20000"/>
                  </a:spcBef>
                  <a:defRPr/>
                </a:pPr>
                <a:endPara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defTabSz="912495" hangingPunct="1">
                  <a:spcBef>
                    <a:spcPct val="20000"/>
                  </a:spcBef>
                  <a:defRPr/>
                </a:pPr>
                <a:endPara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2" name="Shape 38932"/>
              <p:cNvSpPr/>
              <p:nvPr/>
            </p:nvSpPr>
            <p:spPr>
              <a:xfrm>
                <a:off x="192725" y="350762"/>
                <a:ext cx="6276843" cy="866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100000"/>
                  </a:lnSpc>
                  <a:defRPr sz="2500">
                    <a:solidFill>
                      <a:srgbClr val="3483C9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上证期权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app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，里面有针对不同行情判断的期权策略选择</a:t>
                </a:r>
              </a:p>
            </p:txBody>
          </p:sp>
        </p:grpSp>
      </p:grpSp>
      <p:grpSp>
        <p:nvGrpSpPr>
          <p:cNvPr id="38939" name="Group 38939"/>
          <p:cNvGrpSpPr/>
          <p:nvPr/>
        </p:nvGrpSpPr>
        <p:grpSpPr>
          <a:xfrm>
            <a:off x="913805" y="2637536"/>
            <a:ext cx="3149750" cy="1098138"/>
            <a:chOff x="-133996" y="308817"/>
            <a:chExt cx="3588984" cy="1057388"/>
          </a:xfrm>
        </p:grpSpPr>
        <p:sp>
          <p:nvSpPr>
            <p:cNvPr id="38935" name="Shape 38935"/>
            <p:cNvSpPr/>
            <p:nvPr/>
          </p:nvSpPr>
          <p:spPr>
            <a:xfrm rot="10800000">
              <a:off x="2951808" y="524982"/>
              <a:ext cx="503180" cy="84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7" name="Shape 38937"/>
            <p:cNvSpPr/>
            <p:nvPr/>
          </p:nvSpPr>
          <p:spPr>
            <a:xfrm>
              <a:off x="-133996" y="308817"/>
              <a:ext cx="2979666" cy="385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上交所衍生品部的书可以买给客户看</a:t>
              </a:r>
            </a:p>
          </p:txBody>
        </p:sp>
      </p:grpSp>
      <p:grpSp>
        <p:nvGrpSpPr>
          <p:cNvPr id="38947" name="Group 38947"/>
          <p:cNvGrpSpPr/>
          <p:nvPr/>
        </p:nvGrpSpPr>
        <p:grpSpPr>
          <a:xfrm>
            <a:off x="5432616" y="1708752"/>
            <a:ext cx="1219200" cy="2026920"/>
            <a:chOff x="0" y="0"/>
            <a:chExt cx="1526520" cy="2539020"/>
          </a:xfrm>
          <a:solidFill>
            <a:srgbClr val="354A5E"/>
          </a:solidFill>
        </p:grpSpPr>
        <p:grpSp>
          <p:nvGrpSpPr>
            <p:cNvPr id="38945" name="Group 38945"/>
            <p:cNvGrpSpPr/>
            <p:nvPr/>
          </p:nvGrpSpPr>
          <p:grpSpPr>
            <a:xfrm>
              <a:off x="-1" y="0"/>
              <a:ext cx="1526522" cy="2539022"/>
              <a:chOff x="0" y="0"/>
              <a:chExt cx="1526520" cy="2539021"/>
            </a:xfrm>
            <a:grpFill/>
          </p:grpSpPr>
          <p:sp>
            <p:nvSpPr>
              <p:cNvPr id="38941" name="Shape 38941"/>
              <p:cNvSpPr/>
              <p:nvPr/>
            </p:nvSpPr>
            <p:spPr>
              <a:xfrm rot="2700000">
                <a:off x="224270" y="223018"/>
                <a:ext cx="1078157" cy="108003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944" name="Group 38944"/>
              <p:cNvGrpSpPr/>
              <p:nvPr/>
            </p:nvGrpSpPr>
            <p:grpSpPr>
              <a:xfrm>
                <a:off x="-1" y="762921"/>
                <a:ext cx="1526522" cy="1776101"/>
                <a:chOff x="0" y="0"/>
                <a:chExt cx="1526520" cy="1776099"/>
              </a:xfrm>
              <a:grpFill/>
            </p:grpSpPr>
            <p:sp>
              <p:nvSpPr>
                <p:cNvPr id="38942" name="Shape 38942"/>
                <p:cNvSpPr/>
                <p:nvPr/>
              </p:nvSpPr>
              <p:spPr>
                <a:xfrm rot="5400000">
                  <a:off x="256796" y="506375"/>
                  <a:ext cx="1776100" cy="763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9274" y="21600"/>
                      </a:lnTo>
                      <a:lnTo>
                        <a:pt x="21600" y="21600"/>
                      </a:lnTo>
                      <a:lnTo>
                        <a:pt x="21600" y="21589"/>
                      </a:lnTo>
                      <a:lnTo>
                        <a:pt x="123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943" name="Shape 38943"/>
                <p:cNvSpPr/>
                <p:nvPr/>
              </p:nvSpPr>
              <p:spPr>
                <a:xfrm rot="16200000" flipH="1">
                  <a:off x="-506376" y="506375"/>
                  <a:ext cx="1776100" cy="763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9274" y="21600"/>
                      </a:lnTo>
                      <a:lnTo>
                        <a:pt x="21600" y="21600"/>
                      </a:lnTo>
                      <a:lnTo>
                        <a:pt x="21600" y="21589"/>
                      </a:lnTo>
                      <a:lnTo>
                        <a:pt x="123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8946" name="Shape 38946"/>
            <p:cNvSpPr/>
            <p:nvPr/>
          </p:nvSpPr>
          <p:spPr>
            <a:xfrm>
              <a:off x="543846" y="595414"/>
              <a:ext cx="439005" cy="32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53" name="Group 38953"/>
          <p:cNvGrpSpPr/>
          <p:nvPr/>
        </p:nvGrpSpPr>
        <p:grpSpPr>
          <a:xfrm>
            <a:off x="4008311" y="3126072"/>
            <a:ext cx="2027555" cy="1219835"/>
            <a:chOff x="0" y="0"/>
            <a:chExt cx="2539020" cy="1526520"/>
          </a:xfrm>
        </p:grpSpPr>
        <p:grpSp>
          <p:nvGrpSpPr>
            <p:cNvPr id="38951" name="Group 38951"/>
            <p:cNvGrpSpPr/>
            <p:nvPr/>
          </p:nvGrpSpPr>
          <p:grpSpPr>
            <a:xfrm>
              <a:off x="0" y="0"/>
              <a:ext cx="2539021" cy="1526521"/>
              <a:chOff x="0" y="0"/>
              <a:chExt cx="2539020" cy="1526520"/>
            </a:xfrm>
          </p:grpSpPr>
          <p:sp>
            <p:nvSpPr>
              <p:cNvPr id="38948" name="Shape 38948"/>
              <p:cNvSpPr/>
              <p:nvPr/>
            </p:nvSpPr>
            <p:spPr>
              <a:xfrm rot="18900000">
                <a:off x="223956" y="223155"/>
                <a:ext cx="1078157" cy="1080033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49" name="Shape 38949"/>
              <p:cNvSpPr/>
              <p:nvPr/>
            </p:nvSpPr>
            <p:spPr>
              <a:xfrm>
                <a:off x="762921" y="0"/>
                <a:ext cx="1776100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50" name="Shape 38950"/>
              <p:cNvSpPr/>
              <p:nvPr/>
            </p:nvSpPr>
            <p:spPr>
              <a:xfrm rot="10800000" flipH="1">
                <a:off x="762921" y="763172"/>
                <a:ext cx="1776100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952" name="Shape 38952"/>
            <p:cNvSpPr/>
            <p:nvPr/>
          </p:nvSpPr>
          <p:spPr>
            <a:xfrm>
              <a:off x="580051" y="552384"/>
              <a:ext cx="365968" cy="36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75" y="2948"/>
                  </a:moveTo>
                  <a:lnTo>
                    <a:pt x="14175" y="4932"/>
                  </a:lnTo>
                  <a:lnTo>
                    <a:pt x="20250" y="10125"/>
                  </a:lnTo>
                  <a:lnTo>
                    <a:pt x="13327" y="14506"/>
                  </a:lnTo>
                  <a:cubicBezTo>
                    <a:pt x="13327" y="14506"/>
                    <a:pt x="21600" y="20250"/>
                    <a:pt x="21600" y="20250"/>
                  </a:cubicBezTo>
                  <a:lnTo>
                    <a:pt x="21600" y="9450"/>
                  </a:lnTo>
                  <a:cubicBezTo>
                    <a:pt x="21600" y="9450"/>
                    <a:pt x="14175" y="2948"/>
                    <a:pt x="14175" y="2948"/>
                  </a:cubicBezTo>
                  <a:close/>
                  <a:moveTo>
                    <a:pt x="7425" y="4932"/>
                  </a:moveTo>
                  <a:lnTo>
                    <a:pt x="7425" y="2948"/>
                  </a:lnTo>
                  <a:lnTo>
                    <a:pt x="0" y="9450"/>
                  </a:lnTo>
                  <a:lnTo>
                    <a:pt x="0" y="20250"/>
                  </a:lnTo>
                  <a:lnTo>
                    <a:pt x="8298" y="14506"/>
                  </a:lnTo>
                  <a:lnTo>
                    <a:pt x="1350" y="10125"/>
                  </a:lnTo>
                  <a:cubicBezTo>
                    <a:pt x="1350" y="10125"/>
                    <a:pt x="7425" y="4932"/>
                    <a:pt x="7425" y="4932"/>
                  </a:cubicBezTo>
                  <a:close/>
                  <a:moveTo>
                    <a:pt x="20925" y="21600"/>
                  </a:moveTo>
                  <a:lnTo>
                    <a:pt x="675" y="21600"/>
                  </a:lnTo>
                  <a:lnTo>
                    <a:pt x="9450" y="15525"/>
                  </a:lnTo>
                  <a:lnTo>
                    <a:pt x="12150" y="15525"/>
                  </a:lnTo>
                  <a:cubicBezTo>
                    <a:pt x="12150" y="15525"/>
                    <a:pt x="20925" y="21600"/>
                    <a:pt x="20925" y="21600"/>
                  </a:cubicBezTo>
                  <a:close/>
                  <a:moveTo>
                    <a:pt x="12825" y="8100"/>
                  </a:moveTo>
                  <a:lnTo>
                    <a:pt x="12825" y="0"/>
                  </a:lnTo>
                  <a:lnTo>
                    <a:pt x="8775" y="0"/>
                  </a:lnTo>
                  <a:lnTo>
                    <a:pt x="8775" y="8100"/>
                  </a:lnTo>
                  <a:lnTo>
                    <a:pt x="6750" y="8100"/>
                  </a:lnTo>
                  <a:lnTo>
                    <a:pt x="10748" y="12151"/>
                  </a:lnTo>
                  <a:lnTo>
                    <a:pt x="14850" y="8100"/>
                  </a:lnTo>
                  <a:cubicBezTo>
                    <a:pt x="14850" y="8100"/>
                    <a:pt x="12825" y="8100"/>
                    <a:pt x="12825" y="81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0091" tIns="20091" rIns="20091" bIns="20091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59" name="Group 38959"/>
          <p:cNvGrpSpPr/>
          <p:nvPr/>
        </p:nvGrpSpPr>
        <p:grpSpPr>
          <a:xfrm>
            <a:off x="5426266" y="3721067"/>
            <a:ext cx="1225550" cy="1849755"/>
            <a:chOff x="-8316" y="-2"/>
            <a:chExt cx="1534837" cy="2315068"/>
          </a:xfrm>
        </p:grpSpPr>
        <p:grpSp>
          <p:nvGrpSpPr>
            <p:cNvPr id="38957" name="Group 38957"/>
            <p:cNvGrpSpPr/>
            <p:nvPr/>
          </p:nvGrpSpPr>
          <p:grpSpPr>
            <a:xfrm rot="16200000">
              <a:off x="-398431" y="390113"/>
              <a:ext cx="2315068" cy="1534837"/>
              <a:chOff x="223956" y="-8315"/>
              <a:chExt cx="2315066" cy="1534836"/>
            </a:xfrm>
          </p:grpSpPr>
          <p:sp>
            <p:nvSpPr>
              <p:cNvPr id="38954" name="Shape 38954"/>
              <p:cNvSpPr/>
              <p:nvPr/>
            </p:nvSpPr>
            <p:spPr>
              <a:xfrm rot="18900000">
                <a:off x="223956" y="223155"/>
                <a:ext cx="1078157" cy="1080034"/>
              </a:xfrm>
              <a:prstGeom prst="rect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55" name="Shape 38955"/>
              <p:cNvSpPr/>
              <p:nvPr/>
            </p:nvSpPr>
            <p:spPr>
              <a:xfrm>
                <a:off x="762921" y="0"/>
                <a:ext cx="1776100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56" name="Shape 38956"/>
              <p:cNvSpPr/>
              <p:nvPr/>
            </p:nvSpPr>
            <p:spPr>
              <a:xfrm rot="10800000" flipH="1">
                <a:off x="762921" y="763171"/>
                <a:ext cx="1776100" cy="7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Shape 38954"/>
              <p:cNvSpPr/>
              <p:nvPr/>
            </p:nvSpPr>
            <p:spPr>
              <a:xfrm rot="18900000">
                <a:off x="223956" y="214839"/>
                <a:ext cx="1078156" cy="1080033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Shape 38955"/>
              <p:cNvSpPr/>
              <p:nvPr/>
            </p:nvSpPr>
            <p:spPr>
              <a:xfrm>
                <a:off x="762922" y="-8315"/>
                <a:ext cx="1776100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Shape 38956"/>
              <p:cNvSpPr/>
              <p:nvPr/>
            </p:nvSpPr>
            <p:spPr>
              <a:xfrm rot="10800000" flipH="1">
                <a:off x="762920" y="754855"/>
                <a:ext cx="1776101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958" name="Shape 38958"/>
            <p:cNvSpPr/>
            <p:nvPr/>
          </p:nvSpPr>
          <p:spPr>
            <a:xfrm>
              <a:off x="569584" y="1595397"/>
              <a:ext cx="383241" cy="38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37" y="16630"/>
                  </a:moveTo>
                  <a:cubicBezTo>
                    <a:pt x="10113" y="16630"/>
                    <a:pt x="11127" y="16247"/>
                    <a:pt x="11782" y="15561"/>
                  </a:cubicBezTo>
                  <a:cubicBezTo>
                    <a:pt x="12438" y="14874"/>
                    <a:pt x="12615" y="14399"/>
                    <a:pt x="12958" y="13736"/>
                  </a:cubicBezTo>
                  <a:cubicBezTo>
                    <a:pt x="12949" y="13829"/>
                    <a:pt x="12942" y="13914"/>
                    <a:pt x="12939" y="13992"/>
                  </a:cubicBezTo>
                  <a:cubicBezTo>
                    <a:pt x="12933" y="14069"/>
                    <a:pt x="12942" y="14327"/>
                    <a:pt x="12942" y="14392"/>
                  </a:cubicBezTo>
                  <a:cubicBezTo>
                    <a:pt x="12942" y="14898"/>
                    <a:pt x="13051" y="15406"/>
                    <a:pt x="13499" y="15884"/>
                  </a:cubicBezTo>
                  <a:cubicBezTo>
                    <a:pt x="13946" y="16362"/>
                    <a:pt x="14691" y="16669"/>
                    <a:pt x="15524" y="16669"/>
                  </a:cubicBezTo>
                  <a:cubicBezTo>
                    <a:pt x="17125" y="16669"/>
                    <a:pt x="18551" y="15652"/>
                    <a:pt x="19799" y="14157"/>
                  </a:cubicBezTo>
                  <a:cubicBezTo>
                    <a:pt x="21048" y="12663"/>
                    <a:pt x="21600" y="10872"/>
                    <a:pt x="21600" y="8785"/>
                  </a:cubicBezTo>
                  <a:cubicBezTo>
                    <a:pt x="21600" y="6137"/>
                    <a:pt x="20685" y="4011"/>
                    <a:pt x="18713" y="2412"/>
                  </a:cubicBezTo>
                  <a:cubicBezTo>
                    <a:pt x="16841" y="894"/>
                    <a:pt x="14511" y="0"/>
                    <a:pt x="11661" y="0"/>
                  </a:cubicBezTo>
                  <a:cubicBezTo>
                    <a:pt x="8159" y="0"/>
                    <a:pt x="5254" y="1243"/>
                    <a:pt x="3010" y="3460"/>
                  </a:cubicBezTo>
                  <a:cubicBezTo>
                    <a:pt x="874" y="5556"/>
                    <a:pt x="0" y="8113"/>
                    <a:pt x="0" y="11130"/>
                  </a:cubicBezTo>
                  <a:cubicBezTo>
                    <a:pt x="0" y="13824"/>
                    <a:pt x="662" y="16155"/>
                    <a:pt x="2372" y="18123"/>
                  </a:cubicBezTo>
                  <a:cubicBezTo>
                    <a:pt x="4435" y="20496"/>
                    <a:pt x="7362" y="21600"/>
                    <a:pt x="11118" y="21600"/>
                  </a:cubicBezTo>
                  <a:cubicBezTo>
                    <a:pt x="12728" y="21600"/>
                    <a:pt x="14264" y="21417"/>
                    <a:pt x="15762" y="20889"/>
                  </a:cubicBezTo>
                  <a:cubicBezTo>
                    <a:pt x="17259" y="20359"/>
                    <a:pt x="18649" y="19590"/>
                    <a:pt x="19935" y="18578"/>
                  </a:cubicBezTo>
                  <a:lnTo>
                    <a:pt x="18944" y="17033"/>
                  </a:lnTo>
                  <a:lnTo>
                    <a:pt x="18618" y="17267"/>
                  </a:lnTo>
                  <a:cubicBezTo>
                    <a:pt x="17749" y="17893"/>
                    <a:pt x="16908" y="18376"/>
                    <a:pt x="16094" y="18716"/>
                  </a:cubicBezTo>
                  <a:cubicBezTo>
                    <a:pt x="14601" y="19360"/>
                    <a:pt x="12961" y="19595"/>
                    <a:pt x="11242" y="19595"/>
                  </a:cubicBezTo>
                  <a:cubicBezTo>
                    <a:pt x="8727" y="19595"/>
                    <a:pt x="6629" y="18987"/>
                    <a:pt x="4883" y="17599"/>
                  </a:cubicBezTo>
                  <a:cubicBezTo>
                    <a:pt x="2911" y="16026"/>
                    <a:pt x="2117" y="13898"/>
                    <a:pt x="2117" y="11212"/>
                  </a:cubicBezTo>
                  <a:cubicBezTo>
                    <a:pt x="2117" y="8794"/>
                    <a:pt x="2766" y="6720"/>
                    <a:pt x="4449" y="4991"/>
                  </a:cubicBezTo>
                  <a:cubicBezTo>
                    <a:pt x="6313" y="3079"/>
                    <a:pt x="8751" y="2106"/>
                    <a:pt x="11827" y="2106"/>
                  </a:cubicBezTo>
                  <a:cubicBezTo>
                    <a:pt x="13502" y="2106"/>
                    <a:pt x="15040" y="2471"/>
                    <a:pt x="16379" y="3170"/>
                  </a:cubicBezTo>
                  <a:cubicBezTo>
                    <a:pt x="18514" y="4274"/>
                    <a:pt x="19509" y="6090"/>
                    <a:pt x="19509" y="8619"/>
                  </a:cubicBezTo>
                  <a:cubicBezTo>
                    <a:pt x="19509" y="10330"/>
                    <a:pt x="19190" y="11702"/>
                    <a:pt x="18407" y="12737"/>
                  </a:cubicBezTo>
                  <a:cubicBezTo>
                    <a:pt x="17625" y="13771"/>
                    <a:pt x="16894" y="14386"/>
                    <a:pt x="16115" y="14386"/>
                  </a:cubicBezTo>
                  <a:cubicBezTo>
                    <a:pt x="15717" y="14386"/>
                    <a:pt x="15333" y="14234"/>
                    <a:pt x="15152" y="13991"/>
                  </a:cubicBezTo>
                  <a:cubicBezTo>
                    <a:pt x="14971" y="13747"/>
                    <a:pt x="14927" y="13419"/>
                    <a:pt x="14927" y="13144"/>
                  </a:cubicBezTo>
                  <a:cubicBezTo>
                    <a:pt x="14927" y="12969"/>
                    <a:pt x="14956" y="12764"/>
                    <a:pt x="15016" y="12529"/>
                  </a:cubicBezTo>
                  <a:cubicBezTo>
                    <a:pt x="15074" y="12295"/>
                    <a:pt x="16959" y="4920"/>
                    <a:pt x="16959" y="4920"/>
                  </a:cubicBezTo>
                  <a:lnTo>
                    <a:pt x="14642" y="4920"/>
                  </a:lnTo>
                  <a:lnTo>
                    <a:pt x="13990" y="7198"/>
                  </a:lnTo>
                  <a:cubicBezTo>
                    <a:pt x="13855" y="6665"/>
                    <a:pt x="13588" y="6191"/>
                    <a:pt x="13189" y="5777"/>
                  </a:cubicBezTo>
                  <a:cubicBezTo>
                    <a:pt x="12664" y="5244"/>
                    <a:pt x="11927" y="4977"/>
                    <a:pt x="10978" y="4977"/>
                  </a:cubicBezTo>
                  <a:cubicBezTo>
                    <a:pt x="9357" y="4977"/>
                    <a:pt x="7992" y="5704"/>
                    <a:pt x="6878" y="7157"/>
                  </a:cubicBezTo>
                  <a:cubicBezTo>
                    <a:pt x="5765" y="8610"/>
                    <a:pt x="5426" y="10168"/>
                    <a:pt x="5426" y="11832"/>
                  </a:cubicBezTo>
                  <a:cubicBezTo>
                    <a:pt x="5426" y="13268"/>
                    <a:pt x="5667" y="14373"/>
                    <a:pt x="6302" y="15185"/>
                  </a:cubicBezTo>
                  <a:cubicBezTo>
                    <a:pt x="6937" y="15997"/>
                    <a:pt x="7941" y="16630"/>
                    <a:pt x="9037" y="16630"/>
                  </a:cubicBezTo>
                  <a:cubicBezTo>
                    <a:pt x="9037" y="16630"/>
                    <a:pt x="9037" y="16630"/>
                    <a:pt x="9037" y="16630"/>
                  </a:cubicBezTo>
                  <a:close/>
                  <a:moveTo>
                    <a:pt x="13216" y="8592"/>
                  </a:moveTo>
                  <a:cubicBezTo>
                    <a:pt x="13216" y="9446"/>
                    <a:pt x="12906" y="10622"/>
                    <a:pt x="12286" y="12116"/>
                  </a:cubicBezTo>
                  <a:cubicBezTo>
                    <a:pt x="11667" y="13610"/>
                    <a:pt x="10874" y="14357"/>
                    <a:pt x="9905" y="14357"/>
                  </a:cubicBezTo>
                  <a:cubicBezTo>
                    <a:pt x="9353" y="14357"/>
                    <a:pt x="8925" y="14150"/>
                    <a:pt x="8623" y="13736"/>
                  </a:cubicBezTo>
                  <a:cubicBezTo>
                    <a:pt x="8319" y="13322"/>
                    <a:pt x="8281" y="12819"/>
                    <a:pt x="8281" y="12148"/>
                  </a:cubicBezTo>
                  <a:cubicBezTo>
                    <a:pt x="8281" y="11035"/>
                    <a:pt x="8507" y="9844"/>
                    <a:pt x="9186" y="8653"/>
                  </a:cubicBezTo>
                  <a:cubicBezTo>
                    <a:pt x="9864" y="7463"/>
                    <a:pt x="10523" y="6857"/>
                    <a:pt x="11464" y="6857"/>
                  </a:cubicBezTo>
                  <a:cubicBezTo>
                    <a:pt x="11953" y="6857"/>
                    <a:pt x="12493" y="7032"/>
                    <a:pt x="12782" y="7364"/>
                  </a:cubicBezTo>
                  <a:cubicBezTo>
                    <a:pt x="13071" y="7695"/>
                    <a:pt x="13216" y="8104"/>
                    <a:pt x="13216" y="8592"/>
                  </a:cubicBezTo>
                  <a:cubicBezTo>
                    <a:pt x="13216" y="8592"/>
                    <a:pt x="13216" y="8592"/>
                    <a:pt x="13216" y="85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t">
              <a:noAutofit/>
            </a:bodyPr>
            <a:lstStyle/>
            <a:p>
              <a:pPr algn="just">
                <a:lnSpc>
                  <a:spcPct val="130000"/>
                </a:lnSpc>
                <a:spcBef>
                  <a:spcPts val="790"/>
                </a:spcBef>
                <a:defRPr sz="900" spc="72">
                  <a:solidFill>
                    <a:srgbClr val="00AED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65" name="Group 38965"/>
          <p:cNvGrpSpPr/>
          <p:nvPr/>
        </p:nvGrpSpPr>
        <p:grpSpPr>
          <a:xfrm>
            <a:off x="6042216" y="3110832"/>
            <a:ext cx="2027555" cy="1219835"/>
            <a:chOff x="0" y="0"/>
            <a:chExt cx="2539020" cy="1526520"/>
          </a:xfrm>
          <a:solidFill>
            <a:srgbClr val="D64A4A"/>
          </a:solidFill>
        </p:grpSpPr>
        <p:grpSp>
          <p:nvGrpSpPr>
            <p:cNvPr id="38963" name="Group 38963"/>
            <p:cNvGrpSpPr/>
            <p:nvPr/>
          </p:nvGrpSpPr>
          <p:grpSpPr>
            <a:xfrm>
              <a:off x="-1" y="0"/>
              <a:ext cx="2539022" cy="1526521"/>
              <a:chOff x="0" y="0"/>
              <a:chExt cx="2539020" cy="1526520"/>
            </a:xfrm>
            <a:grpFill/>
          </p:grpSpPr>
          <p:sp>
            <p:nvSpPr>
              <p:cNvPr id="38960" name="Shape 38960"/>
              <p:cNvSpPr/>
              <p:nvPr/>
            </p:nvSpPr>
            <p:spPr>
              <a:xfrm rot="8100000">
                <a:off x="1236908" y="223332"/>
                <a:ext cx="1078156" cy="108003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61" name="Shape 38961"/>
              <p:cNvSpPr/>
              <p:nvPr/>
            </p:nvSpPr>
            <p:spPr>
              <a:xfrm rot="10800000">
                <a:off x="-1" y="763172"/>
                <a:ext cx="1776101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62" name="Shape 38962"/>
              <p:cNvSpPr/>
              <p:nvPr/>
            </p:nvSpPr>
            <p:spPr>
              <a:xfrm flipH="1">
                <a:off x="-1" y="0"/>
                <a:ext cx="1776101" cy="763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9274" y="21600"/>
                    </a:lnTo>
                    <a:lnTo>
                      <a:pt x="21600" y="21600"/>
                    </a:lnTo>
                    <a:lnTo>
                      <a:pt x="21600" y="21589"/>
                    </a:lnTo>
                    <a:lnTo>
                      <a:pt x="123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964" name="Shape 38964"/>
            <p:cNvSpPr/>
            <p:nvPr/>
          </p:nvSpPr>
          <p:spPr>
            <a:xfrm>
              <a:off x="1579198" y="560747"/>
              <a:ext cx="342777" cy="38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Shape 38964"/>
          <p:cNvSpPr/>
          <p:nvPr/>
        </p:nvSpPr>
        <p:spPr>
          <a:xfrm>
            <a:off x="7303326" y="3568032"/>
            <a:ext cx="273685" cy="30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7" h="21254" extrusionOk="0">
                <a:moveTo>
                  <a:pt x="8090" y="6610"/>
                </a:moveTo>
                <a:lnTo>
                  <a:pt x="8090" y="3934"/>
                </a:lnTo>
                <a:lnTo>
                  <a:pt x="19378" y="1852"/>
                </a:lnTo>
                <a:lnTo>
                  <a:pt x="19378" y="4528"/>
                </a:lnTo>
                <a:cubicBezTo>
                  <a:pt x="19378" y="4528"/>
                  <a:pt x="8090" y="6610"/>
                  <a:pt x="8090" y="6610"/>
                </a:cubicBezTo>
                <a:close/>
                <a:moveTo>
                  <a:pt x="21057" y="0"/>
                </a:moveTo>
                <a:lnTo>
                  <a:pt x="6411" y="2701"/>
                </a:lnTo>
                <a:lnTo>
                  <a:pt x="6411" y="15495"/>
                </a:lnTo>
                <a:cubicBezTo>
                  <a:pt x="5363" y="15254"/>
                  <a:pt x="3972" y="15448"/>
                  <a:pt x="2666" y="16104"/>
                </a:cubicBezTo>
                <a:cubicBezTo>
                  <a:pt x="567" y="17160"/>
                  <a:pt x="-518" y="19009"/>
                  <a:pt x="244" y="20236"/>
                </a:cubicBezTo>
                <a:cubicBezTo>
                  <a:pt x="1005" y="21462"/>
                  <a:pt x="3325" y="21600"/>
                  <a:pt x="5425" y="20544"/>
                </a:cubicBezTo>
                <a:cubicBezTo>
                  <a:pt x="7005" y="19749"/>
                  <a:pt x="8010" y="18505"/>
                  <a:pt x="8085" y="17416"/>
                </a:cubicBezTo>
                <a:lnTo>
                  <a:pt x="8090" y="17416"/>
                </a:lnTo>
                <a:lnTo>
                  <a:pt x="8090" y="8152"/>
                </a:lnTo>
                <a:lnTo>
                  <a:pt x="19378" y="6070"/>
                </a:lnTo>
                <a:lnTo>
                  <a:pt x="19378" y="10758"/>
                </a:lnTo>
                <a:cubicBezTo>
                  <a:pt x="18330" y="10518"/>
                  <a:pt x="16941" y="10712"/>
                  <a:pt x="15636" y="11368"/>
                </a:cubicBezTo>
                <a:cubicBezTo>
                  <a:pt x="13536" y="12424"/>
                  <a:pt x="12452" y="14273"/>
                  <a:pt x="13213" y="15499"/>
                </a:cubicBezTo>
                <a:cubicBezTo>
                  <a:pt x="13975" y="16725"/>
                  <a:pt x="16295" y="16863"/>
                  <a:pt x="18395" y="15807"/>
                </a:cubicBezTo>
                <a:cubicBezTo>
                  <a:pt x="20060" y="14970"/>
                  <a:pt x="21082" y="13635"/>
                  <a:pt x="21056" y="12506"/>
                </a:cubicBezTo>
                <a:lnTo>
                  <a:pt x="21057" y="12506"/>
                </a:lnTo>
                <a:cubicBezTo>
                  <a:pt x="21057" y="12506"/>
                  <a:pt x="21057" y="0"/>
                  <a:pt x="21057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38946"/>
          <p:cNvSpPr/>
          <p:nvPr/>
        </p:nvSpPr>
        <p:spPr>
          <a:xfrm>
            <a:off x="5887911" y="2202147"/>
            <a:ext cx="350520" cy="26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95CA2884-0DC4-4789-913B-A79D7C9BD086}"/>
              </a:ext>
            </a:extLst>
          </p:cNvPr>
          <p:cNvSpPr txBox="1"/>
          <p:nvPr/>
        </p:nvSpPr>
        <p:spPr>
          <a:xfrm>
            <a:off x="493811" y="182704"/>
            <a:ext cx="14239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第二章</a:t>
            </a:r>
          </a:p>
        </p:txBody>
      </p:sp>
    </p:spTree>
  </p:cSld>
  <p:clrMapOvr>
    <a:masterClrMapping/>
  </p:clrMapOvr>
  <p:transition spd="slow" advTm="640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 bwMode="auto">
          <a:xfrm>
            <a:off x="4542816" y="2532209"/>
            <a:ext cx="3067733" cy="354561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7978775" y="2532209"/>
            <a:ext cx="2940685" cy="354561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27761" y="2532208"/>
            <a:ext cx="2914710" cy="354561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343045" y="780176"/>
            <a:ext cx="17957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2156253" y="780176"/>
            <a:ext cx="97027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文本框 27"/>
          <p:cNvSpPr txBox="1"/>
          <p:nvPr/>
        </p:nvSpPr>
        <p:spPr>
          <a:xfrm>
            <a:off x="2024380" y="247060"/>
            <a:ext cx="476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投资方法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0D12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1719344" y="1741818"/>
            <a:ext cx="1579848" cy="145354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0617" y="2265021"/>
            <a:ext cx="11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买方</a:t>
            </a:r>
          </a:p>
        </p:txBody>
      </p:sp>
      <p:sp>
        <p:nvSpPr>
          <p:cNvPr id="44" name="椭圆 43"/>
          <p:cNvSpPr/>
          <p:nvPr/>
        </p:nvSpPr>
        <p:spPr bwMode="auto">
          <a:xfrm>
            <a:off x="5308457" y="1731038"/>
            <a:ext cx="1579848" cy="146432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8608330" y="1672614"/>
            <a:ext cx="1663972" cy="16639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80475" y="2089614"/>
            <a:ext cx="111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跨式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勒式</a:t>
            </a:r>
          </a:p>
        </p:txBody>
      </p:sp>
      <p:sp>
        <p:nvSpPr>
          <p:cNvPr id="6" name="矩形 5"/>
          <p:cNvSpPr/>
          <p:nvPr/>
        </p:nvSpPr>
        <p:spPr>
          <a:xfrm>
            <a:off x="1319786" y="3283293"/>
            <a:ext cx="2608866" cy="227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latinLnBrk="0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当月合约为主，时间价值会快速流失，一旦波动率加大会大幅盈利。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645800" y="3195361"/>
            <a:ext cx="28979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当波动率大时卖远月合约，赚波动率收敛和时间价值的钱，下月，下季月都行，当月合约价格低，博弈资金多，波动率风险大，远月合约波动率小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（新闻看到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倍这种涨幅往往都是当月合约，买方的盈利就是卖方的风险）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85072" y="3335998"/>
            <a:ext cx="27285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看会大幅波动做买入跨式（全世界看，大部分时间市场波动率都会收敛，并不适合长期做跨式策略），看区间波动做卖出勒式（一旦看错，市场朝一个方向突破止损该方向单）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563B58E-FF7F-43D9-AFAE-50FD30BE88BB}"/>
              </a:ext>
            </a:extLst>
          </p:cNvPr>
          <p:cNvSpPr txBox="1"/>
          <p:nvPr/>
        </p:nvSpPr>
        <p:spPr>
          <a:xfrm>
            <a:off x="625773" y="587997"/>
            <a:ext cx="476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主要赚时间价值</a:t>
            </a:r>
            <a:r>
              <a:rPr lang="en-US" altLang="zh-CN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0D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波动率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0D12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EC882A1-6324-4515-B460-CA56F7310B0E}"/>
              </a:ext>
            </a:extLst>
          </p:cNvPr>
          <p:cNvSpPr txBox="1"/>
          <p:nvPr/>
        </p:nvSpPr>
        <p:spPr>
          <a:xfrm>
            <a:off x="526630" y="195910"/>
            <a:ext cx="14239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756E730-69B5-48A9-B676-19A868BFA758}"/>
              </a:ext>
            </a:extLst>
          </p:cNvPr>
          <p:cNvSpPr/>
          <p:nvPr/>
        </p:nvSpPr>
        <p:spPr>
          <a:xfrm>
            <a:off x="5471763" y="2242976"/>
            <a:ext cx="11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</a:t>
            </a:r>
          </a:p>
        </p:txBody>
      </p:sp>
    </p:spTree>
  </p:cSld>
  <p:clrMapOvr>
    <a:masterClrMapping/>
  </p:clrMapOvr>
  <p:transition spd="slow" advTm="63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8" grpId="0" bldLvl="0" animBg="1"/>
      <p:bldP spid="3" grpId="0" bldLvl="0" animBg="1"/>
      <p:bldP spid="5" grpId="0"/>
      <p:bldP spid="44" grpId="0" bldLvl="0" animBg="1"/>
      <p:bldP spid="46" grpId="0" bldLvl="0" animBg="1"/>
      <p:bldP spid="47" grpId="0"/>
      <p:bldP spid="6" grpId="0"/>
      <p:bldP spid="48" grpId="0"/>
      <p:bldP spid="4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" y="0"/>
            <a:ext cx="12181973" cy="6858000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 bwMode="auto">
          <a:xfrm>
            <a:off x="7538541" y="5445224"/>
            <a:ext cx="4346575" cy="768350"/>
          </a:xfrm>
          <a:custGeom>
            <a:avLst/>
            <a:gdLst>
              <a:gd name="T0" fmla="*/ 788 w 5944"/>
              <a:gd name="T1" fmla="*/ 0 h 1020"/>
              <a:gd name="T2" fmla="*/ 5944 w 5944"/>
              <a:gd name="T3" fmla="*/ 0 h 1020"/>
              <a:gd name="T4" fmla="*/ 5944 w 5944"/>
              <a:gd name="T5" fmla="*/ 1020 h 1020"/>
              <a:gd name="T6" fmla="*/ 0 w 5944"/>
              <a:gd name="T7" fmla="*/ 1020 h 1020"/>
              <a:gd name="T8" fmla="*/ 788 w 5944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4" h="1020">
                <a:moveTo>
                  <a:pt x="788" y="0"/>
                </a:moveTo>
                <a:lnTo>
                  <a:pt x="5944" y="0"/>
                </a:lnTo>
                <a:lnTo>
                  <a:pt x="5944" y="1020"/>
                </a:lnTo>
                <a:lnTo>
                  <a:pt x="0" y="1020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54A5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17861" y="2085462"/>
            <a:ext cx="67579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分享结束 感谢聆听 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07166" y="4181433"/>
            <a:ext cx="1291466" cy="389010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>
              <a:defRPr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2019-0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99361" y="4181433"/>
            <a:ext cx="1190674" cy="389010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>
              <a:defRPr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吴俊</a:t>
            </a:r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7964450" y="5665466"/>
            <a:ext cx="3718213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j-cs"/>
              </a:rPr>
              <a:t>东海证券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j-cs"/>
              </a:rPr>
              <a:t>通江中路证券营业部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125" y="3763645"/>
            <a:ext cx="1873885" cy="1224915"/>
          </a:xfrm>
          <a:prstGeom prst="rect">
            <a:avLst/>
          </a:prstGeom>
        </p:spPr>
      </p:pic>
    </p:spTree>
  </p:cSld>
  <p:clrMapOvr>
    <a:masterClrMapping/>
  </p:clrMapOvr>
  <p:transition spd="slow" advTm="6695">
    <p:wip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6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44" grpId="0" bldLvl="0" animBg="1"/>
          <p:bldP spid="45" grpId="0" bldLvl="0" animBg="1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6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44" grpId="0" bldLvl="0" animBg="1"/>
          <p:bldP spid="45" grpId="0" bldLvl="0" animBg="1"/>
          <p:bldP spid="5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5CD29A-3ACC-4FB8-9CFB-5F9A5988C3F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PRESENTATION_TITLE" val="导出1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云盘\FangCloudSync\待传\执行力提升培训"/>
  <p:tag name="ISPRING_FIRST_PUBLISH" val="1"/>
</p:tagLst>
</file>

<file path=ppt/theme/theme1.xml><?xml version="1.0" encoding="utf-8"?>
<a:theme xmlns:a="http://schemas.openxmlformats.org/drawingml/2006/main" name="期权业务开展经验分享——通江中路吴俊">
  <a:themeElements>
    <a:clrScheme name="自定义 46">
      <a:dk1>
        <a:srgbClr val="354A5E"/>
      </a:dk1>
      <a:lt1>
        <a:srgbClr val="D64A4A"/>
      </a:lt1>
      <a:dk2>
        <a:srgbClr val="8C7676"/>
      </a:dk2>
      <a:lt2>
        <a:srgbClr val="D2D2D2"/>
      </a:lt2>
      <a:accent1>
        <a:srgbClr val="FFFFFF"/>
      </a:accent1>
      <a:accent2>
        <a:srgbClr val="0D1217"/>
      </a:accent2>
      <a:accent3>
        <a:srgbClr val="354A5E"/>
      </a:accent3>
      <a:accent4>
        <a:srgbClr val="D64A4A"/>
      </a:accent4>
      <a:accent5>
        <a:srgbClr val="8C7676"/>
      </a:accent5>
      <a:accent6>
        <a:srgbClr val="D2D2D2"/>
      </a:accent6>
      <a:hlink>
        <a:srgbClr val="FFFFFF"/>
      </a:hlink>
      <a:folHlink>
        <a:srgbClr val="393A3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期权业务开展经验分享——通江中路吴俊</Template>
  <TotalTime>15</TotalTime>
  <Words>590</Words>
  <Application>Microsoft Office PowerPoint</Application>
  <PresentationFormat>自定义</PresentationFormat>
  <Paragraphs>66</Paragraphs>
  <Slides>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期权业务开展经验分享——通江中路吴俊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张迎霞</cp:lastModifiedBy>
  <cp:revision>3</cp:revision>
  <dcterms:created xsi:type="dcterms:W3CDTF">2019-09-17T08:37:38Z</dcterms:created>
  <dcterms:modified xsi:type="dcterms:W3CDTF">2019-09-23T08:29:34Z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