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9" r:id="rId8"/>
    <p:sldId id="261" r:id="rId9"/>
    <p:sldId id="263" r:id="rId10"/>
    <p:sldId id="275" r:id="rId11"/>
    <p:sldId id="265" r:id="rId12"/>
    <p:sldId id="267" r:id="rId13"/>
    <p:sldId id="264" r:id="rId14"/>
    <p:sldId id="266" r:id="rId15"/>
    <p:sldId id="281" r:id="rId16"/>
    <p:sldId id="273" r:id="rId17"/>
    <p:sldId id="268" r:id="rId18"/>
    <p:sldId id="277" r:id="rId19"/>
    <p:sldId id="272" r:id="rId20"/>
    <p:sldId id="271" r:id="rId21"/>
    <p:sldId id="270" r:id="rId22"/>
    <p:sldId id="280" r:id="rId23"/>
    <p:sldId id="279" r:id="rId24"/>
    <p:sldId id="278" r:id="rId25"/>
    <p:sldId id="27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>
      <p:cViewPr>
        <p:scale>
          <a:sx n="80" d="100"/>
          <a:sy n="80" d="100"/>
        </p:scale>
        <p:origin x="-127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 radius="7"/>
                    </a14:imgEffect>
                    <a14:imgEffect>
                      <a14:sharpenSoften amount="23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7556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890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24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718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232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303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76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1010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556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577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385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36E2-E40F-4EF6-9E7C-2B92AC99DA0A}" type="datetimeFigureOut">
              <a:rPr lang="zh-CN" altLang="en-US" smtClean="0"/>
              <a:pPr/>
              <a:t>2019-07-02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EC82-E55A-4EA3-B5BD-768D31A580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152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9790" y="378530"/>
            <a:ext cx="4339650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破解财务密码</a:t>
            </a:r>
            <a:endParaRPr lang="en-US" altLang="zh-CN" sz="5400" dirty="0" smtClean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5400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寻找核心价值</a:t>
            </a:r>
            <a:endParaRPr lang="zh-CN" altLang="en-US" sz="5400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356992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黑体" pitchFamily="2" charset="-122"/>
                <a:ea typeface="黑体" pitchFamily="2" charset="-122"/>
              </a:rPr>
              <a:t>主讲   余洋</a:t>
            </a:r>
            <a:endParaRPr lang="zh-CN" altLang="en-US" sz="4000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50" b="83968"/>
          <a:stretch/>
        </p:blipFill>
        <p:spPr>
          <a:xfrm>
            <a:off x="0" y="2343657"/>
            <a:ext cx="9144000" cy="199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88095" y="4653136"/>
            <a:ext cx="7571304" cy="83099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“想要彻底改变自己，不完全取决于你花了多长时间，</a:t>
            </a:r>
            <a:endParaRPr lang="en-US" altLang="zh-CN" sz="2400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  更重要的是在于你是否用了心并找对方法。”</a:t>
            </a:r>
            <a:endParaRPr lang="zh-CN" altLang="en-US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1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3568" y="2276872"/>
            <a:ext cx="1152128" cy="20162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利润分类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979712" y="1916832"/>
            <a:ext cx="720080" cy="30243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915816" y="1628800"/>
            <a:ext cx="1584176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毛利润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15816" y="3140968"/>
            <a:ext cx="1584176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营业利润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915816" y="4653136"/>
            <a:ext cx="1584176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净利润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644008" y="1916832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44008" y="3429000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644008" y="4941168"/>
            <a:ext cx="129614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2160" y="1556792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销货额和已销货成本之间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的差额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3081154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毛利润和营业费用之间的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差额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4593322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营业利润和所得税之间的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差额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6965" y="1547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毛利率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3059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利润率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45811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净利率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529516"/>
            <a:ext cx="628890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赚钱是商业的本质，利润是企业的归宿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直角三角形 30"/>
          <p:cNvSpPr/>
          <p:nvPr/>
        </p:nvSpPr>
        <p:spPr>
          <a:xfrm flipV="1">
            <a:off x="-540568" y="-387424"/>
            <a:ext cx="10009112" cy="782148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899592" y="3068960"/>
            <a:ext cx="1080120" cy="18722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销售净利润率</a:t>
            </a:r>
            <a:endParaRPr lang="zh-CN" altLang="en-US" sz="28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051720" y="2708920"/>
            <a:ext cx="576064" cy="266429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843808" y="2132856"/>
            <a:ext cx="1152128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净利润</a:t>
            </a:r>
            <a:endParaRPr lang="zh-CN" altLang="en-US" sz="24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843808" y="4797152"/>
            <a:ext cx="1152128" cy="11521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营业收入</a:t>
            </a:r>
            <a:endParaRPr lang="zh-CN" altLang="en-US" sz="24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4139952" y="1772816"/>
            <a:ext cx="432048" cy="187220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16016" y="1556792"/>
            <a:ext cx="1368152" cy="4320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总收入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16016" y="3429000"/>
            <a:ext cx="1368152" cy="4320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总成本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6156176" y="1052736"/>
            <a:ext cx="360040" cy="15121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660232" y="836712"/>
            <a:ext cx="2088232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营业收入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660232" y="1340768"/>
            <a:ext cx="2088232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公允价值净收益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660232" y="1844824"/>
            <a:ext cx="2088232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投资净收益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660232" y="2348880"/>
            <a:ext cx="2088232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营业外收入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156176" y="3573016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6156176" y="3645024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372200" y="299695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372200" y="2924944"/>
            <a:ext cx="144016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372200" y="3717032"/>
            <a:ext cx="0" cy="18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6372200" y="5589240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6660232" y="2852936"/>
            <a:ext cx="208823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营业成本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660232" y="3356992"/>
            <a:ext cx="208823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营业税费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660232" y="3861048"/>
            <a:ext cx="208823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期间费用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6660232" y="4365104"/>
            <a:ext cx="208823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资产减值损失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660232" y="4869160"/>
            <a:ext cx="208823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营业外支出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660232" y="5373216"/>
            <a:ext cx="208823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所得税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4231" y="3501008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除    以</a:t>
            </a:r>
            <a:endParaRPr lang="zh-CN" altLang="en-US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0455" y="2197313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减    去</a:t>
            </a:r>
            <a:endParaRPr lang="zh-CN" altLang="en-US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23528" y="620688"/>
            <a:ext cx="4824536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就单个产品而言，净利率不可能高于毛利率；</a:t>
            </a:r>
            <a:endParaRPr lang="en-US" altLang="zh-CN" b="1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但对企业而言，当营收之外的收入较高时，</a:t>
            </a:r>
            <a:endParaRPr lang="en-US" altLang="zh-CN" b="1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净利率是有可能超过毛利率的。</a:t>
            </a:r>
            <a:endParaRPr lang="en-US" altLang="zh-CN" b="1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endParaRPr lang="en-US" altLang="zh-CN" b="1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但通常情况下，毛利率高于净利率</a:t>
            </a:r>
            <a:endParaRPr lang="zh-CN" altLang="en-US" b="1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11560" y="2132856"/>
            <a:ext cx="1152128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资产周转率</a:t>
            </a:r>
            <a:endParaRPr lang="zh-CN" altLang="en-US" sz="28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左中括号 2"/>
          <p:cNvSpPr/>
          <p:nvPr/>
        </p:nvSpPr>
        <p:spPr>
          <a:xfrm>
            <a:off x="2627784" y="476672"/>
            <a:ext cx="432048" cy="511256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箭头 3"/>
          <p:cNvSpPr/>
          <p:nvPr/>
        </p:nvSpPr>
        <p:spPr>
          <a:xfrm>
            <a:off x="2123728" y="2924944"/>
            <a:ext cx="504056" cy="36004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3635896" y="332656"/>
            <a:ext cx="4680520" cy="720080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资产周转率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销售收入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总资产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635896" y="1556792"/>
            <a:ext cx="4680520" cy="72008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总资产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流动资产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非流动资产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3635896" y="2780928"/>
            <a:ext cx="4680520" cy="72008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流动资产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货币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交易性金融资产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应收账款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预付账款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存货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3635896" y="4005064"/>
            <a:ext cx="4680520" cy="720080"/>
          </a:xfrm>
          <a:prstGeom prst="parallelogram">
            <a:avLst/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非流动资产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=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股权投资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固定资产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在建工程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无形资产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+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其他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3635896" y="5229200"/>
            <a:ext cx="4680520" cy="720080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零售、贸易、批发行业通常通过资产周转率来提高资产收益率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27584" y="2708920"/>
            <a:ext cx="1224136" cy="21602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净资产收益率</a:t>
            </a: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716016" y="1196752"/>
            <a:ext cx="316835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ROE=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净利润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平均股东权益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716016" y="3284984"/>
            <a:ext cx="316835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ROE=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税后利润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净资产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16016" y="5373216"/>
            <a:ext cx="3168352" cy="864096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用以衡量公司运用自有资本获取收益的能力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923928" y="1412776"/>
            <a:ext cx="720080" cy="46085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0800000">
            <a:off x="2231912" y="3573016"/>
            <a:ext cx="1548000" cy="2880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476672"/>
            <a:ext cx="288032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通常情况，公司负债的增长，会导致净利润收益率的提升。</a:t>
            </a:r>
            <a:endParaRPr lang="zh-CN" altLang="en-US" sz="24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9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755576" y="1988840"/>
            <a:ext cx="1584176" cy="223224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企业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ROE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的考量</a:t>
            </a:r>
            <a:endParaRPr lang="zh-CN" altLang="en-US" sz="2800" dirty="0"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43808" y="908720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菱形 8"/>
          <p:cNvSpPr/>
          <p:nvPr/>
        </p:nvSpPr>
        <p:spPr>
          <a:xfrm>
            <a:off x="2699792" y="1628800"/>
            <a:ext cx="288032" cy="28803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2699792" y="4221088"/>
            <a:ext cx="288032" cy="28803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十二边形 13"/>
          <p:cNvSpPr/>
          <p:nvPr/>
        </p:nvSpPr>
        <p:spPr>
          <a:xfrm>
            <a:off x="3275856" y="1412776"/>
            <a:ext cx="648072" cy="648072"/>
          </a:xfrm>
          <a:prstGeom prst="dodecagon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endParaRPr lang="zh-CN" altLang="en-US" sz="3200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5" name="十二边形 14"/>
          <p:cNvSpPr/>
          <p:nvPr/>
        </p:nvSpPr>
        <p:spPr>
          <a:xfrm>
            <a:off x="3275856" y="2708920"/>
            <a:ext cx="648072" cy="648072"/>
          </a:xfrm>
          <a:prstGeom prst="dodecagon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endParaRPr lang="zh-CN" altLang="en-US" sz="3200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1281534"/>
            <a:ext cx="4301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巴菲特的选股准则：</a:t>
            </a:r>
            <a:endParaRPr lang="en-US" altLang="zh-CN" dirty="0" smtClean="0">
              <a:solidFill>
                <a:srgbClr val="FF0000"/>
              </a:solidFill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宁可选择</a:t>
            </a:r>
            <a:r>
              <a:rPr lang="en-US" altLang="zh-CN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15%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</a:t>
            </a:r>
            <a:r>
              <a:rPr lang="en-US" altLang="zh-CN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的小而美的企业，也</a:t>
            </a:r>
            <a:endParaRPr lang="en-US" altLang="zh-CN" dirty="0" smtClean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不选择</a:t>
            </a:r>
            <a:r>
              <a:rPr lang="en-US" altLang="zh-CN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5%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</a:t>
            </a:r>
            <a:r>
              <a:rPr lang="en-US" altLang="zh-CN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的大而不强的企业；</a:t>
            </a:r>
            <a:endParaRPr lang="zh-CN" altLang="en-US" dirty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2564904"/>
            <a:ext cx="191590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</a:t>
            </a:r>
            <a:r>
              <a:rPr lang="zh-CN" altLang="en-US" dirty="0" smtClean="0">
                <a:solidFill>
                  <a:srgbClr val="FF0000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大考量：</a:t>
            </a:r>
            <a:endParaRPr lang="en-US" altLang="zh-CN" dirty="0" smtClean="0">
              <a:solidFill>
                <a:srgbClr val="FF0000"/>
              </a:solidFill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连续稳定</a:t>
            </a:r>
            <a:endParaRPr lang="en-US" altLang="zh-CN" dirty="0" smtClean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endParaRPr lang="en-US" altLang="zh-CN" dirty="0" smtClean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、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保持高位</a:t>
            </a:r>
            <a:endParaRPr lang="en-US" altLang="zh-CN" dirty="0" smtClean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endParaRPr lang="zh-CN" altLang="en-US" sz="2000" dirty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0" name="十二边形 9"/>
          <p:cNvSpPr/>
          <p:nvPr/>
        </p:nvSpPr>
        <p:spPr>
          <a:xfrm>
            <a:off x="3275856" y="4077072"/>
            <a:ext cx="648072" cy="648072"/>
          </a:xfrm>
          <a:prstGeom prst="dodecagon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endParaRPr lang="zh-CN" altLang="en-US" sz="3200" dirty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4077072"/>
            <a:ext cx="37625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ROE</a:t>
            </a:r>
            <a:r>
              <a:rPr lang="zh-CN" altLang="en-US" dirty="0" smtClean="0">
                <a:solidFill>
                  <a:srgbClr val="FF0000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的缺陷：</a:t>
            </a:r>
            <a:endParaRPr lang="en-US" altLang="zh-CN" dirty="0" smtClean="0">
              <a:solidFill>
                <a:srgbClr val="FF0000"/>
              </a:solidFill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）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企业的净利润并非仅是净资产</a:t>
            </a:r>
            <a:endParaRPr lang="en-US" altLang="zh-CN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所产生的，从逻辑上是不合理的</a:t>
            </a:r>
            <a:endParaRPr lang="en-US" altLang="zh-CN" dirty="0" smtClean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endParaRPr lang="en-US" altLang="zh-CN" dirty="0" smtClean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en-US" dirty="0" smtClean="0"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）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并不能全面反映一个企业的资</a:t>
            </a:r>
            <a:endParaRPr lang="en-US" altLang="zh-CN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金运用能力</a:t>
            </a:r>
            <a:endParaRPr lang="en-US" altLang="zh-CN" dirty="0" smtClean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/>
            <a:endParaRPr lang="zh-CN" altLang="en-US" sz="2000" dirty="0">
              <a:effectLst/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059832" y="2348880"/>
            <a:ext cx="561662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59832" y="3861048"/>
            <a:ext cx="561662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881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/>
          <p:nvPr/>
        </p:nvSpPr>
        <p:spPr>
          <a:xfrm flipV="1">
            <a:off x="0" y="792088"/>
            <a:ext cx="9144000" cy="6093296"/>
          </a:xfrm>
          <a:prstGeom prst="triangle">
            <a:avLst/>
          </a:prstGeom>
          <a:solidFill>
            <a:srgbClr val="C000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419872" y="44624"/>
            <a:ext cx="216024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现金流量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499992" y="141277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331640" y="1772816"/>
            <a:ext cx="3168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499992" y="1772816"/>
            <a:ext cx="31683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331640" y="177281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499992" y="177281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668344" y="177281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51760" y="2132856"/>
            <a:ext cx="2160000" cy="25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经营活动产生的现金流量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19872" y="2132856"/>
            <a:ext cx="2160000" cy="25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投资活动产生的现金流量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88464" y="2132856"/>
            <a:ext cx="2160000" cy="25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筹资活动产生的现金流量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33" name="直接连接符 32"/>
          <p:cNvCxnSpPr>
            <a:stCxn id="29" idx="2"/>
          </p:cNvCxnSpPr>
          <p:nvPr/>
        </p:nvCxnSpPr>
        <p:spPr>
          <a:xfrm flipH="1">
            <a:off x="1331640" y="4652856"/>
            <a:ext cx="120" cy="648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668344" y="4653136"/>
            <a:ext cx="120" cy="648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4499872" y="4653136"/>
            <a:ext cx="120" cy="648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331640" y="5301208"/>
            <a:ext cx="63367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1763688" y="5517232"/>
            <a:ext cx="5544616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现金流量比传统的利润指标更能说明企业的盈利质量，反映了公司真实盈利能力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1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跨国公司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921" y="1916832"/>
            <a:ext cx="7244407" cy="39604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矩形 1"/>
          <p:cNvSpPr/>
          <p:nvPr/>
        </p:nvSpPr>
        <p:spPr>
          <a:xfrm>
            <a:off x="0" y="1295049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23608" y="332656"/>
            <a:ext cx="720000" cy="72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44850"/>
            <a:ext cx="6853158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怎么评价一家公司的财务状况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1560" y="2924944"/>
            <a:ext cx="2016224" cy="21602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公司的选择</a:t>
            </a:r>
            <a:endParaRPr lang="zh-CN" altLang="en-US" sz="32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右箭头 14"/>
          <p:cNvSpPr/>
          <p:nvPr/>
        </p:nvSpPr>
        <p:spPr>
          <a:xfrm rot="19657367">
            <a:off x="2914568" y="2792668"/>
            <a:ext cx="1224136" cy="3600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880385">
            <a:off x="2911487" y="4758865"/>
            <a:ext cx="1224136" cy="3600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283968" y="1844824"/>
            <a:ext cx="4032448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什么样才算是好公司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283968" y="5085184"/>
            <a:ext cx="4032448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防范企业财务地雷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6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竞争力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0" y="476672"/>
            <a:ext cx="8388424" cy="5599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矩形 23"/>
          <p:cNvSpPr/>
          <p:nvPr/>
        </p:nvSpPr>
        <p:spPr>
          <a:xfrm>
            <a:off x="611560" y="2204864"/>
            <a:ext cx="1584176" cy="20882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55576" y="2276872"/>
            <a:ext cx="1296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选择好公司的几个维度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11760" y="620688"/>
            <a:ext cx="0" cy="540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915816" y="980728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915816" y="1988840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15816" y="2996952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15816" y="4005064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915816" y="5013176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699792" y="1772816"/>
            <a:ext cx="604867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699792" y="2780928"/>
            <a:ext cx="604867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699792" y="3789040"/>
            <a:ext cx="604867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99792" y="4797152"/>
            <a:ext cx="604867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699792" y="5805264"/>
            <a:ext cx="604867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7202" y="111545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净利润是股价的称重器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912" y="213285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销售费用增幅低于收入增幅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4785" y="3212976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产品竞争力强，高毛利高净利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2495" y="4149080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经营壁垒较强，被渗透的可能性低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5157192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研发投入和人力投入不断增长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339752" y="1700808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339752" y="3212976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339752" y="4725144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9512" y="2060848"/>
            <a:ext cx="1152128" cy="259228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业绩考察的基本方法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403648" y="1556792"/>
            <a:ext cx="720080" cy="3600400"/>
          </a:xfrm>
          <a:prstGeom prst="leftBrac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95736" y="1270501"/>
            <a:ext cx="19442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公司利润来源与结构分析</a:t>
            </a:r>
            <a:endParaRPr lang="zh-CN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068960"/>
            <a:ext cx="201622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公司利润实现状况分析</a:t>
            </a:r>
            <a:endParaRPr lang="zh-CN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4869160"/>
            <a:ext cx="201622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公司利润变化特点分析</a:t>
            </a:r>
            <a:endParaRPr lang="zh-CN" altLang="en-US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283968" y="836712"/>
            <a:ext cx="288032" cy="1440160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4283968" y="4437112"/>
            <a:ext cx="288032" cy="1440160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616132" y="548680"/>
            <a:ext cx="10359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主营利润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6132" y="1052736"/>
            <a:ext cx="142539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其他业务利润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6132" y="1547500"/>
            <a:ext cx="10118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投资收益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6132" y="2051556"/>
            <a:ext cx="142539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营业外净收入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8014" y="2708920"/>
            <a:ext cx="16321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应收账款周转率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9541" y="3738518"/>
            <a:ext cx="121860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资金周转率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4283968" y="2852936"/>
            <a:ext cx="288032" cy="1080120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49541" y="4314582"/>
            <a:ext cx="121860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销售利润率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0305" y="4818638"/>
            <a:ext cx="10118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营业比率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0305" y="5250686"/>
            <a:ext cx="101181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每股收益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8778" y="5754742"/>
            <a:ext cx="142539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净资产收益率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52120" y="692696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6732240" y="62068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948264" y="116632"/>
            <a:ext cx="1944216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企业的主要经营成果，是企业取得利润的重要保障，是判断企业盈利能力的重要指标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048256" y="2204864"/>
            <a:ext cx="82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6732240" y="21328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948264" y="1844824"/>
            <a:ext cx="194421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股权转让、资产出售、财政补贴等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300192" y="2852936"/>
            <a:ext cx="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6732240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48264" y="2628201"/>
            <a:ext cx="1944216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只有完成销售的利润才有意义。应收账款长期过高，往往表面公司利润实现存在问题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652120" y="5373216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732240" y="53012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48264" y="4974267"/>
            <a:ext cx="1944216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单位股本的创利能力，是市盈率的重要计算参数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指南针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-309876"/>
            <a:ext cx="8420820" cy="5076594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635000"/>
          </a:effectLst>
        </p:spPr>
      </p:pic>
      <p:sp>
        <p:nvSpPr>
          <p:cNvPr id="2" name="椭圆 1"/>
          <p:cNvSpPr/>
          <p:nvPr/>
        </p:nvSpPr>
        <p:spPr>
          <a:xfrm>
            <a:off x="251520" y="1844824"/>
            <a:ext cx="1368152" cy="244827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常见的财务地雷</a:t>
            </a:r>
            <a:endParaRPr lang="zh-CN" altLang="en-US" sz="2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763688" y="908720"/>
            <a:ext cx="288032" cy="4392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11760" y="764704"/>
            <a:ext cx="38884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营收增速远大于净利润增速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11760" y="1772816"/>
            <a:ext cx="38884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经营现金流持续为负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1760" y="2780928"/>
            <a:ext cx="38884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大规模溢价并购产生巨额商誉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1760" y="3861048"/>
            <a:ext cx="38884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毛利率与净利率相差过大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11760" y="4869160"/>
            <a:ext cx="38884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收入和利润波动过大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6" name="形状 15"/>
          <p:cNvCxnSpPr>
            <a:stCxn id="9" idx="3"/>
          </p:cNvCxnSpPr>
          <p:nvPr/>
        </p:nvCxnSpPr>
        <p:spPr>
          <a:xfrm>
            <a:off x="6300192" y="2060848"/>
            <a:ext cx="792088" cy="1008112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0" idx="3"/>
          </p:cNvCxnSpPr>
          <p:nvPr/>
        </p:nvCxnSpPr>
        <p:spPr>
          <a:xfrm>
            <a:off x="6300192" y="3068960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092280" y="256490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7596336" y="1988840"/>
            <a:ext cx="1152128" cy="144016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最常见的</a:t>
            </a:r>
            <a:r>
              <a:rPr lang="en-US" altLang="zh-CN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种深度地雷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梯形 16"/>
          <p:cNvSpPr/>
          <p:nvPr/>
        </p:nvSpPr>
        <p:spPr>
          <a:xfrm rot="10800000">
            <a:off x="-684583" y="2708920"/>
            <a:ext cx="5724128" cy="2016224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96842"/>
            <a:ext cx="4499992" cy="300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矩形 18"/>
          <p:cNvSpPr/>
          <p:nvPr/>
        </p:nvSpPr>
        <p:spPr>
          <a:xfrm rot="901484">
            <a:off x="3861003" y="-741270"/>
            <a:ext cx="787020" cy="85069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228184" y="692696"/>
            <a:ext cx="1877437" cy="7694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黑体" pitchFamily="2" charset="-122"/>
                <a:ea typeface="黑体" pitchFamily="2" charset="-122"/>
              </a:rPr>
              <a:t>目  录</a:t>
            </a:r>
            <a:endParaRPr lang="zh-CN" altLang="en-US" sz="4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36096" y="1844824"/>
            <a:ext cx="576000" cy="576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1844824"/>
            <a:ext cx="2698175" cy="5232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什么是财务分析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292144" y="2636976"/>
            <a:ext cx="576000" cy="576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2636912"/>
            <a:ext cx="3057247" cy="5232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怎样阅读财务报表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148128" y="3429000"/>
            <a:ext cx="576000" cy="576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136" y="3284984"/>
            <a:ext cx="3416320" cy="95410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怎样评价一家公司的</a:t>
            </a:r>
            <a:endParaRPr lang="en-US" altLang="zh-CN" sz="28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财务状况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3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67544" y="2348880"/>
            <a:ext cx="1656184" cy="1728192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我眼中的好公司</a:t>
            </a:r>
            <a:endParaRPr lang="zh-CN" altLang="en-US" sz="24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5816" y="620688"/>
            <a:ext cx="79208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15816" y="1943121"/>
            <a:ext cx="79208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15816" y="4535409"/>
            <a:ext cx="79208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915816" y="5759545"/>
            <a:ext cx="79208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15816" y="620688"/>
            <a:ext cx="45719" cy="5184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195737" y="3068960"/>
            <a:ext cx="1512167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851920" y="332656"/>
            <a:ext cx="33123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营收和净利润保持稳定的上行增速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851920" y="1700808"/>
            <a:ext cx="33123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毛利率和净利率长期维持高位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851920" y="2996952"/>
            <a:ext cx="33123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净资产收益率稳定高位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851920" y="4221088"/>
            <a:ext cx="33123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经营性现金流增速稳定持续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851920" y="5445224"/>
            <a:ext cx="331236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负债率维持行业平均水平以下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283968" y="908720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283968" y="1268760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4048" y="105273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盈利的数量</a:t>
            </a:r>
            <a:endParaRPr lang="zh-CN" altLang="en-US" sz="1600" b="1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283968" y="2276872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283968" y="2636912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8" y="241159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盈利的质量</a:t>
            </a:r>
            <a:endParaRPr lang="zh-CN" altLang="en-US" sz="1600" b="1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283968" y="3573016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283968" y="393305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4048" y="371703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盈利的能力</a:t>
            </a:r>
            <a:endParaRPr lang="zh-CN" altLang="en-US" sz="1600" b="1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283968" y="4797152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283968" y="5157192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04048" y="4931876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不是赚了多少钱，而是赚了多少现金</a:t>
            </a:r>
            <a:endParaRPr lang="zh-CN" altLang="en-US" sz="1600" b="1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283968" y="6021288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283968" y="6381328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4048" y="618679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欠了多少钱</a:t>
            </a:r>
            <a:endParaRPr lang="zh-CN" altLang="en-US" sz="1600" b="1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菱形 18"/>
          <p:cNvSpPr/>
          <p:nvPr/>
        </p:nvSpPr>
        <p:spPr>
          <a:xfrm>
            <a:off x="-1116632" y="-99392"/>
            <a:ext cx="11521280" cy="6840760"/>
          </a:xfrm>
          <a:prstGeom prst="diamond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699792" y="548680"/>
            <a:ext cx="3672408" cy="64807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价值投资的大时代，刚刚揭幕</a:t>
            </a:r>
            <a:endParaRPr lang="zh-CN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763688" y="2276872"/>
            <a:ext cx="12961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曲美家居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23928" y="2204864"/>
            <a:ext cx="12961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弘高创意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84168" y="2204864"/>
            <a:ext cx="1296144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坚瑞沃能</a:t>
            </a:r>
            <a:endParaRPr lang="zh-CN" altLang="en-US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699792" y="5373216"/>
            <a:ext cx="3672408" cy="64807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每一次跨越式成长，都是从踩雷中学习</a:t>
            </a:r>
            <a:endParaRPr lang="zh-CN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547664" y="4077072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4060" y="37170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巨额商誉无解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7170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全是应收账款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707904" y="4077072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40152" y="4077072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69724" y="3717032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黑体" pitchFamily="2" charset="-122"/>
                <a:ea typeface="黑体" pitchFamily="2" charset="-122"/>
              </a:rPr>
              <a:t>谁让你上市的？</a:t>
            </a:r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下弧形箭头 14"/>
          <p:cNvSpPr/>
          <p:nvPr/>
        </p:nvSpPr>
        <p:spPr>
          <a:xfrm>
            <a:off x="2555776" y="1556792"/>
            <a:ext cx="165618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下弧形箭头 15"/>
          <p:cNvSpPr/>
          <p:nvPr/>
        </p:nvSpPr>
        <p:spPr>
          <a:xfrm rot="10800000">
            <a:off x="4860033" y="4509119"/>
            <a:ext cx="165618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下弧形箭头 16"/>
          <p:cNvSpPr/>
          <p:nvPr/>
        </p:nvSpPr>
        <p:spPr>
          <a:xfrm flipH="1">
            <a:off x="4860032" y="1556792"/>
            <a:ext cx="165618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下弧形箭头 17"/>
          <p:cNvSpPr/>
          <p:nvPr/>
        </p:nvSpPr>
        <p:spPr>
          <a:xfrm flipV="1">
            <a:off x="2555776" y="4509120"/>
            <a:ext cx="165618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>
            <a:off x="1835696" y="260648"/>
            <a:ext cx="6480720" cy="5328592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4008" y="279544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！</a:t>
            </a:r>
            <a:endParaRPr lang="zh-CN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9552" y="3035009"/>
            <a:ext cx="2050175" cy="2050175"/>
            <a:chOff x="4840752" y="1682588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40752" y="1682588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5272466" y="2111480"/>
              <a:ext cx="1080788" cy="1086432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3203848" y="908720"/>
            <a:ext cx="0" cy="525658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1600" y="836712"/>
            <a:ext cx="1210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重点</a:t>
            </a:r>
            <a:endParaRPr lang="en-US" altLang="zh-CN" sz="40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注意</a:t>
            </a:r>
            <a:endParaRPr lang="en-US" altLang="zh-CN" sz="40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细节</a:t>
            </a:r>
            <a:endParaRPr lang="zh-CN" altLang="en-US" sz="4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91880" y="1556792"/>
            <a:ext cx="50405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91880" y="2780928"/>
            <a:ext cx="50405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91880" y="4005064"/>
            <a:ext cx="50405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491880" y="5229200"/>
            <a:ext cx="50405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91880" y="6453336"/>
            <a:ext cx="50405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69269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对于传统高杠杆行业比如金融地产，负债高、现金流为负往往是正常现象，不必过分忧虑；但对于像科技类行业，若负债过高，则要引起重视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357" y="1916832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商誉本身只是并购中发生的一种产物，其本身并不构成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风险；真正的风险在于过高的并购方案和遥不可及的业</a:t>
            </a:r>
            <a:endParaRPr lang="en-US" altLang="zh-CN" sz="16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绩承诺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306896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应收账款、经营现金流以及营收利润等数据往往不同的行业有不同的行业周期，一定要特别注意这种周期的差异，避免刻舟求剑的错误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429309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持续稳定增长的销售收入、净利润始终是衡量一家公司优劣的核心因素；所有的财务分析最终都会回到“盈利、盈利速度、盈利质量、盈利前景”的轨道上来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5550331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itchFamily="2" charset="-122"/>
                <a:ea typeface="黑体" pitchFamily="2" charset="-122"/>
              </a:rPr>
              <a:t>试图单纯通过财务量化指标去选股，而不去真正研究并理解公司商业发展的本质，是一件很危险的事</a:t>
            </a:r>
            <a:endParaRPr lang="zh-CN" altLang="en-US" sz="16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87624" y="2564904"/>
            <a:ext cx="1152128" cy="115212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市盈率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87624" y="4437112"/>
            <a:ext cx="1152128" cy="115212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市净率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87624" y="692696"/>
            <a:ext cx="1152128" cy="115212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市值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双括号 4"/>
          <p:cNvSpPr/>
          <p:nvPr/>
        </p:nvSpPr>
        <p:spPr>
          <a:xfrm>
            <a:off x="755576" y="548680"/>
            <a:ext cx="2016224" cy="5184576"/>
          </a:xfrm>
          <a:prstGeom prst="bracketPair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23528" y="2204864"/>
            <a:ext cx="842493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3528" y="4077072"/>
            <a:ext cx="842493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692696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市值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=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总股本*股价；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净资产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=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总股本*每股净资产；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上市公司的长期成长最终都反应在净资产和市值的增长上；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45572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市盈率（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PE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）；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PE=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股价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每股收益；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PE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的高低往往可以及时体现是给予公司的前景和价值预期，当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PE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过低时为折价，当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PE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过高时为溢价；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432793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市净率（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PB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）；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PB=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股价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每股净资产；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PB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是公司的底线指标，往往也意味着“铁底”的含义，但落后于预期的重要性；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/>
        </p:nvSpPr>
        <p:spPr>
          <a:xfrm rot="16200000">
            <a:off x="2087724" y="-207404"/>
            <a:ext cx="6048672" cy="813690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107504" y="1268760"/>
            <a:ext cx="86409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683568" y="1772816"/>
            <a:ext cx="1872208" cy="72008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先看利润数量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83568" y="3068960"/>
            <a:ext cx="1872208" cy="72008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再看利润质量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3568" y="4437112"/>
            <a:ext cx="1872208" cy="72008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后看风险因素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15816" y="1268760"/>
            <a:ext cx="0" cy="518457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39552" y="2780928"/>
            <a:ext cx="81369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9552" y="4149080"/>
            <a:ext cx="813690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1796623"/>
            <a:ext cx="249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营收及营收增速；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净利润及净利润增速；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5088" y="2959784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毛利率、净利率、净资产收益率；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现金流量；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应收账款；预收账款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4377878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商誉、有息负债；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计提减值；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股权质押；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48680"/>
            <a:ext cx="413446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一般财务分析的基本套路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1988840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谢          谢！</a:t>
            </a:r>
            <a:endParaRPr lang="zh-CN" alt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95049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23608" y="332656"/>
            <a:ext cx="720000" cy="72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44850"/>
            <a:ext cx="3775393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什么是财务分析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339752" y="2348880"/>
            <a:ext cx="720080" cy="309634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3848" y="191683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以会计核算和报表资料为分析依据，采用</a:t>
            </a:r>
            <a:endParaRPr lang="en-US" altLang="zh-CN" sz="2400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专业的分析方法和计算模型</a:t>
            </a:r>
            <a:endParaRPr lang="zh-CN" altLang="en-US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04627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考察企业的盈利能力、营运能力、偿</a:t>
            </a:r>
            <a:endParaRPr lang="en-US" altLang="zh-CN" sz="2400" dirty="0" smtClean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债能力、增长能力等经营状况</a:t>
            </a:r>
            <a:endParaRPr lang="zh-CN" altLang="en-US" sz="2400" dirty="0"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3608" y="2819837"/>
            <a:ext cx="1512128" cy="2121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了解过去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评价现在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预测未来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上下箭头 11"/>
          <p:cNvSpPr/>
          <p:nvPr/>
        </p:nvSpPr>
        <p:spPr>
          <a:xfrm>
            <a:off x="5148064" y="3140968"/>
            <a:ext cx="576064" cy="1512168"/>
          </a:xfrm>
          <a:prstGeom prst="up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6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40" y="4647827"/>
            <a:ext cx="3285356" cy="2130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44" y="44624"/>
            <a:ext cx="6639968" cy="501317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88224" y="549835"/>
            <a:ext cx="2448272" cy="4093428"/>
          </a:xfrm>
          <a:prstGeom prst="rect">
            <a:avLst/>
          </a:prstGeom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当你相亲遇到一个女孩子，你首先能获取的信息是她的长相、身材和穿着。而无法清楚她的个性、喜好和思想。只有通过持续的相处、了解，才能够获取这些信息。</a:t>
            </a:r>
            <a:endParaRPr lang="en-US" altLang="zh-CN" sz="2000" dirty="0" smtClean="0">
              <a:latin typeface="黑体" pitchFamily="2" charset="-122"/>
              <a:ea typeface="黑体" pitchFamily="2" charset="-122"/>
            </a:endParaRPr>
          </a:p>
          <a:p>
            <a:pPr algn="just"/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algn="just"/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财务分析就是投资者和企业之间的“相处”。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9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财务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7293415" cy="4536504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635000"/>
          </a:effectLst>
        </p:spPr>
      </p:pic>
      <p:sp>
        <p:nvSpPr>
          <p:cNvPr id="2" name="圆角矩形 1"/>
          <p:cNvSpPr/>
          <p:nvPr/>
        </p:nvSpPr>
        <p:spPr>
          <a:xfrm>
            <a:off x="971600" y="2132856"/>
            <a:ext cx="1296144" cy="244827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做好财务分析的意义</a:t>
            </a:r>
            <a:endParaRPr lang="zh-CN" altLang="en-US" sz="28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右箭头 2"/>
          <p:cNvSpPr/>
          <p:nvPr/>
        </p:nvSpPr>
        <p:spPr>
          <a:xfrm rot="19065041">
            <a:off x="2527168" y="1897349"/>
            <a:ext cx="1152128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 rot="2568187">
            <a:off x="2514857" y="4381659"/>
            <a:ext cx="1152128" cy="36004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2555776" y="3212976"/>
            <a:ext cx="1224136" cy="3600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851920" y="548680"/>
            <a:ext cx="3888432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财务分析需要查阅了解大量的基础会计数据和结算资料，可以为投资者提供第一手的企业信息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923928" y="4581128"/>
            <a:ext cx="3888432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财务分析可以提供及时有效的数据结论，帮助投资理性考量企业标的的实际经营状况</a:t>
            </a:r>
            <a:r>
              <a:rPr lang="zh-CN" altLang="en-US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引导决策</a:t>
            </a:r>
            <a:endParaRPr lang="zh-CN" altLang="en-US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23928" y="2564904"/>
            <a:ext cx="3888432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财务分析采用定量、定性以及两者结合的分析方法，通过精确的计量模型，很大程度上保证结论的有效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8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财务2.jpg"/>
          <p:cNvPicPr>
            <a:picLocks noChangeAspect="1"/>
          </p:cNvPicPr>
          <p:nvPr/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0" y="1844824"/>
            <a:ext cx="4503456" cy="270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八角星 2"/>
          <p:cNvSpPr/>
          <p:nvPr/>
        </p:nvSpPr>
        <p:spPr>
          <a:xfrm>
            <a:off x="4932040" y="1218456"/>
            <a:ext cx="914400" cy="914400"/>
          </a:xfrm>
          <a:prstGeom prst="star8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太阳形 3"/>
          <p:cNvSpPr/>
          <p:nvPr/>
        </p:nvSpPr>
        <p:spPr>
          <a:xfrm>
            <a:off x="4932040" y="2708920"/>
            <a:ext cx="914400" cy="914400"/>
          </a:xfrm>
          <a:prstGeom prst="sun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下箭头 4"/>
          <p:cNvSpPr/>
          <p:nvPr/>
        </p:nvSpPr>
        <p:spPr>
          <a:xfrm>
            <a:off x="4932040" y="4221088"/>
            <a:ext cx="936104" cy="1008112"/>
          </a:xfrm>
          <a:prstGeom prst="up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22429"/>
            <a:ext cx="341632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黑体" pitchFamily="2" charset="-122"/>
                <a:ea typeface="黑体" pitchFamily="2" charset="-122"/>
              </a:rPr>
              <a:t>财务分析的劣势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196752"/>
            <a:ext cx="2492990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财务数据记录的是过去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的经营情况，过去无法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代表未来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721694"/>
            <a:ext cx="2492990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通过财务记录只能去预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测改变，而无法反应改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变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305870"/>
            <a:ext cx="2492990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时间的滞后性会让股价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提前或者滞后于公司财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务的变化</a:t>
            </a:r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3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28-1Q020091511326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80954" y="2033587"/>
            <a:ext cx="6655342" cy="3915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5496" y="1295049"/>
            <a:ext cx="9144000" cy="457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5536" y="332656"/>
            <a:ext cx="720000" cy="72008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44850"/>
            <a:ext cx="4288353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黑体" pitchFamily="2" charset="-122"/>
                <a:ea typeface="黑体" pitchFamily="2" charset="-122"/>
              </a:rPr>
              <a:t>怎样阅读财务报表</a:t>
            </a:r>
            <a:endParaRPr lang="zh-CN" altLang="en-US" sz="4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97560" y="2996952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六大会计要素</a:t>
            </a:r>
            <a:endParaRPr lang="zh-CN" altLang="en-US" sz="2400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85392" y="2348880"/>
            <a:ext cx="100811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利润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85392" y="4365104"/>
            <a:ext cx="1008112" cy="1008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费用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113584" y="1484784"/>
            <a:ext cx="1008112" cy="10081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资产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13784" y="2348880"/>
            <a:ext cx="1008112" cy="10081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负债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113584" y="5085184"/>
            <a:ext cx="1008112" cy="10081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收入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841776" y="4293096"/>
            <a:ext cx="1008112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所有者权益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20" name="直接连接符 19"/>
          <p:cNvCxnSpPr>
            <a:stCxn id="12" idx="0"/>
            <a:endCxn id="15" idx="4"/>
          </p:cNvCxnSpPr>
          <p:nvPr/>
        </p:nvCxnSpPr>
        <p:spPr>
          <a:xfrm flipV="1">
            <a:off x="5617640" y="2492896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2" idx="7"/>
            <a:endCxn id="16" idx="2"/>
          </p:cNvCxnSpPr>
          <p:nvPr/>
        </p:nvCxnSpPr>
        <p:spPr>
          <a:xfrm flipV="1">
            <a:off x="6126813" y="2852936"/>
            <a:ext cx="786971" cy="3549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2" idx="5"/>
            <a:endCxn id="18" idx="2"/>
          </p:cNvCxnSpPr>
          <p:nvPr/>
        </p:nvCxnSpPr>
        <p:spPr>
          <a:xfrm>
            <a:off x="6126813" y="4226206"/>
            <a:ext cx="714963" cy="570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2" idx="4"/>
            <a:endCxn id="17" idx="0"/>
          </p:cNvCxnSpPr>
          <p:nvPr/>
        </p:nvCxnSpPr>
        <p:spPr>
          <a:xfrm>
            <a:off x="5617640" y="4437112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2" idx="1"/>
            <a:endCxn id="13" idx="6"/>
          </p:cNvCxnSpPr>
          <p:nvPr/>
        </p:nvCxnSpPr>
        <p:spPr>
          <a:xfrm flipH="1" flipV="1">
            <a:off x="4393504" y="2852936"/>
            <a:ext cx="714963" cy="3549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2" idx="3"/>
            <a:endCxn id="14" idx="6"/>
          </p:cNvCxnSpPr>
          <p:nvPr/>
        </p:nvCxnSpPr>
        <p:spPr>
          <a:xfrm flipH="1">
            <a:off x="4393504" y="4226206"/>
            <a:ext cx="714963" cy="6429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76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691680" y="4869160"/>
            <a:ext cx="50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91680" y="1367057"/>
            <a:ext cx="50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5400000">
            <a:off x="444876" y="3117916"/>
            <a:ext cx="3456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627784" y="3573088"/>
            <a:ext cx="792088" cy="64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27784" y="2132928"/>
            <a:ext cx="792088" cy="64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27784" y="2420888"/>
            <a:ext cx="792088" cy="15121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标的企业</a:t>
            </a:r>
            <a:endParaRPr lang="zh-CN" altLang="en-US" sz="24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23528" y="1124744"/>
            <a:ext cx="1368152" cy="57606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财务状况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23528" y="2852936"/>
            <a:ext cx="1368152" cy="57606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经营成果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23528" y="4581128"/>
            <a:ext cx="1368152" cy="57606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现金流量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1691680" y="2996952"/>
            <a:ext cx="864000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211960" y="836712"/>
            <a:ext cx="172819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资产负债表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211960" y="2780928"/>
            <a:ext cx="172819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利润表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283968" y="4725144"/>
            <a:ext cx="1728192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现金流量表</a:t>
            </a:r>
            <a:endParaRPr lang="zh-CN" altLang="en-US" sz="20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79912" y="1151033"/>
            <a:ext cx="432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51920" y="5039465"/>
            <a:ext cx="432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1858772" y="3118324"/>
            <a:ext cx="3888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10800000">
            <a:off x="3491881" y="2996951"/>
            <a:ext cx="720000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6660232" y="2348880"/>
            <a:ext cx="2376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企业一定期间内的经营成果，即利润或亏损的情况，表明企业运用所拥有的资产的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获利能力</a:t>
            </a:r>
            <a:endParaRPr lang="zh-CN" altLang="en-US" sz="16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660232" y="332656"/>
            <a:ext cx="2376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反映企业一定日期内所拥有的资产、需偿还的债务，以及投资者所拥有的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净资产</a:t>
            </a:r>
            <a:r>
              <a:rPr lang="zh-CN" altLang="en-US" sz="16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的情况</a:t>
            </a:r>
            <a:endParaRPr lang="zh-CN" altLang="en-US" sz="1600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732504" y="4365104"/>
            <a:ext cx="2376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反映企业一定期间内现金的流入和流出，表明企业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获得现金和现金等价物的能力</a:t>
            </a:r>
            <a:endParaRPr lang="zh-CN" altLang="en-US" sz="16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" name="右箭头 34"/>
          <p:cNvSpPr/>
          <p:nvPr/>
        </p:nvSpPr>
        <p:spPr>
          <a:xfrm rot="10800000">
            <a:off x="5940152" y="1052736"/>
            <a:ext cx="720000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rot="10800000">
            <a:off x="5940152" y="2996952"/>
            <a:ext cx="720000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/>
        </p:nvSpPr>
        <p:spPr>
          <a:xfrm rot="10800000">
            <a:off x="6012240" y="5013175"/>
            <a:ext cx="720000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15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5400000">
            <a:off x="-684583" y="1340768"/>
            <a:ext cx="5328592" cy="403244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钱币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4951" y="-243408"/>
            <a:ext cx="7611287" cy="4779888"/>
          </a:xfrm>
          <a:prstGeom prst="ellipse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2" name="圆角矩形 1"/>
          <p:cNvSpPr/>
          <p:nvPr/>
        </p:nvSpPr>
        <p:spPr>
          <a:xfrm>
            <a:off x="755576" y="2132856"/>
            <a:ext cx="1584176" cy="20882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资产的来源</a:t>
            </a:r>
            <a:endParaRPr lang="zh-CN" altLang="en-US" sz="3600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059832" y="332656"/>
            <a:ext cx="0" cy="6120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987824" y="14847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987824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3707904" y="1196752"/>
            <a:ext cx="576064" cy="720080"/>
          </a:xfrm>
          <a:prstGeom prst="diamond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3707904" y="4437112"/>
            <a:ext cx="576064" cy="720080"/>
          </a:xfrm>
          <a:prstGeom prst="diamond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340768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股东的投资（股本、公积金、留存收益）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458112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股东的负债（长期负债、短期负债）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2" name="上下箭头 11"/>
          <p:cNvSpPr/>
          <p:nvPr/>
        </p:nvSpPr>
        <p:spPr>
          <a:xfrm>
            <a:off x="5220072" y="2060848"/>
            <a:ext cx="1296144" cy="2304256"/>
          </a:xfrm>
          <a:prstGeom prst="up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企业赚钱依靠的是资产</a:t>
            </a:r>
            <a:endParaRPr lang="zh-CN" altLang="en-US" dirty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2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1481</Words>
  <Application>Microsoft Office PowerPoint</Application>
  <PresentationFormat>全屏显示(4:3)</PresentationFormat>
  <Paragraphs>232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User</cp:lastModifiedBy>
  <cp:revision>134</cp:revision>
  <dcterms:created xsi:type="dcterms:W3CDTF">2018-12-09T13:06:12Z</dcterms:created>
  <dcterms:modified xsi:type="dcterms:W3CDTF">2019-07-02T08:59:43Z</dcterms:modified>
</cp:coreProperties>
</file>