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24"/>
  </p:notesMasterIdLst>
  <p:sldIdLst>
    <p:sldId id="257" r:id="rId3"/>
    <p:sldId id="258" r:id="rId4"/>
    <p:sldId id="273" r:id="rId5"/>
    <p:sldId id="274" r:id="rId6"/>
    <p:sldId id="259" r:id="rId7"/>
    <p:sldId id="260" r:id="rId8"/>
    <p:sldId id="261" r:id="rId9"/>
    <p:sldId id="263" r:id="rId10"/>
    <p:sldId id="262" r:id="rId11"/>
    <p:sldId id="265" r:id="rId12"/>
    <p:sldId id="268" r:id="rId13"/>
    <p:sldId id="264" r:id="rId14"/>
    <p:sldId id="267" r:id="rId15"/>
    <p:sldId id="266" r:id="rId16"/>
    <p:sldId id="269" r:id="rId17"/>
    <p:sldId id="272" r:id="rId18"/>
    <p:sldId id="271" r:id="rId19"/>
    <p:sldId id="270" r:id="rId20"/>
    <p:sldId id="277" r:id="rId21"/>
    <p:sldId id="276" r:id="rId22"/>
    <p:sldId id="275"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58" autoAdjust="0"/>
  </p:normalViewPr>
  <p:slideViewPr>
    <p:cSldViewPr>
      <p:cViewPr varScale="1">
        <p:scale>
          <a:sx n="91" d="100"/>
          <a:sy n="91" d="100"/>
        </p:scale>
        <p:origin x="-29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795333-1D2A-4BFE-B868-E01E270DFD0E}" type="datetimeFigureOut">
              <a:rPr lang="zh-CN" altLang="en-US" smtClean="0"/>
              <a:t>2019/5/14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0E9258-8C6C-41D8-B17A-56E6C73F4B64}" type="slidenum">
              <a:rPr lang="zh-CN" altLang="en-US" smtClean="0"/>
              <a:t>‹#›</a:t>
            </a:fld>
            <a:endParaRPr lang="zh-CN" altLang="en-US"/>
          </a:p>
        </p:txBody>
      </p:sp>
    </p:spTree>
    <p:extLst>
      <p:ext uri="{BB962C8B-B14F-4D97-AF65-F5344CB8AC3E}">
        <p14:creationId xmlns:p14="http://schemas.microsoft.com/office/powerpoint/2010/main" val="3441749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2390" y="805223"/>
            <a:ext cx="7748516" cy="1781337"/>
          </a:xfrm>
        </p:spPr>
        <p:txBody>
          <a:bodyPr anchor="b">
            <a:normAutofit/>
          </a:bodyPr>
          <a:lstStyle>
            <a:lvl1pPr algn="ctr">
              <a:defRPr sz="5400" b="1">
                <a:latin typeface="+mn-ea"/>
                <a:ea typeface="+mn-ea"/>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009935" y="4080687"/>
            <a:ext cx="6950122" cy="955551"/>
          </a:xfrm>
        </p:spPr>
        <p:txBody>
          <a:bodyPr/>
          <a:lstStyle>
            <a:lvl1pPr marL="0" indent="0" algn="ctr">
              <a:buNone/>
              <a:defRPr sz="2400">
                <a:latin typeface="Microsoft YaHei" panose="020B0503020204020204" pitchFamily="34" charset="-122"/>
                <a:ea typeface="Microsoft YaHei"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054FE597-5A19-477B-A01E-F70F113015B6}" type="datetimeFigureOut">
              <a:rPr lang="zh-CN" altLang="en-US" smtClean="0">
                <a:solidFill>
                  <a:prstClr val="black">
                    <a:tint val="75000"/>
                  </a:prstClr>
                </a:solidFill>
              </a:rPr>
              <a:pPr/>
              <a:t>2019/5/14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EA14637-2820-4636-A628-D3B7CD3FFC4A}" type="slidenum">
              <a:rPr lang="zh-CN" altLang="en-US" smtClean="0">
                <a:solidFill>
                  <a:prstClr val="black">
                    <a:tint val="75000"/>
                  </a:prstClr>
                </a:solidFill>
              </a:rPr>
              <a:pPr/>
              <a:t>‹#›</a:t>
            </a:fld>
            <a:endParaRPr lang="zh-CN" altLang="en-US">
              <a:solidFill>
                <a:prstClr val="black">
                  <a:tint val="75000"/>
                </a:prstClr>
              </a:solidFill>
            </a:endParaRPr>
          </a:p>
        </p:txBody>
      </p:sp>
      <p:grpSp>
        <p:nvGrpSpPr>
          <p:cNvPr id="8" name="组合 7"/>
          <p:cNvGrpSpPr/>
          <p:nvPr userDrawn="1"/>
        </p:nvGrpSpPr>
        <p:grpSpPr>
          <a:xfrm>
            <a:off x="3" y="2756850"/>
            <a:ext cx="9143999" cy="1173706"/>
            <a:chOff x="1" y="2756850"/>
            <a:chExt cx="12191999" cy="1173706"/>
          </a:xfrm>
        </p:grpSpPr>
        <p:pic>
          <p:nvPicPr>
            <p:cNvPr id="9" name="图片 8"/>
            <p:cNvPicPr>
              <a:picLocks noChangeAspect="1"/>
            </p:cNvPicPr>
            <p:nvPr/>
          </p:nvPicPr>
          <p:blipFill>
            <a:blip r:embed="rId2" cstate="print"/>
            <a:stretch>
              <a:fillRect/>
            </a:stretch>
          </p:blipFill>
          <p:spPr>
            <a:xfrm>
              <a:off x="1" y="2756850"/>
              <a:ext cx="12191999" cy="1173706"/>
            </a:xfrm>
            <a:prstGeom prst="rect">
              <a:avLst/>
            </a:prstGeom>
          </p:spPr>
        </p:pic>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4587" y="2756850"/>
              <a:ext cx="2347412" cy="1173706"/>
            </a:xfrm>
            <a:prstGeom prst="rect">
              <a:avLst/>
            </a:prstGeom>
          </p:spPr>
        </p:pic>
      </p:grpSp>
      <p:pic>
        <p:nvPicPr>
          <p:cNvPr id="11" name="图片 1"/>
          <p:cNvPicPr>
            <a:picLocks noChangeAspect="1"/>
          </p:cNvPicPr>
          <p:nvPr userDrawn="1"/>
        </p:nvPicPr>
        <p:blipFill>
          <a:blip r:embed="rId4"/>
          <a:srcRect/>
          <a:stretch>
            <a:fillRect/>
          </a:stretch>
        </p:blipFill>
        <p:spPr bwMode="auto">
          <a:xfrm>
            <a:off x="212814" y="142330"/>
            <a:ext cx="1594247" cy="512762"/>
          </a:xfrm>
          <a:prstGeom prst="rect">
            <a:avLst/>
          </a:prstGeom>
          <a:noFill/>
          <a:ln w="9525">
            <a:noFill/>
            <a:miter lim="800000"/>
            <a:headEnd/>
            <a:tailEnd/>
          </a:ln>
        </p:spPr>
      </p:pic>
    </p:spTree>
    <p:extLst>
      <p:ext uri="{BB962C8B-B14F-4D97-AF65-F5344CB8AC3E}">
        <p14:creationId xmlns:p14="http://schemas.microsoft.com/office/powerpoint/2010/main" val="10430168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封底幻灯片">
    <p:spTree>
      <p:nvGrpSpPr>
        <p:cNvPr id="1" name=""/>
        <p:cNvGrpSpPr/>
        <p:nvPr/>
      </p:nvGrpSpPr>
      <p:grpSpPr>
        <a:xfrm>
          <a:off x="0" y="0"/>
          <a:ext cx="0" cy="0"/>
          <a:chOff x="0" y="0"/>
          <a:chExt cx="0" cy="0"/>
        </a:xfrm>
      </p:grpSpPr>
      <p:pic>
        <p:nvPicPr>
          <p:cNvPr id="9" name="图片 8"/>
          <p:cNvPicPr>
            <a:picLocks noChangeAspect="1"/>
          </p:cNvPicPr>
          <p:nvPr/>
        </p:nvPicPr>
        <p:blipFill>
          <a:blip r:embed="rId2" cstate="print"/>
          <a:stretch>
            <a:fillRect/>
          </a:stretch>
        </p:blipFill>
        <p:spPr>
          <a:xfrm>
            <a:off x="1" y="3225850"/>
            <a:ext cx="9143999" cy="1173706"/>
          </a:xfrm>
          <a:prstGeom prst="rect">
            <a:avLst/>
          </a:prstGeom>
        </p:spPr>
      </p:pic>
      <p:sp>
        <p:nvSpPr>
          <p:cNvPr id="2" name="Title 1"/>
          <p:cNvSpPr>
            <a:spLocks noGrp="1"/>
          </p:cNvSpPr>
          <p:nvPr>
            <p:ph type="ctrTitle" hasCustomPrompt="1"/>
          </p:nvPr>
        </p:nvSpPr>
        <p:spPr>
          <a:xfrm>
            <a:off x="697741" y="1267094"/>
            <a:ext cx="7748516" cy="1781337"/>
          </a:xfrm>
        </p:spPr>
        <p:txBody>
          <a:bodyPr anchor="b">
            <a:norm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a:defRPr sz="6000" b="1" cap="none" spc="0">
                <a:ln w="11430"/>
                <a:solidFill>
                  <a:schemeClr val="accent3">
                    <a:lumMod val="75000"/>
                  </a:schemeClr>
                </a:solidFill>
                <a:effectLst>
                  <a:outerShdw blurRad="50800" dist="39000" dir="5460000" algn="tl">
                    <a:srgbClr val="000000">
                      <a:alpha val="38000"/>
                    </a:srgbClr>
                  </a:outerShdw>
                </a:effectLst>
              </a:defRPr>
            </a:lvl1pPr>
          </a:lstStyle>
          <a:p>
            <a:r>
              <a:rPr lang="en-US" dirty="0"/>
              <a:t>Thanks!</a:t>
            </a:r>
          </a:p>
        </p:txBody>
      </p:sp>
      <p:sp>
        <p:nvSpPr>
          <p:cNvPr id="4" name="Date Placeholder 3"/>
          <p:cNvSpPr>
            <a:spLocks noGrp="1"/>
          </p:cNvSpPr>
          <p:nvPr>
            <p:ph type="dt" sz="half" idx="10"/>
          </p:nvPr>
        </p:nvSpPr>
        <p:spPr/>
        <p:txBody>
          <a:bodyPr/>
          <a:lstStyle/>
          <a:p>
            <a:fld id="{054FE597-5A19-477B-A01E-F70F113015B6}" type="datetimeFigureOut">
              <a:rPr lang="zh-CN" altLang="en-US" smtClean="0">
                <a:solidFill>
                  <a:prstClr val="black">
                    <a:tint val="75000"/>
                  </a:prstClr>
                </a:solidFill>
              </a:rPr>
              <a:pPr/>
              <a:t>2019/5/14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3440" y="3225850"/>
            <a:ext cx="1760559" cy="1173706"/>
          </a:xfrm>
          <a:prstGeom prst="rect">
            <a:avLst/>
          </a:prstGeom>
        </p:spPr>
      </p:pic>
      <p:sp>
        <p:nvSpPr>
          <p:cNvPr id="3" name="TextBox 2"/>
          <p:cNvSpPr txBox="1"/>
          <p:nvPr/>
        </p:nvSpPr>
        <p:spPr>
          <a:xfrm>
            <a:off x="635519" y="4572000"/>
            <a:ext cx="7839741" cy="1077218"/>
          </a:xfrm>
          <a:prstGeom prst="rect">
            <a:avLst/>
          </a:prstGeom>
          <a:noFill/>
        </p:spPr>
        <p:txBody>
          <a:bodyPr wrap="square" rtlCol="0">
            <a:spAutoFit/>
          </a:bodyPr>
          <a:lstStyle/>
          <a:p>
            <a:pPr algn="r"/>
            <a:r>
              <a:rPr lang="zh-CN" altLang="en-US" sz="1600" dirty="0">
                <a:solidFill>
                  <a:prstClr val="black"/>
                </a:solidFill>
              </a:rPr>
              <a:t>东海证券股份有限公司</a:t>
            </a:r>
            <a:endParaRPr lang="en-US" altLang="zh-CN" sz="1600" dirty="0">
              <a:solidFill>
                <a:prstClr val="black"/>
              </a:solidFill>
            </a:endParaRPr>
          </a:p>
          <a:p>
            <a:pPr algn="r"/>
            <a:r>
              <a:rPr lang="zh-CN" altLang="en-US" sz="1600" dirty="0">
                <a:solidFill>
                  <a:prstClr val="black"/>
                </a:solidFill>
              </a:rPr>
              <a:t>上海市浦东新区东方路</a:t>
            </a:r>
            <a:r>
              <a:rPr lang="en-US" altLang="zh-CN" sz="1600" dirty="0">
                <a:solidFill>
                  <a:prstClr val="black"/>
                </a:solidFill>
              </a:rPr>
              <a:t>1928</a:t>
            </a:r>
            <a:r>
              <a:rPr lang="zh-CN" altLang="en-US" sz="1600" dirty="0">
                <a:solidFill>
                  <a:prstClr val="black"/>
                </a:solidFill>
              </a:rPr>
              <a:t>号东海证券大厦</a:t>
            </a:r>
            <a:endParaRPr lang="en-US" altLang="zh-CN" sz="1600" dirty="0">
              <a:solidFill>
                <a:prstClr val="black"/>
              </a:solidFill>
            </a:endParaRPr>
          </a:p>
          <a:p>
            <a:pPr algn="r"/>
            <a:r>
              <a:rPr lang="en-US" altLang="zh-CN" sz="1600" dirty="0">
                <a:solidFill>
                  <a:prstClr val="black"/>
                </a:solidFill>
              </a:rPr>
              <a:t>www.longone.com.cn</a:t>
            </a:r>
          </a:p>
          <a:p>
            <a:pPr algn="r"/>
            <a:r>
              <a:rPr lang="en-US" altLang="zh-CN" sz="1600" dirty="0">
                <a:solidFill>
                  <a:prstClr val="black"/>
                </a:solidFill>
              </a:rPr>
              <a:t>(86)021-20333723</a:t>
            </a:r>
          </a:p>
        </p:txBody>
      </p:sp>
      <p:pic>
        <p:nvPicPr>
          <p:cNvPr id="11" name="图片 1"/>
          <p:cNvPicPr>
            <a:picLocks noChangeAspect="1"/>
          </p:cNvPicPr>
          <p:nvPr userDrawn="1"/>
        </p:nvPicPr>
        <p:blipFill>
          <a:blip r:embed="rId4"/>
          <a:srcRect/>
          <a:stretch>
            <a:fillRect/>
          </a:stretch>
        </p:blipFill>
        <p:spPr bwMode="auto">
          <a:xfrm>
            <a:off x="212812" y="142330"/>
            <a:ext cx="1594247" cy="512762"/>
          </a:xfrm>
          <a:prstGeom prst="rect">
            <a:avLst/>
          </a:prstGeom>
          <a:noFill/>
          <a:ln w="9525">
            <a:noFill/>
            <a:miter lim="800000"/>
            <a:headEnd/>
            <a:tailEnd/>
          </a:ln>
        </p:spPr>
      </p:pic>
    </p:spTree>
    <p:extLst>
      <p:ext uri="{BB962C8B-B14F-4D97-AF65-F5344CB8AC3E}">
        <p14:creationId xmlns:p14="http://schemas.microsoft.com/office/powerpoint/2010/main" val="4619949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8" name="矩形 7"/>
          <p:cNvSpPr/>
          <p:nvPr/>
        </p:nvSpPr>
        <p:spPr>
          <a:xfrm>
            <a:off x="0" y="6291623"/>
            <a:ext cx="9144000" cy="56638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itle 1"/>
          <p:cNvSpPr>
            <a:spLocks noGrp="1"/>
          </p:cNvSpPr>
          <p:nvPr>
            <p:ph type="title"/>
          </p:nvPr>
        </p:nvSpPr>
        <p:spPr>
          <a:xfrm>
            <a:off x="1241949" y="300251"/>
            <a:ext cx="7041391" cy="707428"/>
          </a:xfrm>
        </p:spPr>
        <p:txBody>
          <a:bodyPr/>
          <a:lstStyle>
            <a:lvl1pPr>
              <a:defRPr b="1">
                <a:solidFill>
                  <a:schemeClr val="tx1"/>
                </a:solidFill>
                <a:latin typeface="+mn-ea"/>
                <a:ea typeface="+mn-ea"/>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628650" y="1277476"/>
            <a:ext cx="7886700" cy="4695943"/>
          </a:xfrm>
        </p:spPr>
        <p:txBody>
          <a:bodyPr/>
          <a:lstStyle>
            <a:lvl1pPr>
              <a:defRPr>
                <a:latin typeface="Microsoft YaHei" panose="020B0503020204020204" pitchFamily="34" charset="-122"/>
                <a:ea typeface="Microsoft YaHei" panose="020B0503020204020204" pitchFamily="34" charset="-122"/>
              </a:defRPr>
            </a:lvl1pPr>
            <a:lvl2pPr>
              <a:defRPr>
                <a:latin typeface="Microsoft YaHei" panose="020B0503020204020204" pitchFamily="34" charset="-122"/>
                <a:ea typeface="Microsoft YaHei" panose="020B0503020204020204" pitchFamily="34" charset="-122"/>
              </a:defRPr>
            </a:lvl2pPr>
            <a:lvl3pPr>
              <a:defRPr>
                <a:latin typeface="Microsoft YaHei" panose="020B0503020204020204" pitchFamily="34" charset="-122"/>
                <a:ea typeface="Microsoft YaHei" panose="020B0503020204020204" pitchFamily="34" charset="-122"/>
              </a:defRPr>
            </a:lvl3pPr>
            <a:lvl4pPr>
              <a:defRPr>
                <a:latin typeface="Microsoft YaHei" panose="020B0503020204020204" pitchFamily="34" charset="-122"/>
                <a:ea typeface="Microsoft YaHei" panose="020B0503020204020204" pitchFamily="34" charset="-122"/>
              </a:defRPr>
            </a:lvl4pPr>
            <a:lvl5pPr>
              <a:defRPr>
                <a:latin typeface="Microsoft YaHei" panose="020B0503020204020204" pitchFamily="34" charset="-122"/>
                <a:ea typeface="Microsoft YaHei" panose="020B0503020204020204"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054FE597-5A19-477B-A01E-F70F113015B6}" type="datetimeFigureOut">
              <a:rPr lang="zh-CN" altLang="en-US" smtClean="0">
                <a:solidFill>
                  <a:prstClr val="white"/>
                </a:solidFill>
              </a:rPr>
              <a:pPr/>
              <a:t>2019/5/14</a:t>
            </a:fld>
            <a:endParaRPr lang="zh-CN" altLang="en-US">
              <a:solidFill>
                <a:prstClr val="white"/>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zh-CN" altLang="en-US">
              <a:solidFill>
                <a:prstClr val="white"/>
              </a:solidFill>
            </a:endParaRPr>
          </a:p>
        </p:txBody>
      </p:sp>
      <p:cxnSp>
        <p:nvCxnSpPr>
          <p:cNvPr id="7" name="直接连接符 6"/>
          <p:cNvCxnSpPr/>
          <p:nvPr/>
        </p:nvCxnSpPr>
        <p:spPr>
          <a:xfrm>
            <a:off x="1185531" y="1134143"/>
            <a:ext cx="7958470" cy="16877"/>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pic>
        <p:nvPicPr>
          <p:cNvPr id="6" name="图片 5"/>
          <p:cNvPicPr>
            <a:picLocks noChangeAspect="1"/>
          </p:cNvPicPr>
          <p:nvPr userDrawn="1"/>
        </p:nvPicPr>
        <p:blipFill>
          <a:blip r:embed="rId2"/>
          <a:stretch>
            <a:fillRect/>
          </a:stretch>
        </p:blipFill>
        <p:spPr>
          <a:xfrm>
            <a:off x="220115" y="208807"/>
            <a:ext cx="644931" cy="859908"/>
          </a:xfrm>
          <a:prstGeom prst="rect">
            <a:avLst/>
          </a:prstGeom>
        </p:spPr>
      </p:pic>
    </p:spTree>
    <p:extLst>
      <p:ext uri="{BB962C8B-B14F-4D97-AF65-F5344CB8AC3E}">
        <p14:creationId xmlns:p14="http://schemas.microsoft.com/office/powerpoint/2010/main" val="7133487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pic>
        <p:nvPicPr>
          <p:cNvPr id="15" name="Picture 1" descr="D:\360Downloads\1438863138\Image\J57J}L737BI0_IH~_QJ)EYN.jpg"/>
          <p:cNvPicPr>
            <a:picLocks noChangeAspect="1" noChangeArrowheads="1"/>
          </p:cNvPicPr>
          <p:nvPr/>
        </p:nvPicPr>
        <p:blipFill>
          <a:blip r:embed="rId2" cstate="print">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0" y="6290562"/>
            <a:ext cx="9144000" cy="57781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1"/>
          </p:nvPr>
        </p:nvSpPr>
        <p:spPr>
          <a:xfrm>
            <a:off x="628650" y="1359773"/>
            <a:ext cx="3886200" cy="48171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59773"/>
            <a:ext cx="3886200" cy="48171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lvl1pPr>
              <a:defRPr b="1">
                <a:solidFill>
                  <a:schemeClr val="bg1"/>
                </a:solidFill>
              </a:defRPr>
            </a:lvl1pPr>
          </a:lstStyle>
          <a:p>
            <a:fld id="{054FE597-5A19-477B-A01E-F70F113015B6}" type="datetimeFigureOut">
              <a:rPr lang="zh-CN" altLang="en-US" smtClean="0">
                <a:solidFill>
                  <a:prstClr val="white"/>
                </a:solidFill>
              </a:rPr>
              <a:pPr/>
              <a:t>2019/5/14</a:t>
            </a:fld>
            <a:endParaRPr lang="zh-CN" altLang="en-US">
              <a:solidFill>
                <a:prstClr val="white"/>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zh-CN" altLang="en-US">
              <a:solidFill>
                <a:prstClr val="white"/>
              </a:solidFill>
            </a:endParaRPr>
          </a:p>
        </p:txBody>
      </p:sp>
      <p:pic>
        <p:nvPicPr>
          <p:cNvPr id="11" name="图片 10"/>
          <p:cNvPicPr>
            <a:picLocks noChangeAspect="1"/>
          </p:cNvPicPr>
          <p:nvPr userDrawn="1"/>
        </p:nvPicPr>
        <p:blipFill>
          <a:blip r:embed="rId4"/>
          <a:stretch>
            <a:fillRect/>
          </a:stretch>
        </p:blipFill>
        <p:spPr>
          <a:xfrm>
            <a:off x="220115" y="208807"/>
            <a:ext cx="644931" cy="859908"/>
          </a:xfrm>
          <a:prstGeom prst="rect">
            <a:avLst/>
          </a:prstGeom>
        </p:spPr>
      </p:pic>
      <p:cxnSp>
        <p:nvCxnSpPr>
          <p:cNvPr id="14" name="直接连接符 13"/>
          <p:cNvCxnSpPr/>
          <p:nvPr userDrawn="1"/>
        </p:nvCxnSpPr>
        <p:spPr>
          <a:xfrm>
            <a:off x="1185531" y="1134143"/>
            <a:ext cx="7958470" cy="16877"/>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title"/>
          </p:nvPr>
        </p:nvSpPr>
        <p:spPr>
          <a:xfrm>
            <a:off x="1241949" y="300251"/>
            <a:ext cx="7041391" cy="707428"/>
          </a:xfrm>
        </p:spPr>
        <p:txBody>
          <a:bodyPr/>
          <a:lstStyle>
            <a:lvl1pPr>
              <a:defRPr b="1">
                <a:solidFill>
                  <a:schemeClr val="tx1"/>
                </a:solidFill>
                <a:latin typeface="+mn-ea"/>
                <a:ea typeface="+mn-ea"/>
              </a:defRPr>
            </a:lvl1pPr>
          </a:lstStyle>
          <a:p>
            <a:r>
              <a:rPr lang="zh-CN" altLang="en-US" smtClean="0"/>
              <a:t>单击此处编辑母版标题样式</a:t>
            </a:r>
            <a:endParaRPr lang="en-US" dirty="0"/>
          </a:p>
        </p:txBody>
      </p:sp>
    </p:spTree>
    <p:extLst>
      <p:ext uri="{BB962C8B-B14F-4D97-AF65-F5344CB8AC3E}">
        <p14:creationId xmlns:p14="http://schemas.microsoft.com/office/powerpoint/2010/main" val="41327847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pic>
        <p:nvPicPr>
          <p:cNvPr id="15" name="Picture 1" descr="D:\360Downloads\1438863138\Image\J57J}L737BI0_IH~_QJ)EY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90562"/>
            <a:ext cx="9144000" cy="577811"/>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lvl1pPr>
              <a:defRPr>
                <a:solidFill>
                  <a:schemeClr val="bg1"/>
                </a:solidFill>
              </a:defRPr>
            </a:lvl1pPr>
          </a:lstStyle>
          <a:p>
            <a:fld id="{054FE597-5A19-477B-A01E-F70F113015B6}" type="datetimeFigureOut">
              <a:rPr lang="zh-CN" altLang="en-US" smtClean="0">
                <a:solidFill>
                  <a:prstClr val="white"/>
                </a:solidFill>
              </a:rPr>
              <a:pPr/>
              <a:t>2019/5/14</a:t>
            </a:fld>
            <a:endParaRPr lang="zh-CN" altLang="en-US">
              <a:solidFill>
                <a:prstClr val="white"/>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zh-CN" altLang="en-US">
              <a:solidFill>
                <a:prstClr val="white"/>
              </a:solidFill>
            </a:endParaRPr>
          </a:p>
        </p:txBody>
      </p:sp>
      <p:sp>
        <p:nvSpPr>
          <p:cNvPr id="7" name="Rectangle 5"/>
          <p:cNvSpPr txBox="1">
            <a:spLocks noChangeArrowheads="1"/>
          </p:cNvSpPr>
          <p:nvPr/>
        </p:nvSpPr>
        <p:spPr bwMode="white">
          <a:xfrm>
            <a:off x="5983291" y="117475"/>
            <a:ext cx="2427287" cy="23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defPPr>
              <a:defRPr lang="zh-CN"/>
            </a:defPPr>
            <a:lvl1pPr marL="0" algn="r" defTabSz="914400" rtl="0" eaLnBrk="1" latinLnBrk="0" hangingPunct="1">
              <a:spcBef>
                <a:spcPct val="0"/>
              </a:spcBef>
              <a:buClrTx/>
              <a:buSzTx/>
              <a:buFontTx/>
              <a:buNone/>
              <a:defRPr sz="1000" kern="1200" smtClean="0">
                <a:solidFill>
                  <a:schemeClr val="bg1"/>
                </a:solidFill>
                <a:latin typeface="Arial" charset="0"/>
                <a:ea typeface="宋体"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A28DD12-5310-46DC-B684-427A69AF30A5}" type="datetime1">
              <a:rPr lang="zh-CN" altLang="en-US">
                <a:solidFill>
                  <a:prstClr val="white"/>
                </a:solidFill>
              </a:rPr>
              <a:pPr>
                <a:defRPr/>
              </a:pPr>
              <a:t>2019/5/14</a:t>
            </a:fld>
            <a:endParaRPr lang="en-US" altLang="zh-CN" dirty="0">
              <a:solidFill>
                <a:prstClr val="white"/>
              </a:solidFill>
            </a:endParaRPr>
          </a:p>
        </p:txBody>
      </p:sp>
      <p:sp>
        <p:nvSpPr>
          <p:cNvPr id="8" name="Rectangle 7"/>
          <p:cNvSpPr txBox="1">
            <a:spLocks noChangeArrowheads="1"/>
          </p:cNvSpPr>
          <p:nvPr/>
        </p:nvSpPr>
        <p:spPr bwMode="white">
          <a:xfrm>
            <a:off x="8091488" y="109538"/>
            <a:ext cx="72390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defPPr>
              <a:defRPr lang="zh-CN"/>
            </a:defPPr>
            <a:lvl1pPr marL="0" algn="r" defTabSz="914400" rtl="0" eaLnBrk="1" latinLnBrk="0" hangingPunct="1">
              <a:spcBef>
                <a:spcPct val="0"/>
              </a:spcBef>
              <a:buClrTx/>
              <a:buSzTx/>
              <a:buFontTx/>
              <a:buNone/>
              <a:defRPr sz="1000" kern="1200">
                <a:solidFill>
                  <a:schemeClr val="bg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545AFB-BB48-46C7-9CE8-F8B04EB79448}" type="slidenum">
              <a:rPr lang="en-US" altLang="zh-CN" smtClean="0">
                <a:solidFill>
                  <a:prstClr val="white"/>
                </a:solidFill>
              </a:rPr>
              <a:pPr/>
              <a:t>‹#›</a:t>
            </a:fld>
            <a:endParaRPr lang="en-US" altLang="zh-CN" dirty="0">
              <a:solidFill>
                <a:prstClr val="white"/>
              </a:solidFill>
            </a:endParaRPr>
          </a:p>
        </p:txBody>
      </p:sp>
      <p:sp>
        <p:nvSpPr>
          <p:cNvPr id="10" name="Title 1"/>
          <p:cNvSpPr>
            <a:spLocks noGrp="1"/>
          </p:cNvSpPr>
          <p:nvPr>
            <p:ph type="title"/>
          </p:nvPr>
        </p:nvSpPr>
        <p:spPr>
          <a:xfrm>
            <a:off x="1241949" y="300251"/>
            <a:ext cx="7041391" cy="707428"/>
          </a:xfrm>
        </p:spPr>
        <p:txBody>
          <a:bodyPr/>
          <a:lstStyle>
            <a:lvl1pPr>
              <a:defRPr b="1">
                <a:solidFill>
                  <a:schemeClr val="tx1"/>
                </a:solidFill>
                <a:latin typeface="+mn-ea"/>
                <a:ea typeface="+mn-ea"/>
              </a:defRPr>
            </a:lvl1pPr>
          </a:lstStyle>
          <a:p>
            <a:r>
              <a:rPr lang="zh-CN" altLang="en-US" smtClean="0"/>
              <a:t>单击此处编辑母版标题样式</a:t>
            </a:r>
            <a:endParaRPr lang="en-US" dirty="0"/>
          </a:p>
        </p:txBody>
      </p:sp>
      <p:cxnSp>
        <p:nvCxnSpPr>
          <p:cNvPr id="11" name="直接连接符 10"/>
          <p:cNvCxnSpPr/>
          <p:nvPr userDrawn="1"/>
        </p:nvCxnSpPr>
        <p:spPr>
          <a:xfrm>
            <a:off x="1185531" y="1134143"/>
            <a:ext cx="7958470" cy="16877"/>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图片 11"/>
          <p:cNvPicPr>
            <a:picLocks noChangeAspect="1"/>
          </p:cNvPicPr>
          <p:nvPr userDrawn="1"/>
        </p:nvPicPr>
        <p:blipFill>
          <a:blip r:embed="rId3"/>
          <a:stretch>
            <a:fillRect/>
          </a:stretch>
        </p:blipFill>
        <p:spPr>
          <a:xfrm>
            <a:off x="220115" y="208807"/>
            <a:ext cx="644931" cy="859908"/>
          </a:xfrm>
          <a:prstGeom prst="rect">
            <a:avLst/>
          </a:prstGeom>
        </p:spPr>
      </p:pic>
    </p:spTree>
    <p:extLst>
      <p:ext uri="{BB962C8B-B14F-4D97-AF65-F5344CB8AC3E}">
        <p14:creationId xmlns:p14="http://schemas.microsoft.com/office/powerpoint/2010/main" val="378912893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封底幻灯片">
    <p:spTree>
      <p:nvGrpSpPr>
        <p:cNvPr id="1" name=""/>
        <p:cNvGrpSpPr/>
        <p:nvPr/>
      </p:nvGrpSpPr>
      <p:grpSpPr>
        <a:xfrm>
          <a:off x="0" y="0"/>
          <a:ext cx="0" cy="0"/>
          <a:chOff x="0" y="0"/>
          <a:chExt cx="0" cy="0"/>
        </a:xfrm>
      </p:grpSpPr>
      <p:pic>
        <p:nvPicPr>
          <p:cNvPr id="9" name="图片 8"/>
          <p:cNvPicPr>
            <a:picLocks noChangeAspect="1"/>
          </p:cNvPicPr>
          <p:nvPr/>
        </p:nvPicPr>
        <p:blipFill>
          <a:blip r:embed="rId2" cstate="print"/>
          <a:stretch>
            <a:fillRect/>
          </a:stretch>
        </p:blipFill>
        <p:spPr>
          <a:xfrm>
            <a:off x="3" y="3225850"/>
            <a:ext cx="9143999" cy="1173706"/>
          </a:xfrm>
          <a:prstGeom prst="rect">
            <a:avLst/>
          </a:prstGeom>
        </p:spPr>
      </p:pic>
      <p:sp>
        <p:nvSpPr>
          <p:cNvPr id="2" name="Title 1"/>
          <p:cNvSpPr>
            <a:spLocks noGrp="1"/>
          </p:cNvSpPr>
          <p:nvPr>
            <p:ph type="ctrTitle" hasCustomPrompt="1"/>
          </p:nvPr>
        </p:nvSpPr>
        <p:spPr>
          <a:xfrm>
            <a:off x="697741" y="1267098"/>
            <a:ext cx="7748516" cy="1781337"/>
          </a:xfrm>
        </p:spPr>
        <p:txBody>
          <a:bodyPr anchor="b">
            <a:norm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a:defRPr sz="6000" b="1" cap="none" spc="0">
                <a:ln w="11430"/>
                <a:solidFill>
                  <a:schemeClr val="accent3">
                    <a:lumMod val="75000"/>
                  </a:schemeClr>
                </a:solidFill>
                <a:effectLst>
                  <a:outerShdw blurRad="50800" dist="39000" dir="5460000" algn="tl">
                    <a:srgbClr val="000000">
                      <a:alpha val="38000"/>
                    </a:srgbClr>
                  </a:outerShdw>
                </a:effectLst>
              </a:defRPr>
            </a:lvl1pPr>
          </a:lstStyle>
          <a:p>
            <a:r>
              <a:rPr lang="en-US" dirty="0"/>
              <a:t>Thanks!</a:t>
            </a:r>
          </a:p>
        </p:txBody>
      </p:sp>
      <p:sp>
        <p:nvSpPr>
          <p:cNvPr id="4" name="Date Placeholder 3"/>
          <p:cNvSpPr>
            <a:spLocks noGrp="1"/>
          </p:cNvSpPr>
          <p:nvPr>
            <p:ph type="dt" sz="half" idx="10"/>
          </p:nvPr>
        </p:nvSpPr>
        <p:spPr/>
        <p:txBody>
          <a:bodyPr/>
          <a:lstStyle/>
          <a:p>
            <a:fld id="{054FE597-5A19-477B-A01E-F70F113015B6}" type="datetimeFigureOut">
              <a:rPr lang="zh-CN" altLang="en-US" smtClean="0">
                <a:solidFill>
                  <a:prstClr val="black">
                    <a:tint val="75000"/>
                  </a:prstClr>
                </a:solidFill>
              </a:rPr>
              <a:pPr/>
              <a:t>2019/5/14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3440" y="3225850"/>
            <a:ext cx="1760559" cy="1173706"/>
          </a:xfrm>
          <a:prstGeom prst="rect">
            <a:avLst/>
          </a:prstGeom>
        </p:spPr>
      </p:pic>
      <p:sp>
        <p:nvSpPr>
          <p:cNvPr id="3" name="TextBox 2"/>
          <p:cNvSpPr txBox="1"/>
          <p:nvPr/>
        </p:nvSpPr>
        <p:spPr>
          <a:xfrm>
            <a:off x="635519" y="4572000"/>
            <a:ext cx="7839741" cy="1077218"/>
          </a:xfrm>
          <a:prstGeom prst="rect">
            <a:avLst/>
          </a:prstGeom>
          <a:noFill/>
        </p:spPr>
        <p:txBody>
          <a:bodyPr wrap="square" rtlCol="0">
            <a:spAutoFit/>
          </a:bodyPr>
          <a:lstStyle/>
          <a:p>
            <a:pPr algn="r"/>
            <a:r>
              <a:rPr lang="zh-CN" altLang="en-US" sz="1600" dirty="0">
                <a:solidFill>
                  <a:prstClr val="black"/>
                </a:solidFill>
              </a:rPr>
              <a:t>东海证券股份有限公司</a:t>
            </a:r>
            <a:endParaRPr lang="en-US" altLang="zh-CN" sz="1600" dirty="0">
              <a:solidFill>
                <a:prstClr val="black"/>
              </a:solidFill>
            </a:endParaRPr>
          </a:p>
          <a:p>
            <a:pPr algn="r"/>
            <a:r>
              <a:rPr lang="zh-CN" altLang="en-US" sz="1600" dirty="0">
                <a:solidFill>
                  <a:prstClr val="black"/>
                </a:solidFill>
              </a:rPr>
              <a:t>上海市浦东新区东方路</a:t>
            </a:r>
            <a:r>
              <a:rPr lang="en-US" altLang="zh-CN" sz="1600" dirty="0">
                <a:solidFill>
                  <a:prstClr val="black"/>
                </a:solidFill>
              </a:rPr>
              <a:t>1928</a:t>
            </a:r>
            <a:r>
              <a:rPr lang="zh-CN" altLang="en-US" sz="1600" dirty="0">
                <a:solidFill>
                  <a:prstClr val="black"/>
                </a:solidFill>
              </a:rPr>
              <a:t>号东海证券大厦</a:t>
            </a:r>
            <a:endParaRPr lang="en-US" altLang="zh-CN" sz="1600" dirty="0">
              <a:solidFill>
                <a:prstClr val="black"/>
              </a:solidFill>
            </a:endParaRPr>
          </a:p>
          <a:p>
            <a:pPr algn="r"/>
            <a:r>
              <a:rPr lang="en-US" altLang="zh-CN" sz="1600" dirty="0">
                <a:solidFill>
                  <a:prstClr val="black"/>
                </a:solidFill>
              </a:rPr>
              <a:t>www.longone.com.cn</a:t>
            </a:r>
          </a:p>
          <a:p>
            <a:pPr algn="r"/>
            <a:r>
              <a:rPr lang="en-US" altLang="zh-CN" sz="1600" dirty="0">
                <a:solidFill>
                  <a:prstClr val="black"/>
                </a:solidFill>
              </a:rPr>
              <a:t>(86)021-20333723</a:t>
            </a:r>
          </a:p>
        </p:txBody>
      </p:sp>
      <p:pic>
        <p:nvPicPr>
          <p:cNvPr id="11" name="图片 1"/>
          <p:cNvPicPr>
            <a:picLocks noChangeAspect="1"/>
          </p:cNvPicPr>
          <p:nvPr userDrawn="1"/>
        </p:nvPicPr>
        <p:blipFill>
          <a:blip r:embed="rId4"/>
          <a:srcRect/>
          <a:stretch>
            <a:fillRect/>
          </a:stretch>
        </p:blipFill>
        <p:spPr bwMode="auto">
          <a:xfrm>
            <a:off x="212814" y="142330"/>
            <a:ext cx="1594247" cy="512762"/>
          </a:xfrm>
          <a:prstGeom prst="rect">
            <a:avLst/>
          </a:prstGeom>
          <a:noFill/>
          <a:ln w="9525">
            <a:noFill/>
            <a:miter lim="800000"/>
            <a:headEnd/>
            <a:tailEnd/>
          </a:ln>
        </p:spPr>
      </p:pic>
    </p:spTree>
    <p:extLst>
      <p:ext uri="{BB962C8B-B14F-4D97-AF65-F5344CB8AC3E}">
        <p14:creationId xmlns:p14="http://schemas.microsoft.com/office/powerpoint/2010/main" val="592531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2389" y="805219"/>
            <a:ext cx="7748516" cy="1781337"/>
          </a:xfrm>
        </p:spPr>
        <p:txBody>
          <a:bodyPr anchor="b">
            <a:normAutofit/>
          </a:bodyPr>
          <a:lstStyle>
            <a:lvl1pPr algn="ctr">
              <a:defRPr sz="5400" b="1">
                <a:latin typeface="+mn-ea"/>
                <a:ea typeface="+mn-ea"/>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009935" y="4080683"/>
            <a:ext cx="6950122" cy="955551"/>
          </a:xfrm>
        </p:spPr>
        <p:txBody>
          <a:bodyPr/>
          <a:lstStyle>
            <a:lvl1pPr marL="0" indent="0" algn="ctr">
              <a:buNone/>
              <a:defRPr sz="2400">
                <a:latin typeface="Microsoft YaHei" panose="020B0503020204020204" pitchFamily="34" charset="-122"/>
                <a:ea typeface="Microsoft YaHei" panose="020B0503020204020204" pitchFamily="3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054FE597-5A19-477B-A01E-F70F113015B6}" type="datetimeFigureOut">
              <a:rPr lang="zh-CN" altLang="en-US" smtClean="0">
                <a:solidFill>
                  <a:prstClr val="black">
                    <a:tint val="75000"/>
                  </a:prstClr>
                </a:solidFill>
              </a:rPr>
              <a:pPr/>
              <a:t>2019/5/14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EA14637-2820-4636-A628-D3B7CD3FFC4A}" type="slidenum">
              <a:rPr lang="zh-CN" altLang="en-US" smtClean="0">
                <a:solidFill>
                  <a:prstClr val="black">
                    <a:tint val="75000"/>
                  </a:prstClr>
                </a:solidFill>
              </a:rPr>
              <a:pPr/>
              <a:t>‹#›</a:t>
            </a:fld>
            <a:endParaRPr lang="zh-CN" altLang="en-US">
              <a:solidFill>
                <a:prstClr val="black">
                  <a:tint val="75000"/>
                </a:prstClr>
              </a:solidFill>
            </a:endParaRPr>
          </a:p>
        </p:txBody>
      </p:sp>
      <p:grpSp>
        <p:nvGrpSpPr>
          <p:cNvPr id="8" name="组合 7"/>
          <p:cNvGrpSpPr/>
          <p:nvPr userDrawn="1"/>
        </p:nvGrpSpPr>
        <p:grpSpPr>
          <a:xfrm>
            <a:off x="1" y="2756850"/>
            <a:ext cx="9143999" cy="1173706"/>
            <a:chOff x="1" y="2756850"/>
            <a:chExt cx="12191999" cy="1173706"/>
          </a:xfrm>
        </p:grpSpPr>
        <p:pic>
          <p:nvPicPr>
            <p:cNvPr id="9" name="图片 8"/>
            <p:cNvPicPr>
              <a:picLocks noChangeAspect="1"/>
            </p:cNvPicPr>
            <p:nvPr/>
          </p:nvPicPr>
          <p:blipFill>
            <a:blip r:embed="rId2" cstate="print"/>
            <a:stretch>
              <a:fillRect/>
            </a:stretch>
          </p:blipFill>
          <p:spPr>
            <a:xfrm>
              <a:off x="1" y="2756850"/>
              <a:ext cx="12191999" cy="1173706"/>
            </a:xfrm>
            <a:prstGeom prst="rect">
              <a:avLst/>
            </a:prstGeom>
          </p:spPr>
        </p:pic>
        <p:pic>
          <p:nvPicPr>
            <p:cNvPr id="10" name="图片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4587" y="2756850"/>
              <a:ext cx="2347412" cy="1173706"/>
            </a:xfrm>
            <a:prstGeom prst="rect">
              <a:avLst/>
            </a:prstGeom>
          </p:spPr>
        </p:pic>
      </p:grpSp>
      <p:pic>
        <p:nvPicPr>
          <p:cNvPr id="11" name="图片 1"/>
          <p:cNvPicPr>
            <a:picLocks noChangeAspect="1"/>
          </p:cNvPicPr>
          <p:nvPr userDrawn="1"/>
        </p:nvPicPr>
        <p:blipFill>
          <a:blip r:embed="rId4"/>
          <a:srcRect/>
          <a:stretch>
            <a:fillRect/>
          </a:stretch>
        </p:blipFill>
        <p:spPr bwMode="auto">
          <a:xfrm>
            <a:off x="212812" y="142330"/>
            <a:ext cx="1594247" cy="512762"/>
          </a:xfrm>
          <a:prstGeom prst="rect">
            <a:avLst/>
          </a:prstGeom>
          <a:noFill/>
          <a:ln w="9525">
            <a:noFill/>
            <a:miter lim="800000"/>
            <a:headEnd/>
            <a:tailEnd/>
          </a:ln>
        </p:spPr>
      </p:pic>
    </p:spTree>
    <p:extLst>
      <p:ext uri="{BB962C8B-B14F-4D97-AF65-F5344CB8AC3E}">
        <p14:creationId xmlns:p14="http://schemas.microsoft.com/office/powerpoint/2010/main" val="10559029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8" name="矩形 7"/>
          <p:cNvSpPr/>
          <p:nvPr/>
        </p:nvSpPr>
        <p:spPr>
          <a:xfrm>
            <a:off x="0" y="6291619"/>
            <a:ext cx="9144000" cy="56638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itle 1"/>
          <p:cNvSpPr>
            <a:spLocks noGrp="1"/>
          </p:cNvSpPr>
          <p:nvPr>
            <p:ph type="title"/>
          </p:nvPr>
        </p:nvSpPr>
        <p:spPr>
          <a:xfrm>
            <a:off x="1241947" y="300251"/>
            <a:ext cx="7041391" cy="707428"/>
          </a:xfrm>
        </p:spPr>
        <p:txBody>
          <a:bodyPr/>
          <a:lstStyle>
            <a:lvl1pPr>
              <a:defRPr b="1">
                <a:solidFill>
                  <a:schemeClr val="tx1"/>
                </a:solidFill>
                <a:latin typeface="+mn-ea"/>
                <a:ea typeface="+mn-ea"/>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628650" y="1277475"/>
            <a:ext cx="7886700" cy="4695943"/>
          </a:xfrm>
        </p:spPr>
        <p:txBody>
          <a:bodyPr/>
          <a:lstStyle>
            <a:lvl1pPr>
              <a:defRPr>
                <a:latin typeface="Microsoft YaHei" panose="020B0503020204020204" pitchFamily="34" charset="-122"/>
                <a:ea typeface="Microsoft YaHei" panose="020B0503020204020204" pitchFamily="34" charset="-122"/>
              </a:defRPr>
            </a:lvl1pPr>
            <a:lvl2pPr>
              <a:defRPr>
                <a:latin typeface="Microsoft YaHei" panose="020B0503020204020204" pitchFamily="34" charset="-122"/>
                <a:ea typeface="Microsoft YaHei" panose="020B0503020204020204" pitchFamily="34" charset="-122"/>
              </a:defRPr>
            </a:lvl2pPr>
            <a:lvl3pPr>
              <a:defRPr>
                <a:latin typeface="Microsoft YaHei" panose="020B0503020204020204" pitchFamily="34" charset="-122"/>
                <a:ea typeface="Microsoft YaHei" panose="020B0503020204020204" pitchFamily="34" charset="-122"/>
              </a:defRPr>
            </a:lvl3pPr>
            <a:lvl4pPr>
              <a:defRPr>
                <a:latin typeface="Microsoft YaHei" panose="020B0503020204020204" pitchFamily="34" charset="-122"/>
                <a:ea typeface="Microsoft YaHei" panose="020B0503020204020204" pitchFamily="34" charset="-122"/>
              </a:defRPr>
            </a:lvl4pPr>
            <a:lvl5pPr>
              <a:defRPr>
                <a:latin typeface="Microsoft YaHei" panose="020B0503020204020204" pitchFamily="34" charset="-122"/>
                <a:ea typeface="Microsoft YaHei" panose="020B0503020204020204" pitchFamily="34"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054FE597-5A19-477B-A01E-F70F113015B6}" type="datetimeFigureOut">
              <a:rPr lang="zh-CN" altLang="en-US" smtClean="0">
                <a:solidFill>
                  <a:prstClr val="white"/>
                </a:solidFill>
              </a:rPr>
              <a:pPr/>
              <a:t>2019/5/14</a:t>
            </a:fld>
            <a:endParaRPr lang="zh-CN" altLang="en-US">
              <a:solidFill>
                <a:prstClr val="white"/>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zh-CN" altLang="en-US">
              <a:solidFill>
                <a:prstClr val="white"/>
              </a:solidFill>
            </a:endParaRPr>
          </a:p>
        </p:txBody>
      </p:sp>
      <p:cxnSp>
        <p:nvCxnSpPr>
          <p:cNvPr id="7" name="直接连接符 6"/>
          <p:cNvCxnSpPr/>
          <p:nvPr/>
        </p:nvCxnSpPr>
        <p:spPr>
          <a:xfrm>
            <a:off x="1185531" y="1134139"/>
            <a:ext cx="7958470" cy="16877"/>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pic>
        <p:nvPicPr>
          <p:cNvPr id="6" name="图片 5"/>
          <p:cNvPicPr>
            <a:picLocks noChangeAspect="1"/>
          </p:cNvPicPr>
          <p:nvPr userDrawn="1"/>
        </p:nvPicPr>
        <p:blipFill>
          <a:blip r:embed="rId2"/>
          <a:stretch>
            <a:fillRect/>
          </a:stretch>
        </p:blipFill>
        <p:spPr>
          <a:xfrm>
            <a:off x="220114" y="208807"/>
            <a:ext cx="644931" cy="859908"/>
          </a:xfrm>
          <a:prstGeom prst="rect">
            <a:avLst/>
          </a:prstGeom>
        </p:spPr>
      </p:pic>
    </p:spTree>
    <p:extLst>
      <p:ext uri="{BB962C8B-B14F-4D97-AF65-F5344CB8AC3E}">
        <p14:creationId xmlns:p14="http://schemas.microsoft.com/office/powerpoint/2010/main" val="382744694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pic>
        <p:nvPicPr>
          <p:cNvPr id="15" name="Picture 1" descr="D:\360Downloads\1438863138\Image\J57J}L737BI0_IH~_QJ)EYN.jpg"/>
          <p:cNvPicPr>
            <a:picLocks noChangeAspect="1" noChangeArrowheads="1"/>
          </p:cNvPicPr>
          <p:nvPr/>
        </p:nvPicPr>
        <p:blipFill>
          <a:blip r:embed="rId2" cstate="print">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0" y="6290558"/>
            <a:ext cx="9144000" cy="57781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1"/>
          </p:nvPr>
        </p:nvSpPr>
        <p:spPr>
          <a:xfrm>
            <a:off x="628650" y="1359773"/>
            <a:ext cx="3886200" cy="48171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59773"/>
            <a:ext cx="3886200" cy="48171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lvl1pPr>
              <a:defRPr b="1">
                <a:solidFill>
                  <a:schemeClr val="bg1"/>
                </a:solidFill>
              </a:defRPr>
            </a:lvl1pPr>
          </a:lstStyle>
          <a:p>
            <a:fld id="{054FE597-5A19-477B-A01E-F70F113015B6}" type="datetimeFigureOut">
              <a:rPr lang="zh-CN" altLang="en-US" smtClean="0">
                <a:solidFill>
                  <a:prstClr val="white"/>
                </a:solidFill>
              </a:rPr>
              <a:pPr/>
              <a:t>2019/5/14</a:t>
            </a:fld>
            <a:endParaRPr lang="zh-CN" altLang="en-US">
              <a:solidFill>
                <a:prstClr val="white"/>
              </a:solidFill>
            </a:endParaRPr>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zh-CN" altLang="en-US">
              <a:solidFill>
                <a:prstClr val="white"/>
              </a:solidFill>
            </a:endParaRPr>
          </a:p>
        </p:txBody>
      </p:sp>
      <p:pic>
        <p:nvPicPr>
          <p:cNvPr id="11" name="图片 10"/>
          <p:cNvPicPr>
            <a:picLocks noChangeAspect="1"/>
          </p:cNvPicPr>
          <p:nvPr userDrawn="1"/>
        </p:nvPicPr>
        <p:blipFill>
          <a:blip r:embed="rId4"/>
          <a:stretch>
            <a:fillRect/>
          </a:stretch>
        </p:blipFill>
        <p:spPr>
          <a:xfrm>
            <a:off x="220114" y="208807"/>
            <a:ext cx="644931" cy="859908"/>
          </a:xfrm>
          <a:prstGeom prst="rect">
            <a:avLst/>
          </a:prstGeom>
        </p:spPr>
      </p:pic>
      <p:cxnSp>
        <p:nvCxnSpPr>
          <p:cNvPr id="14" name="直接连接符 13"/>
          <p:cNvCxnSpPr/>
          <p:nvPr userDrawn="1"/>
        </p:nvCxnSpPr>
        <p:spPr>
          <a:xfrm>
            <a:off x="1185531" y="1134139"/>
            <a:ext cx="7958470" cy="16877"/>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title"/>
          </p:nvPr>
        </p:nvSpPr>
        <p:spPr>
          <a:xfrm>
            <a:off x="1241947" y="300251"/>
            <a:ext cx="7041391" cy="707428"/>
          </a:xfrm>
        </p:spPr>
        <p:txBody>
          <a:bodyPr/>
          <a:lstStyle>
            <a:lvl1pPr>
              <a:defRPr b="1">
                <a:solidFill>
                  <a:schemeClr val="tx1"/>
                </a:solidFill>
                <a:latin typeface="+mn-ea"/>
                <a:ea typeface="+mn-ea"/>
              </a:defRPr>
            </a:lvl1pPr>
          </a:lstStyle>
          <a:p>
            <a:r>
              <a:rPr lang="zh-CN" altLang="en-US" smtClean="0"/>
              <a:t>单击此处编辑母版标题样式</a:t>
            </a:r>
            <a:endParaRPr lang="en-US" dirty="0"/>
          </a:p>
        </p:txBody>
      </p:sp>
    </p:spTree>
    <p:extLst>
      <p:ext uri="{BB962C8B-B14F-4D97-AF65-F5344CB8AC3E}">
        <p14:creationId xmlns:p14="http://schemas.microsoft.com/office/powerpoint/2010/main" val="27808044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pic>
        <p:nvPicPr>
          <p:cNvPr id="15" name="Picture 1" descr="D:\360Downloads\1438863138\Image\J57J}L737BI0_IH~_QJ)EY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90558"/>
            <a:ext cx="9144000" cy="577811"/>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lvl1pPr>
              <a:defRPr>
                <a:solidFill>
                  <a:schemeClr val="bg1"/>
                </a:solidFill>
              </a:defRPr>
            </a:lvl1pPr>
          </a:lstStyle>
          <a:p>
            <a:fld id="{054FE597-5A19-477B-A01E-F70F113015B6}" type="datetimeFigureOut">
              <a:rPr lang="zh-CN" altLang="en-US" smtClean="0">
                <a:solidFill>
                  <a:prstClr val="white"/>
                </a:solidFill>
              </a:rPr>
              <a:pPr/>
              <a:t>2019/5/14</a:t>
            </a:fld>
            <a:endParaRPr lang="zh-CN" altLang="en-US">
              <a:solidFill>
                <a:prstClr val="white"/>
              </a:solidFill>
            </a:endParaRP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zh-CN" altLang="en-US">
              <a:solidFill>
                <a:prstClr val="white"/>
              </a:solidFill>
            </a:endParaRPr>
          </a:p>
        </p:txBody>
      </p:sp>
      <p:sp>
        <p:nvSpPr>
          <p:cNvPr id="7" name="Rectangle 5"/>
          <p:cNvSpPr txBox="1">
            <a:spLocks noChangeArrowheads="1"/>
          </p:cNvSpPr>
          <p:nvPr/>
        </p:nvSpPr>
        <p:spPr bwMode="white">
          <a:xfrm>
            <a:off x="5983289" y="117475"/>
            <a:ext cx="2427287" cy="23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defPPr>
              <a:defRPr lang="zh-CN"/>
            </a:defPPr>
            <a:lvl1pPr marL="0" algn="r" defTabSz="914400" rtl="0" eaLnBrk="1" latinLnBrk="0" hangingPunct="1">
              <a:spcBef>
                <a:spcPct val="0"/>
              </a:spcBef>
              <a:buClrTx/>
              <a:buSzTx/>
              <a:buFontTx/>
              <a:buNone/>
              <a:defRPr sz="1000" kern="1200" smtClean="0">
                <a:solidFill>
                  <a:schemeClr val="bg1"/>
                </a:solidFill>
                <a:latin typeface="Arial" charset="0"/>
                <a:ea typeface="宋体"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A28DD12-5310-46DC-B684-427A69AF30A5}" type="datetime1">
              <a:rPr lang="zh-CN" altLang="en-US">
                <a:solidFill>
                  <a:prstClr val="white"/>
                </a:solidFill>
              </a:rPr>
              <a:pPr>
                <a:defRPr/>
              </a:pPr>
              <a:t>2019/5/14</a:t>
            </a:fld>
            <a:endParaRPr lang="en-US" altLang="zh-CN" dirty="0">
              <a:solidFill>
                <a:prstClr val="white"/>
              </a:solidFill>
            </a:endParaRPr>
          </a:p>
        </p:txBody>
      </p:sp>
      <p:sp>
        <p:nvSpPr>
          <p:cNvPr id="8" name="Rectangle 7"/>
          <p:cNvSpPr txBox="1">
            <a:spLocks noChangeArrowheads="1"/>
          </p:cNvSpPr>
          <p:nvPr/>
        </p:nvSpPr>
        <p:spPr bwMode="white">
          <a:xfrm>
            <a:off x="8091488" y="109538"/>
            <a:ext cx="72390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defPPr>
              <a:defRPr lang="zh-CN"/>
            </a:defPPr>
            <a:lvl1pPr marL="0" algn="r" defTabSz="914400" rtl="0" eaLnBrk="1" latinLnBrk="0" hangingPunct="1">
              <a:spcBef>
                <a:spcPct val="0"/>
              </a:spcBef>
              <a:buClrTx/>
              <a:buSzTx/>
              <a:buFontTx/>
              <a:buNone/>
              <a:defRPr sz="1000" kern="1200">
                <a:solidFill>
                  <a:schemeClr val="bg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545AFB-BB48-46C7-9CE8-F8B04EB79448}" type="slidenum">
              <a:rPr lang="en-US" altLang="zh-CN" smtClean="0">
                <a:solidFill>
                  <a:prstClr val="white"/>
                </a:solidFill>
              </a:rPr>
              <a:pPr/>
              <a:t>‹#›</a:t>
            </a:fld>
            <a:endParaRPr lang="en-US" altLang="zh-CN" dirty="0">
              <a:solidFill>
                <a:prstClr val="white"/>
              </a:solidFill>
            </a:endParaRPr>
          </a:p>
        </p:txBody>
      </p:sp>
      <p:sp>
        <p:nvSpPr>
          <p:cNvPr id="10" name="Title 1"/>
          <p:cNvSpPr>
            <a:spLocks noGrp="1"/>
          </p:cNvSpPr>
          <p:nvPr>
            <p:ph type="title"/>
          </p:nvPr>
        </p:nvSpPr>
        <p:spPr>
          <a:xfrm>
            <a:off x="1241947" y="300251"/>
            <a:ext cx="7041391" cy="707428"/>
          </a:xfrm>
        </p:spPr>
        <p:txBody>
          <a:bodyPr/>
          <a:lstStyle>
            <a:lvl1pPr>
              <a:defRPr b="1">
                <a:solidFill>
                  <a:schemeClr val="tx1"/>
                </a:solidFill>
                <a:latin typeface="+mn-ea"/>
                <a:ea typeface="+mn-ea"/>
              </a:defRPr>
            </a:lvl1pPr>
          </a:lstStyle>
          <a:p>
            <a:r>
              <a:rPr lang="zh-CN" altLang="en-US" smtClean="0"/>
              <a:t>单击此处编辑母版标题样式</a:t>
            </a:r>
            <a:endParaRPr lang="en-US" dirty="0"/>
          </a:p>
        </p:txBody>
      </p:sp>
      <p:cxnSp>
        <p:nvCxnSpPr>
          <p:cNvPr id="11" name="直接连接符 10"/>
          <p:cNvCxnSpPr/>
          <p:nvPr userDrawn="1"/>
        </p:nvCxnSpPr>
        <p:spPr>
          <a:xfrm>
            <a:off x="1185531" y="1134139"/>
            <a:ext cx="7958470" cy="16877"/>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图片 11"/>
          <p:cNvPicPr>
            <a:picLocks noChangeAspect="1"/>
          </p:cNvPicPr>
          <p:nvPr userDrawn="1"/>
        </p:nvPicPr>
        <p:blipFill>
          <a:blip r:embed="rId3"/>
          <a:stretch>
            <a:fillRect/>
          </a:stretch>
        </p:blipFill>
        <p:spPr>
          <a:xfrm>
            <a:off x="220114" y="208807"/>
            <a:ext cx="644931" cy="859908"/>
          </a:xfrm>
          <a:prstGeom prst="rect">
            <a:avLst/>
          </a:prstGeom>
        </p:spPr>
      </p:pic>
    </p:spTree>
    <p:extLst>
      <p:ext uri="{BB962C8B-B14F-4D97-AF65-F5344CB8AC3E}">
        <p14:creationId xmlns:p14="http://schemas.microsoft.com/office/powerpoint/2010/main" val="18806324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0668" y="515252"/>
            <a:ext cx="7054685" cy="960775"/>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4FE597-5A19-477B-A01E-F70F113015B6}" type="datetimeFigureOut">
              <a:rPr lang="zh-CN" altLang="en-US" smtClean="0">
                <a:solidFill>
                  <a:prstClr val="black">
                    <a:tint val="75000"/>
                  </a:prstClr>
                </a:solidFill>
              </a:rPr>
              <a:pPr/>
              <a:t>2019/5/14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635635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A14637-2820-4636-A628-D3B7CD3FFC4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50428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chemeClr val="tx1">
              <a:lumMod val="95000"/>
              <a:lumOff val="5000"/>
            </a:schemeClr>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icrosoft YaHei" panose="020B0503020204020204" pitchFamily="34" charset="-122"/>
          <a:ea typeface="Microsoft YaHei"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icrosoft YaHei" panose="020B0503020204020204" pitchFamily="34" charset="-122"/>
          <a:ea typeface="Microsoft YaHei"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icrosoft YaHei" panose="020B0503020204020204" pitchFamily="34" charset="-122"/>
          <a:ea typeface="Microsoft YaHei"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icrosoft YaHei" panose="020B0503020204020204" pitchFamily="34" charset="-122"/>
          <a:ea typeface="Microsoft YaHei"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icrosoft YaHei" panose="020B0503020204020204" pitchFamily="34" charset="-122"/>
          <a:ea typeface="Microsoft YaHei"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0666" y="515252"/>
            <a:ext cx="7054685" cy="960775"/>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4FE597-5A19-477B-A01E-F70F113015B6}" type="datetimeFigureOut">
              <a:rPr lang="zh-CN" altLang="en-US" smtClean="0">
                <a:solidFill>
                  <a:prstClr val="black">
                    <a:tint val="75000"/>
                  </a:prstClr>
                </a:solidFill>
              </a:rPr>
              <a:pPr/>
              <a:t>2019/5/14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A14637-2820-4636-A628-D3B7CD3FFC4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8152853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chemeClr val="tx1">
              <a:lumMod val="95000"/>
              <a:lumOff val="5000"/>
            </a:schemeClr>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icrosoft YaHei" panose="020B0503020204020204" pitchFamily="34" charset="-122"/>
          <a:ea typeface="Microsoft YaHei"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icrosoft YaHei" panose="020B0503020204020204" pitchFamily="34" charset="-122"/>
          <a:ea typeface="Microsoft YaHei"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icrosoft YaHei" panose="020B0503020204020204" pitchFamily="34" charset="-122"/>
          <a:ea typeface="Microsoft YaHei"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icrosoft YaHei" panose="020B0503020204020204" pitchFamily="34" charset="-122"/>
          <a:ea typeface="Microsoft YaHei"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icrosoft YaHei" panose="020B0503020204020204" pitchFamily="34" charset="-122"/>
          <a:ea typeface="Microsoft YaHei"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0738" y="879362"/>
            <a:ext cx="7748516" cy="1781337"/>
          </a:xfrm>
        </p:spPr>
        <p:txBody>
          <a:bodyPr>
            <a:normAutofit/>
          </a:bodyPr>
          <a:lstStyle/>
          <a:p>
            <a:r>
              <a:rPr lang="zh-CN" altLang="en-US" dirty="0"/>
              <a:t>港股</a:t>
            </a:r>
            <a:r>
              <a:rPr lang="zh-CN" altLang="en-US" dirty="0" smtClean="0"/>
              <a:t>通知识</a:t>
            </a:r>
            <a:endParaRPr lang="zh-CN" altLang="en-US" dirty="0"/>
          </a:p>
        </p:txBody>
      </p:sp>
      <p:sp>
        <p:nvSpPr>
          <p:cNvPr id="3" name="副标题 2"/>
          <p:cNvSpPr>
            <a:spLocks noGrp="1"/>
          </p:cNvSpPr>
          <p:nvPr>
            <p:ph type="subTitle" idx="1"/>
          </p:nvPr>
        </p:nvSpPr>
        <p:spPr>
          <a:xfrm>
            <a:off x="1009935" y="4080682"/>
            <a:ext cx="6950122" cy="1476838"/>
          </a:xfrm>
        </p:spPr>
        <p:txBody>
          <a:bodyPr/>
          <a:lstStyle/>
          <a:p>
            <a:r>
              <a:rPr lang="zh-CN" altLang="en-US" dirty="0" smtClean="0"/>
              <a:t>刘丹</a:t>
            </a:r>
            <a:endParaRPr lang="en-US" altLang="zh-CN" dirty="0"/>
          </a:p>
          <a:p>
            <a:r>
              <a:rPr lang="en-US" altLang="zh-CN" dirty="0" smtClean="0"/>
              <a:t>2019.05</a:t>
            </a:r>
            <a:endParaRPr lang="zh-CN" altLang="en-US" dirty="0"/>
          </a:p>
        </p:txBody>
      </p:sp>
    </p:spTree>
    <p:extLst>
      <p:ext uri="{BB962C8B-B14F-4D97-AF65-F5344CB8AC3E}">
        <p14:creationId xmlns:p14="http://schemas.microsoft.com/office/powerpoint/2010/main" val="1674138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9.</a:t>
            </a:r>
            <a:r>
              <a:rPr lang="zh-CN" altLang="zh-CN" dirty="0" smtClean="0"/>
              <a:t>申报</a:t>
            </a:r>
            <a:r>
              <a:rPr lang="zh-CN" altLang="zh-CN" dirty="0"/>
              <a:t>上限和价格</a:t>
            </a:r>
            <a:r>
              <a:rPr lang="zh-CN" altLang="zh-CN" dirty="0" smtClean="0"/>
              <a:t>上限</a:t>
            </a:r>
            <a:endParaRPr lang="zh-CN" altLang="en-US" dirty="0"/>
          </a:p>
        </p:txBody>
      </p:sp>
      <p:sp>
        <p:nvSpPr>
          <p:cNvPr id="3" name="内容占位符 2"/>
          <p:cNvSpPr>
            <a:spLocks noGrp="1"/>
          </p:cNvSpPr>
          <p:nvPr>
            <p:ph idx="1"/>
          </p:nvPr>
        </p:nvSpPr>
        <p:spPr/>
        <p:txBody>
          <a:bodyPr/>
          <a:lstStyle/>
          <a:p>
            <a:pPr marL="0" indent="0">
              <a:buNone/>
            </a:pPr>
            <a:r>
              <a:rPr lang="zh-CN" altLang="zh-CN" sz="3200" b="1" dirty="0">
                <a:latin typeface="+mn-lt"/>
                <a:ea typeface="+mn-ea"/>
              </a:rPr>
              <a:t>申报</a:t>
            </a:r>
            <a:r>
              <a:rPr lang="zh-CN" altLang="zh-CN" sz="3200" b="1" dirty="0">
                <a:latin typeface="+mn-lt"/>
                <a:ea typeface="+mn-ea"/>
              </a:rPr>
              <a:t>最大限制：每个买卖盘手数上限为</a:t>
            </a:r>
            <a:r>
              <a:rPr lang="en-US" altLang="zh-CN" sz="3200" b="1" dirty="0">
                <a:latin typeface="+mn-lt"/>
                <a:ea typeface="+mn-ea"/>
              </a:rPr>
              <a:t>3</a:t>
            </a:r>
            <a:r>
              <a:rPr lang="zh-CN" altLang="zh-CN" sz="3200" b="1" dirty="0">
                <a:latin typeface="+mn-lt"/>
                <a:ea typeface="+mn-ea"/>
              </a:rPr>
              <a:t>，</a:t>
            </a:r>
            <a:r>
              <a:rPr lang="en-US" altLang="zh-CN" sz="3200" b="1" dirty="0">
                <a:latin typeface="+mn-lt"/>
                <a:ea typeface="+mn-ea"/>
              </a:rPr>
              <a:t>000</a:t>
            </a:r>
            <a:r>
              <a:rPr lang="zh-CN" altLang="zh-CN" sz="3200" b="1" dirty="0">
                <a:latin typeface="+mn-lt"/>
                <a:ea typeface="+mn-ea"/>
              </a:rPr>
              <a:t>手，每一个经纪代号的未执行买卖盘不设上限。每个买卖盘股数上限为</a:t>
            </a:r>
            <a:r>
              <a:rPr lang="en-US" altLang="zh-CN" sz="3200" b="1" dirty="0">
                <a:latin typeface="+mn-lt"/>
                <a:ea typeface="+mn-ea"/>
              </a:rPr>
              <a:t>99</a:t>
            </a:r>
            <a:r>
              <a:rPr lang="zh-CN" altLang="zh-CN" sz="3200" b="1" dirty="0">
                <a:latin typeface="+mn-lt"/>
                <a:ea typeface="+mn-ea"/>
              </a:rPr>
              <a:t>，</a:t>
            </a:r>
            <a:r>
              <a:rPr lang="en-US" altLang="zh-CN" sz="3200" b="1" dirty="0">
                <a:latin typeface="+mn-lt"/>
                <a:ea typeface="+mn-ea"/>
              </a:rPr>
              <a:t>999</a:t>
            </a:r>
            <a:r>
              <a:rPr lang="zh-CN" altLang="zh-CN" sz="3200" b="1" dirty="0">
                <a:latin typeface="+mn-lt"/>
                <a:ea typeface="+mn-ea"/>
              </a:rPr>
              <a:t>，</a:t>
            </a:r>
            <a:r>
              <a:rPr lang="en-US" altLang="zh-CN" sz="3200" b="1" dirty="0">
                <a:latin typeface="+mn-lt"/>
                <a:ea typeface="+mn-ea"/>
              </a:rPr>
              <a:t>999</a:t>
            </a:r>
            <a:r>
              <a:rPr lang="zh-CN" altLang="zh-CN" sz="3200" b="1" dirty="0">
                <a:latin typeface="+mn-lt"/>
                <a:ea typeface="+mn-ea"/>
              </a:rPr>
              <a:t>（</a:t>
            </a:r>
            <a:r>
              <a:rPr lang="en-US" altLang="zh-CN" sz="3200" b="1" dirty="0" err="1">
                <a:latin typeface="+mn-lt"/>
                <a:ea typeface="+mn-ea"/>
              </a:rPr>
              <a:t>系统</a:t>
            </a:r>
            <a:r>
              <a:rPr lang="zh-CN" altLang="zh-CN" sz="3200" b="1" dirty="0">
                <a:latin typeface="+mn-lt"/>
                <a:ea typeface="+mn-ea"/>
              </a:rPr>
              <a:t>上限）。</a:t>
            </a:r>
          </a:p>
          <a:p>
            <a:pPr marL="0" indent="0">
              <a:buNone/>
            </a:pPr>
            <a:r>
              <a:rPr lang="zh-CN" altLang="zh-CN" sz="3200" b="1" dirty="0">
                <a:latin typeface="+mn-lt"/>
                <a:ea typeface="+mn-ea"/>
              </a:rPr>
              <a:t>申报价格控制：买卖盘价不得超过当时按盘价</a:t>
            </a:r>
            <a:r>
              <a:rPr lang="en-US" altLang="zh-CN" sz="3200" b="1" dirty="0">
                <a:latin typeface="+mn-lt"/>
                <a:ea typeface="+mn-ea"/>
              </a:rPr>
              <a:t>9</a:t>
            </a:r>
            <a:r>
              <a:rPr lang="zh-CN" altLang="zh-CN" sz="3200" b="1" dirty="0">
                <a:latin typeface="+mn-lt"/>
                <a:ea typeface="+mn-ea"/>
              </a:rPr>
              <a:t>倍或以上，以防止键入错误小数位。另外，除开巿价的报价，买（卖）盘价一般不可低（高）于当时买（卖）盘价</a:t>
            </a:r>
            <a:r>
              <a:rPr lang="en-US" altLang="zh-CN" sz="3200" b="1" dirty="0">
                <a:latin typeface="+mn-lt"/>
                <a:ea typeface="+mn-ea"/>
              </a:rPr>
              <a:t>24</a:t>
            </a:r>
            <a:r>
              <a:rPr lang="zh-CN" altLang="zh-CN" sz="3200" b="1" dirty="0">
                <a:latin typeface="+mn-lt"/>
                <a:ea typeface="+mn-ea"/>
              </a:rPr>
              <a:t>个价位，是要特别注意的</a:t>
            </a:r>
            <a:r>
              <a:rPr lang="en-US" altLang="zh-CN" sz="3200" b="1" dirty="0" err="1">
                <a:latin typeface="+mn-lt"/>
                <a:ea typeface="+mn-ea"/>
              </a:rPr>
              <a:t>港股通</a:t>
            </a:r>
            <a:r>
              <a:rPr lang="zh-CN" altLang="zh-CN" sz="3200" b="1" dirty="0">
                <a:latin typeface="+mn-lt"/>
                <a:ea typeface="+mn-ea"/>
              </a:rPr>
              <a:t>交易规则。</a:t>
            </a:r>
          </a:p>
          <a:p>
            <a:endParaRPr lang="zh-CN" altLang="en-US" dirty="0"/>
          </a:p>
        </p:txBody>
      </p:sp>
    </p:spTree>
    <p:extLst>
      <p:ext uri="{BB962C8B-B14F-4D97-AF65-F5344CB8AC3E}">
        <p14:creationId xmlns:p14="http://schemas.microsoft.com/office/powerpoint/2010/main" val="951396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10</a:t>
            </a:r>
            <a:r>
              <a:rPr lang="zh-CN" altLang="zh-CN" dirty="0" smtClean="0"/>
              <a:t>、</a:t>
            </a:r>
            <a:r>
              <a:rPr lang="zh-CN" altLang="zh-CN" dirty="0"/>
              <a:t>港股</a:t>
            </a:r>
            <a:r>
              <a:rPr lang="zh-CN" altLang="zh-CN" dirty="0" smtClean="0"/>
              <a:t>通是否</a:t>
            </a:r>
            <a:r>
              <a:rPr lang="zh-CN" altLang="zh-CN" dirty="0"/>
              <a:t>可以修改订单？</a:t>
            </a:r>
          </a:p>
        </p:txBody>
      </p:sp>
      <p:sp>
        <p:nvSpPr>
          <p:cNvPr id="3" name="内容占位符 2"/>
          <p:cNvSpPr>
            <a:spLocks noGrp="1"/>
          </p:cNvSpPr>
          <p:nvPr>
            <p:ph idx="1"/>
          </p:nvPr>
        </p:nvSpPr>
        <p:spPr/>
        <p:txBody>
          <a:bodyPr>
            <a:normAutofit fontScale="92500"/>
          </a:bodyPr>
          <a:lstStyle/>
          <a:p>
            <a:pPr marL="0" indent="0">
              <a:buNone/>
            </a:pPr>
            <a:r>
              <a:rPr lang="zh-CN" altLang="zh-CN" sz="3200" b="1" dirty="0">
                <a:latin typeface="+mn-lt"/>
                <a:ea typeface="+mn-ea"/>
              </a:rPr>
              <a:t>投资者的港股通订单如果已经申报的，那么不得更改申报价格或者申报数量，但在联交所允许撤销申报的时段内，未成交的申报可以撤销。　联交所市场允许</a:t>
            </a:r>
            <a:r>
              <a:rPr lang="en-US" altLang="zh-CN" sz="3200" b="1" dirty="0">
                <a:latin typeface="+mn-lt"/>
                <a:ea typeface="+mn-ea"/>
              </a:rPr>
              <a:t>“</a:t>
            </a:r>
            <a:r>
              <a:rPr lang="zh-CN" altLang="zh-CN" sz="3200" b="1" dirty="0">
                <a:latin typeface="+mn-lt"/>
                <a:ea typeface="+mn-ea"/>
              </a:rPr>
              <a:t>港股通</a:t>
            </a:r>
            <a:r>
              <a:rPr lang="en-US" altLang="zh-CN" sz="3200" b="1" dirty="0">
                <a:latin typeface="+mn-lt"/>
                <a:ea typeface="+mn-ea"/>
              </a:rPr>
              <a:t>”</a:t>
            </a:r>
            <a:r>
              <a:rPr lang="zh-CN" altLang="zh-CN" sz="3200" b="1" dirty="0">
                <a:latin typeface="+mn-lt"/>
                <a:ea typeface="+mn-ea"/>
              </a:rPr>
              <a:t>投资者撤销申报的时段包括，交易日开市前时段的</a:t>
            </a:r>
            <a:r>
              <a:rPr lang="en-US" altLang="zh-CN" sz="3200" b="1" dirty="0">
                <a:latin typeface="+mn-lt"/>
                <a:ea typeface="+mn-ea"/>
              </a:rPr>
              <a:t>9:00-9:15</a:t>
            </a:r>
            <a:r>
              <a:rPr lang="zh-CN" altLang="zh-CN" sz="3200" b="1" dirty="0">
                <a:latin typeface="+mn-lt"/>
                <a:ea typeface="+mn-ea"/>
              </a:rPr>
              <a:t>（即输入买卖盘时段）、</a:t>
            </a:r>
            <a:r>
              <a:rPr lang="en-US" altLang="zh-CN" sz="3200" b="1" dirty="0">
                <a:latin typeface="+mn-lt"/>
                <a:ea typeface="+mn-ea"/>
              </a:rPr>
              <a:t>9:30-12:00</a:t>
            </a:r>
            <a:r>
              <a:rPr lang="zh-CN" altLang="zh-CN" sz="3200" b="1" dirty="0">
                <a:latin typeface="+mn-lt"/>
                <a:ea typeface="+mn-ea"/>
              </a:rPr>
              <a:t>和</a:t>
            </a:r>
            <a:r>
              <a:rPr lang="en-US" altLang="zh-CN" sz="3200" b="1" dirty="0">
                <a:latin typeface="+mn-lt"/>
                <a:ea typeface="+mn-ea"/>
              </a:rPr>
              <a:t>13:00-16:00</a:t>
            </a:r>
            <a:r>
              <a:rPr lang="zh-CN" altLang="zh-CN" sz="3200" b="1" dirty="0">
                <a:latin typeface="+mn-lt"/>
                <a:ea typeface="+mn-ea"/>
              </a:rPr>
              <a:t>的持续交易时段以及适用于收市竞价交易证券的收市竞价交易时段的</a:t>
            </a:r>
            <a:r>
              <a:rPr lang="en-US" altLang="zh-CN" sz="3200" b="1" dirty="0">
                <a:latin typeface="+mn-lt"/>
                <a:ea typeface="+mn-ea"/>
              </a:rPr>
              <a:t>16</a:t>
            </a:r>
            <a:r>
              <a:rPr lang="zh-CN" altLang="zh-CN" sz="3200" b="1" dirty="0">
                <a:latin typeface="+mn-lt"/>
                <a:ea typeface="+mn-ea"/>
              </a:rPr>
              <a:t>：</a:t>
            </a:r>
            <a:r>
              <a:rPr lang="en-US" altLang="zh-CN" sz="3200" b="1" dirty="0">
                <a:latin typeface="+mn-lt"/>
                <a:ea typeface="+mn-ea"/>
              </a:rPr>
              <a:t>01-16</a:t>
            </a:r>
            <a:r>
              <a:rPr lang="zh-CN" altLang="zh-CN" sz="3200" b="1" dirty="0">
                <a:latin typeface="+mn-lt"/>
                <a:ea typeface="+mn-ea"/>
              </a:rPr>
              <a:t>：</a:t>
            </a:r>
            <a:r>
              <a:rPr lang="en-US" altLang="zh-CN" sz="3200" b="1" dirty="0">
                <a:latin typeface="+mn-lt"/>
                <a:ea typeface="+mn-ea"/>
              </a:rPr>
              <a:t>06</a:t>
            </a:r>
            <a:r>
              <a:rPr lang="zh-CN" altLang="zh-CN" sz="3200" b="1" dirty="0">
                <a:latin typeface="+mn-lt"/>
                <a:ea typeface="+mn-ea"/>
              </a:rPr>
              <a:t>（或半日市的</a:t>
            </a:r>
            <a:r>
              <a:rPr lang="en-US" altLang="zh-CN" sz="3200" b="1" dirty="0">
                <a:latin typeface="+mn-lt"/>
                <a:ea typeface="+mn-ea"/>
              </a:rPr>
              <a:t>12</a:t>
            </a:r>
            <a:r>
              <a:rPr lang="zh-CN" altLang="zh-CN" sz="3200" b="1" dirty="0">
                <a:latin typeface="+mn-lt"/>
                <a:ea typeface="+mn-ea"/>
              </a:rPr>
              <a:t>：</a:t>
            </a:r>
            <a:r>
              <a:rPr lang="en-US" altLang="zh-CN" sz="3200" b="1" dirty="0">
                <a:latin typeface="+mn-lt"/>
                <a:ea typeface="+mn-ea"/>
              </a:rPr>
              <a:t>01-12:06</a:t>
            </a:r>
            <a:r>
              <a:rPr lang="zh-CN" altLang="zh-CN" sz="3200" b="1" dirty="0">
                <a:latin typeface="+mn-lt"/>
                <a:ea typeface="+mn-ea"/>
              </a:rPr>
              <a:t>）。此外，</a:t>
            </a:r>
            <a:r>
              <a:rPr lang="en-US" altLang="zh-CN" sz="3200" b="1" dirty="0">
                <a:latin typeface="+mn-lt"/>
                <a:ea typeface="+mn-ea"/>
              </a:rPr>
              <a:t>“</a:t>
            </a:r>
            <a:r>
              <a:rPr lang="zh-CN" altLang="zh-CN" sz="3200" b="1" dirty="0">
                <a:latin typeface="+mn-lt"/>
                <a:ea typeface="+mn-ea"/>
              </a:rPr>
              <a:t>港股通</a:t>
            </a:r>
            <a:r>
              <a:rPr lang="en-US" altLang="zh-CN" sz="3200" b="1" dirty="0">
                <a:latin typeface="+mn-lt"/>
                <a:ea typeface="+mn-ea"/>
              </a:rPr>
              <a:t>”</a:t>
            </a:r>
            <a:r>
              <a:rPr lang="zh-CN" altLang="zh-CN" sz="3200" b="1" dirty="0">
                <a:latin typeface="+mn-lt"/>
                <a:ea typeface="+mn-ea"/>
              </a:rPr>
              <a:t>投资者可以在</a:t>
            </a:r>
            <a:r>
              <a:rPr lang="en-US" altLang="zh-CN" sz="3200" b="1" dirty="0">
                <a:latin typeface="+mn-lt"/>
                <a:ea typeface="+mn-ea"/>
              </a:rPr>
              <a:t>12:30-13:00</a:t>
            </a:r>
            <a:r>
              <a:rPr lang="zh-CN" altLang="zh-CN" sz="3200" b="1" dirty="0">
                <a:latin typeface="+mn-lt"/>
                <a:ea typeface="+mn-ea"/>
              </a:rPr>
              <a:t>的时段内撤销上午未成交的买卖盘申报。</a:t>
            </a:r>
          </a:p>
          <a:p>
            <a:endParaRPr lang="zh-CN" altLang="en-US" dirty="0"/>
          </a:p>
        </p:txBody>
      </p:sp>
    </p:spTree>
    <p:extLst>
      <p:ext uri="{BB962C8B-B14F-4D97-AF65-F5344CB8AC3E}">
        <p14:creationId xmlns:p14="http://schemas.microsoft.com/office/powerpoint/2010/main" val="3306085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11.</a:t>
            </a:r>
            <a:r>
              <a:rPr lang="zh-CN" altLang="zh-CN" dirty="0" smtClean="0"/>
              <a:t>“碎股”</a:t>
            </a:r>
            <a:r>
              <a:rPr lang="zh-CN" altLang="zh-CN" dirty="0"/>
              <a:t>如何交易</a:t>
            </a:r>
            <a:r>
              <a:rPr lang="zh-CN" altLang="zh-CN" dirty="0" smtClean="0"/>
              <a:t>？</a:t>
            </a:r>
            <a:endParaRPr lang="zh-CN" altLang="en-US" dirty="0"/>
          </a:p>
        </p:txBody>
      </p:sp>
      <p:sp>
        <p:nvSpPr>
          <p:cNvPr id="3" name="内容占位符 2"/>
          <p:cNvSpPr>
            <a:spLocks noGrp="1"/>
          </p:cNvSpPr>
          <p:nvPr>
            <p:ph idx="1"/>
          </p:nvPr>
        </p:nvSpPr>
        <p:spPr/>
        <p:txBody>
          <a:bodyPr>
            <a:noAutofit/>
          </a:bodyPr>
          <a:lstStyle/>
          <a:p>
            <a:pPr marL="0" indent="0">
              <a:buNone/>
            </a:pPr>
            <a:r>
              <a:rPr lang="zh-CN" altLang="zh-CN" sz="3000" b="1" dirty="0">
                <a:latin typeface="+mn-lt"/>
                <a:ea typeface="+mn-ea"/>
              </a:rPr>
              <a:t>少于一手，即少于一个完整买卖单位的证券，香港市场称之为“碎股”</a:t>
            </a:r>
            <a:r>
              <a:rPr lang="en-US" altLang="zh-CN" sz="3000" b="1" dirty="0">
                <a:latin typeface="+mn-lt"/>
                <a:ea typeface="+mn-ea"/>
              </a:rPr>
              <a:t>(</a:t>
            </a:r>
            <a:r>
              <a:rPr lang="zh-CN" altLang="zh-CN" sz="3000" b="1" dirty="0">
                <a:latin typeface="+mn-lt"/>
                <a:ea typeface="+mn-ea"/>
              </a:rPr>
              <a:t>内地称“零股”</a:t>
            </a:r>
            <a:r>
              <a:rPr lang="en-US" altLang="zh-CN" sz="3000" b="1" dirty="0">
                <a:latin typeface="+mn-lt"/>
                <a:ea typeface="+mn-ea"/>
              </a:rPr>
              <a:t>)</a:t>
            </a:r>
            <a:r>
              <a:rPr lang="zh-CN" altLang="zh-CN" sz="3000" b="1" dirty="0">
                <a:latin typeface="+mn-lt"/>
                <a:ea typeface="+mn-ea"/>
              </a:rPr>
              <a:t>。联交所的交易系统不会为碎股提供自动对盘交易，而是在系统内设有“碎股</a:t>
            </a:r>
            <a:r>
              <a:rPr lang="en-US" altLang="zh-CN" sz="3000" b="1" dirty="0">
                <a:latin typeface="+mn-lt"/>
                <a:ea typeface="+mn-ea"/>
              </a:rPr>
              <a:t>/</a:t>
            </a:r>
            <a:r>
              <a:rPr lang="zh-CN" altLang="zh-CN" sz="3000" b="1" dirty="0">
                <a:latin typeface="+mn-lt"/>
                <a:ea typeface="+mn-ea"/>
              </a:rPr>
              <a:t>特别买卖单位市场”供碎股交易。目前，碎股买卖在联交所通过半自动对盘的方式进行，价格通常有所折让。提示投资者，“港股通”投资者持有的碎股只能通过联交所半自动对盘碎股交易系统卖出，不能买入。</a:t>
            </a:r>
          </a:p>
          <a:p>
            <a:endParaRPr lang="zh-CN" altLang="en-US" sz="3000" b="1" dirty="0">
              <a:latin typeface="+mn-lt"/>
              <a:ea typeface="+mn-ea"/>
            </a:endParaRPr>
          </a:p>
        </p:txBody>
      </p:sp>
    </p:spTree>
    <p:extLst>
      <p:ext uri="{BB962C8B-B14F-4D97-AF65-F5344CB8AC3E}">
        <p14:creationId xmlns:p14="http://schemas.microsoft.com/office/powerpoint/2010/main" val="3113087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11.</a:t>
            </a:r>
            <a:r>
              <a:rPr lang="zh-CN" altLang="zh-CN" dirty="0"/>
              <a:t>“碎股”如何交易？</a:t>
            </a:r>
            <a:endParaRPr lang="zh-CN" altLang="en-US" dirty="0"/>
          </a:p>
        </p:txBody>
      </p:sp>
      <p:sp>
        <p:nvSpPr>
          <p:cNvPr id="3" name="内容占位符 2"/>
          <p:cNvSpPr>
            <a:spLocks noGrp="1"/>
          </p:cNvSpPr>
          <p:nvPr>
            <p:ph idx="1"/>
          </p:nvPr>
        </p:nvSpPr>
        <p:spPr>
          <a:xfrm>
            <a:off x="611560" y="1268760"/>
            <a:ext cx="7886700" cy="4695943"/>
          </a:xfrm>
        </p:spPr>
        <p:txBody>
          <a:bodyPr/>
          <a:lstStyle/>
          <a:p>
            <a:pPr marL="0" indent="0">
              <a:buNone/>
            </a:pPr>
            <a:r>
              <a:rPr lang="zh-CN" altLang="zh-CN" sz="3000" b="1" dirty="0">
                <a:latin typeface="+mn-lt"/>
                <a:ea typeface="+mn-ea"/>
              </a:rPr>
              <a:t>提示投资者，碎股</a:t>
            </a:r>
            <a:r>
              <a:rPr lang="en-US" altLang="zh-CN" sz="3000" b="1" dirty="0">
                <a:latin typeface="+mn-lt"/>
                <a:ea typeface="+mn-ea"/>
              </a:rPr>
              <a:t>/</a:t>
            </a:r>
            <a:r>
              <a:rPr lang="zh-CN" altLang="zh-CN" sz="3000" b="1" dirty="0">
                <a:latin typeface="+mn-lt"/>
                <a:ea typeface="+mn-ea"/>
              </a:rPr>
              <a:t>特别买卖单位市场不接受输入价高于或等于完整买卖单位最低价下限（如股票为</a:t>
            </a:r>
            <a:r>
              <a:rPr lang="en-US" altLang="zh-CN" sz="3000" b="1" dirty="0">
                <a:latin typeface="+mn-lt"/>
                <a:ea typeface="+mn-ea"/>
              </a:rPr>
              <a:t>0.01</a:t>
            </a:r>
            <a:r>
              <a:rPr lang="zh-CN" altLang="zh-CN" sz="3000" b="1" dirty="0">
                <a:latin typeface="+mn-lt"/>
                <a:ea typeface="+mn-ea"/>
              </a:rPr>
              <a:t>元）且股数等于或超过一个完整买卖单位（即一手）的买卖盘来进行半自动对盘。</a:t>
            </a:r>
          </a:p>
          <a:p>
            <a:pPr marL="0" indent="0">
              <a:buNone/>
            </a:pPr>
            <a:endParaRPr lang="zh-CN" altLang="en-US" dirty="0"/>
          </a:p>
        </p:txBody>
      </p:sp>
    </p:spTree>
    <p:extLst>
      <p:ext uri="{BB962C8B-B14F-4D97-AF65-F5344CB8AC3E}">
        <p14:creationId xmlns:p14="http://schemas.microsoft.com/office/powerpoint/2010/main" val="1595389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12.</a:t>
            </a:r>
            <a:r>
              <a:rPr lang="zh-CN" altLang="zh-CN" dirty="0"/>
              <a:t>港股</a:t>
            </a:r>
            <a:r>
              <a:rPr lang="zh-CN" altLang="zh-CN" dirty="0" smtClean="0"/>
              <a:t>通额度控制</a:t>
            </a:r>
            <a:endParaRPr lang="zh-CN" altLang="en-US" dirty="0"/>
          </a:p>
        </p:txBody>
      </p:sp>
      <p:sp>
        <p:nvSpPr>
          <p:cNvPr id="3" name="内容占位符 2"/>
          <p:cNvSpPr>
            <a:spLocks noGrp="1"/>
          </p:cNvSpPr>
          <p:nvPr>
            <p:ph idx="1"/>
          </p:nvPr>
        </p:nvSpPr>
        <p:spPr/>
        <p:txBody>
          <a:bodyPr/>
          <a:lstStyle/>
          <a:p>
            <a:pPr marL="0" indent="0">
              <a:buNone/>
            </a:pPr>
            <a:r>
              <a:rPr lang="zh-CN" altLang="zh-CN" sz="3000" b="1" dirty="0">
                <a:latin typeface="+mn-lt"/>
                <a:ea typeface="+mn-ea"/>
              </a:rPr>
              <a:t>在额度控制机制方面，由上交所证券交易服务公司对“港股通”交易每日额度的使用情况进行实时监控，并在上交所网站公布额度使用情况。</a:t>
            </a:r>
          </a:p>
          <a:p>
            <a:pPr marL="0" indent="0">
              <a:buNone/>
            </a:pPr>
            <a:r>
              <a:rPr lang="zh-CN" altLang="zh-CN" sz="3000" b="1" dirty="0">
                <a:latin typeface="+mn-lt"/>
                <a:ea typeface="+mn-ea"/>
              </a:rPr>
              <a:t>在额度统计口径方面，以投资者在交易环节发生的比如申报、成交金额等事项作为计算依据进行“港股通”额度控制。至于支付交易手续费、公司派发现金红利、利息等非交易事项的资金流量均不占用额度。</a:t>
            </a:r>
          </a:p>
          <a:p>
            <a:endParaRPr lang="zh-CN" altLang="en-US" dirty="0"/>
          </a:p>
        </p:txBody>
      </p:sp>
    </p:spTree>
    <p:extLst>
      <p:ext uri="{BB962C8B-B14F-4D97-AF65-F5344CB8AC3E}">
        <p14:creationId xmlns:p14="http://schemas.microsoft.com/office/powerpoint/2010/main" val="2813353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60648"/>
            <a:ext cx="7041391" cy="707428"/>
          </a:xfrm>
        </p:spPr>
        <p:txBody>
          <a:bodyPr>
            <a:normAutofit/>
          </a:bodyPr>
          <a:lstStyle/>
          <a:p>
            <a:r>
              <a:rPr lang="en-US" altLang="zh-CN" dirty="0" smtClean="0"/>
              <a:t>13.</a:t>
            </a:r>
            <a:r>
              <a:rPr lang="zh-CN" altLang="zh-CN" dirty="0"/>
              <a:t>港股通</a:t>
            </a:r>
            <a:r>
              <a:rPr lang="zh-CN" altLang="zh-CN" dirty="0" smtClean="0"/>
              <a:t>买</a:t>
            </a:r>
            <a:r>
              <a:rPr lang="zh-CN" altLang="en-US" dirty="0" smtClean="0"/>
              <a:t>卖</a:t>
            </a:r>
            <a:r>
              <a:rPr lang="zh-CN" altLang="zh-CN" dirty="0" smtClean="0"/>
              <a:t>税</a:t>
            </a:r>
            <a:r>
              <a:rPr lang="zh-CN" altLang="zh-CN" dirty="0"/>
              <a:t>费？</a:t>
            </a:r>
            <a:endParaRPr lang="zh-CN" altLang="en-US" dirty="0"/>
          </a:p>
        </p:txBody>
      </p:sp>
      <p:sp>
        <p:nvSpPr>
          <p:cNvPr id="3" name="内容占位符 2"/>
          <p:cNvSpPr>
            <a:spLocks noGrp="1"/>
          </p:cNvSpPr>
          <p:nvPr>
            <p:ph idx="1"/>
          </p:nvPr>
        </p:nvSpPr>
        <p:spPr/>
        <p:txBody>
          <a:bodyPr>
            <a:normAutofit fontScale="55000" lnSpcReduction="20000"/>
          </a:bodyPr>
          <a:lstStyle/>
          <a:p>
            <a:pPr marL="0" indent="0">
              <a:lnSpc>
                <a:spcPct val="110000"/>
              </a:lnSpc>
              <a:buNone/>
            </a:pPr>
            <a:r>
              <a:rPr lang="zh-CN" altLang="zh-CN" sz="3500" b="1" dirty="0">
                <a:latin typeface="+mn-lt"/>
                <a:ea typeface="+mn-ea"/>
              </a:rPr>
              <a:t>投资者在进行港股通交易时，主要支付交易税费、结算及交收服务费用、证券托管和代理人服务费用。具体包括：</a:t>
            </a:r>
          </a:p>
          <a:p>
            <a:pPr marL="0" indent="0">
              <a:lnSpc>
                <a:spcPct val="110000"/>
              </a:lnSpc>
              <a:buNone/>
            </a:pPr>
            <a:r>
              <a:rPr lang="zh-CN" altLang="zh-CN" sz="3500" b="1" dirty="0">
                <a:latin typeface="+mn-lt"/>
                <a:ea typeface="+mn-ea"/>
              </a:rPr>
              <a:t>印花税：双边，按成交金额的</a:t>
            </a:r>
            <a:r>
              <a:rPr lang="en-US" altLang="zh-CN" sz="3500" b="1" dirty="0">
                <a:latin typeface="+mn-lt"/>
                <a:ea typeface="+mn-ea"/>
              </a:rPr>
              <a:t>0.1%</a:t>
            </a:r>
            <a:r>
              <a:rPr lang="zh-CN" altLang="zh-CN" sz="3500" b="1" dirty="0">
                <a:latin typeface="+mn-lt"/>
                <a:ea typeface="+mn-ea"/>
              </a:rPr>
              <a:t>计收（取整到元，不足一元港币按一元计）。</a:t>
            </a:r>
          </a:p>
          <a:p>
            <a:pPr marL="0" indent="0">
              <a:lnSpc>
                <a:spcPct val="110000"/>
              </a:lnSpc>
              <a:buNone/>
            </a:pPr>
            <a:r>
              <a:rPr lang="zh-CN" altLang="zh-CN" sz="3500" b="1" dirty="0">
                <a:latin typeface="+mn-lt"/>
                <a:ea typeface="+mn-ea"/>
              </a:rPr>
              <a:t>交易征费：双边，按成交金额的</a:t>
            </a:r>
            <a:r>
              <a:rPr lang="en-US" altLang="zh-CN" sz="3500" b="1" dirty="0">
                <a:latin typeface="+mn-lt"/>
                <a:ea typeface="+mn-ea"/>
              </a:rPr>
              <a:t>0.0027%</a:t>
            </a:r>
            <a:r>
              <a:rPr lang="zh-CN" altLang="zh-CN" sz="3500" b="1" dirty="0">
                <a:latin typeface="+mn-lt"/>
                <a:ea typeface="+mn-ea"/>
              </a:rPr>
              <a:t>计收（四舍五入至小数点后两位）。</a:t>
            </a:r>
          </a:p>
          <a:p>
            <a:pPr marL="0" indent="0">
              <a:lnSpc>
                <a:spcPct val="110000"/>
              </a:lnSpc>
              <a:buNone/>
            </a:pPr>
            <a:r>
              <a:rPr lang="zh-CN" altLang="zh-CN" sz="3500" b="1" dirty="0">
                <a:latin typeface="+mn-lt"/>
                <a:ea typeface="+mn-ea"/>
              </a:rPr>
              <a:t>交易费：双边</a:t>
            </a:r>
            <a:r>
              <a:rPr lang="en-US" altLang="zh-CN" sz="3500" b="1" dirty="0">
                <a:latin typeface="+mn-lt"/>
                <a:ea typeface="+mn-ea"/>
              </a:rPr>
              <a:t>0.005%</a:t>
            </a:r>
            <a:r>
              <a:rPr lang="zh-CN" altLang="zh-CN" sz="3500" b="1" dirty="0">
                <a:latin typeface="+mn-lt"/>
                <a:ea typeface="+mn-ea"/>
              </a:rPr>
              <a:t>（四舍五入至小数点后两位）。</a:t>
            </a:r>
          </a:p>
          <a:p>
            <a:pPr marL="0" indent="0">
              <a:lnSpc>
                <a:spcPct val="110000"/>
              </a:lnSpc>
              <a:buNone/>
            </a:pPr>
            <a:r>
              <a:rPr lang="zh-CN" altLang="zh-CN" sz="3500" b="1" dirty="0">
                <a:latin typeface="+mn-lt"/>
                <a:ea typeface="+mn-ea"/>
              </a:rPr>
              <a:t>交易系统使用费：双边，每笔交易</a:t>
            </a:r>
            <a:r>
              <a:rPr lang="en-US" altLang="zh-CN" sz="3500" b="1" dirty="0">
                <a:latin typeface="+mn-lt"/>
                <a:ea typeface="+mn-ea"/>
              </a:rPr>
              <a:t>0.5</a:t>
            </a:r>
            <a:r>
              <a:rPr lang="zh-CN" altLang="zh-CN" sz="3500" b="1" dirty="0">
                <a:latin typeface="+mn-lt"/>
                <a:ea typeface="+mn-ea"/>
              </a:rPr>
              <a:t>元港币。</a:t>
            </a:r>
          </a:p>
          <a:p>
            <a:pPr marL="0" indent="0">
              <a:lnSpc>
                <a:spcPct val="110000"/>
              </a:lnSpc>
              <a:buNone/>
            </a:pPr>
            <a:r>
              <a:rPr lang="zh-CN" altLang="zh-CN" sz="3500" b="1" dirty="0">
                <a:latin typeface="+mn-lt"/>
                <a:ea typeface="+mn-ea"/>
              </a:rPr>
              <a:t>股份交收费：双边，按成交金额的</a:t>
            </a:r>
            <a:r>
              <a:rPr lang="en-US" altLang="zh-CN" sz="3500" b="1" dirty="0">
                <a:latin typeface="+mn-lt"/>
                <a:ea typeface="+mn-ea"/>
              </a:rPr>
              <a:t>0.002%</a:t>
            </a:r>
            <a:r>
              <a:rPr lang="zh-CN" altLang="zh-CN" sz="3500" b="1" dirty="0">
                <a:latin typeface="+mn-lt"/>
                <a:ea typeface="+mn-ea"/>
              </a:rPr>
              <a:t>计收，每边最低及最高收费分别为</a:t>
            </a:r>
            <a:r>
              <a:rPr lang="en-US" altLang="zh-CN" sz="3500" b="1" dirty="0">
                <a:latin typeface="+mn-lt"/>
                <a:ea typeface="+mn-ea"/>
              </a:rPr>
              <a:t>2</a:t>
            </a:r>
            <a:r>
              <a:rPr lang="zh-CN" altLang="zh-CN" sz="3500" b="1" dirty="0">
                <a:latin typeface="+mn-lt"/>
                <a:ea typeface="+mn-ea"/>
              </a:rPr>
              <a:t>元港币及</a:t>
            </a:r>
            <a:r>
              <a:rPr lang="en-US" altLang="zh-CN" sz="3500" b="1" dirty="0">
                <a:latin typeface="+mn-lt"/>
                <a:ea typeface="+mn-ea"/>
              </a:rPr>
              <a:t>100</a:t>
            </a:r>
            <a:r>
              <a:rPr lang="zh-CN" altLang="zh-CN" sz="3500" b="1" dirty="0">
                <a:latin typeface="+mn-lt"/>
                <a:ea typeface="+mn-ea"/>
              </a:rPr>
              <a:t>元港币（四舍五入至小数点后两位）。</a:t>
            </a:r>
          </a:p>
          <a:p>
            <a:pPr marL="0" indent="0">
              <a:lnSpc>
                <a:spcPct val="110000"/>
              </a:lnSpc>
              <a:buNone/>
            </a:pPr>
            <a:r>
              <a:rPr lang="zh-CN" altLang="zh-CN" sz="3500" b="1" dirty="0">
                <a:latin typeface="+mn-lt"/>
                <a:ea typeface="+mn-ea"/>
              </a:rPr>
              <a:t>证券组合费：根据持有港股的市值设定不同的费率，详见证券组合费费率表。</a:t>
            </a:r>
          </a:p>
          <a:p>
            <a:endParaRPr lang="zh-CN" altLang="en-US" dirty="0"/>
          </a:p>
        </p:txBody>
      </p:sp>
    </p:spTree>
    <p:extLst>
      <p:ext uri="{BB962C8B-B14F-4D97-AF65-F5344CB8AC3E}">
        <p14:creationId xmlns:p14="http://schemas.microsoft.com/office/powerpoint/2010/main" val="2587105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14.</a:t>
            </a:r>
            <a:r>
              <a:rPr lang="zh-CN" altLang="zh-CN" dirty="0" smtClean="0"/>
              <a:t>交易</a:t>
            </a:r>
            <a:r>
              <a:rPr lang="zh-CN" altLang="zh-CN" dirty="0"/>
              <a:t>交</a:t>
            </a:r>
            <a:r>
              <a:rPr lang="zh-CN" altLang="zh-CN" dirty="0" smtClean="0"/>
              <a:t>收</a:t>
            </a:r>
            <a:endParaRPr lang="zh-CN" altLang="en-US" dirty="0"/>
          </a:p>
        </p:txBody>
      </p:sp>
      <p:sp>
        <p:nvSpPr>
          <p:cNvPr id="3" name="内容占位符 2"/>
          <p:cNvSpPr>
            <a:spLocks noGrp="1"/>
          </p:cNvSpPr>
          <p:nvPr>
            <p:ph idx="1"/>
          </p:nvPr>
        </p:nvSpPr>
        <p:spPr/>
        <p:txBody>
          <a:bodyPr>
            <a:normAutofit/>
          </a:bodyPr>
          <a:lstStyle/>
          <a:p>
            <a:pPr marL="0" indent="0">
              <a:buNone/>
            </a:pPr>
            <a:r>
              <a:rPr lang="zh-CN" altLang="zh-CN" sz="2100" b="1" dirty="0">
                <a:latin typeface="+mn-lt"/>
                <a:ea typeface="+mn-ea"/>
              </a:rPr>
              <a:t>投资者</a:t>
            </a:r>
            <a:r>
              <a:rPr lang="zh-CN" altLang="zh-CN" sz="2100" b="1" dirty="0">
                <a:latin typeface="+mn-lt"/>
                <a:ea typeface="+mn-ea"/>
              </a:rPr>
              <a:t>买卖“港股通”股票可否进行回转交易？</a:t>
            </a:r>
          </a:p>
          <a:p>
            <a:pPr marL="0" indent="0">
              <a:buNone/>
            </a:pPr>
            <a:r>
              <a:rPr lang="zh-CN" altLang="zh-CN" sz="2100" b="1" dirty="0">
                <a:latin typeface="+mn-lt"/>
                <a:ea typeface="+mn-ea"/>
              </a:rPr>
              <a:t>投资者买卖“港股通”股票，当日买入的股票，经确认成交后，在交收前可以卖出。</a:t>
            </a:r>
          </a:p>
          <a:p>
            <a:pPr marL="0" indent="0">
              <a:buNone/>
            </a:pPr>
            <a:r>
              <a:rPr lang="zh-CN" altLang="zh-CN" sz="2100" b="1" dirty="0">
                <a:latin typeface="+mn-lt"/>
                <a:ea typeface="+mn-ea"/>
              </a:rPr>
              <a:t>港股交易的</a:t>
            </a:r>
            <a:r>
              <a:rPr lang="en-US" altLang="zh-CN" sz="2100" b="1" dirty="0">
                <a:latin typeface="+mn-lt"/>
                <a:ea typeface="+mn-ea"/>
              </a:rPr>
              <a:t>T+2</a:t>
            </a:r>
            <a:r>
              <a:rPr lang="zh-CN" altLang="zh-CN" sz="2100" b="1" dirty="0">
                <a:latin typeface="+mn-lt"/>
                <a:ea typeface="+mn-ea"/>
              </a:rPr>
              <a:t>交收制度是怎么回事？</a:t>
            </a:r>
          </a:p>
          <a:p>
            <a:pPr marL="0" indent="0">
              <a:buNone/>
            </a:pPr>
            <a:r>
              <a:rPr lang="zh-CN" altLang="zh-CN" sz="2100" b="1" dirty="0">
                <a:latin typeface="+mn-lt"/>
                <a:ea typeface="+mn-ea"/>
              </a:rPr>
              <a:t>“港股通”在证券交收时点上，实行</a:t>
            </a:r>
            <a:r>
              <a:rPr lang="en-US" altLang="zh-CN" sz="2100" b="1" dirty="0">
                <a:latin typeface="+mn-lt"/>
                <a:ea typeface="+mn-ea"/>
              </a:rPr>
              <a:t>T+2</a:t>
            </a:r>
            <a:r>
              <a:rPr lang="zh-CN" altLang="zh-CN" sz="2100" b="1" dirty="0">
                <a:latin typeface="+mn-lt"/>
                <a:ea typeface="+mn-ea"/>
              </a:rPr>
              <a:t>交收安排。</a:t>
            </a:r>
            <a:r>
              <a:rPr lang="en-US" altLang="zh-CN" sz="2100" b="1" dirty="0">
                <a:latin typeface="+mn-lt"/>
                <a:ea typeface="+mn-ea"/>
              </a:rPr>
              <a:t>T</a:t>
            </a:r>
            <a:r>
              <a:rPr lang="zh-CN" altLang="zh-CN" sz="2100" b="1" dirty="0">
                <a:latin typeface="+mn-lt"/>
                <a:ea typeface="+mn-ea"/>
              </a:rPr>
              <a:t>日买入港股的投资者，</a:t>
            </a:r>
            <a:r>
              <a:rPr lang="en-US" altLang="zh-CN" sz="2100" b="1" dirty="0">
                <a:latin typeface="+mn-lt"/>
                <a:ea typeface="+mn-ea"/>
              </a:rPr>
              <a:t>T+2</a:t>
            </a:r>
            <a:r>
              <a:rPr lang="zh-CN" altLang="zh-CN" sz="2100" b="1" dirty="0">
                <a:latin typeface="+mn-lt"/>
                <a:ea typeface="+mn-ea"/>
              </a:rPr>
              <a:t>日日终完成交收后才可获得相关证券的权益；</a:t>
            </a:r>
            <a:r>
              <a:rPr lang="en-US" altLang="zh-CN" sz="2100" b="1" dirty="0">
                <a:latin typeface="+mn-lt"/>
                <a:ea typeface="+mn-ea"/>
              </a:rPr>
              <a:t>T</a:t>
            </a:r>
            <a:r>
              <a:rPr lang="zh-CN" altLang="zh-CN" sz="2100" b="1" dirty="0">
                <a:latin typeface="+mn-lt"/>
                <a:ea typeface="+mn-ea"/>
              </a:rPr>
              <a:t>日卖出港股的投资者，</a:t>
            </a:r>
            <a:r>
              <a:rPr lang="en-US" altLang="zh-CN" sz="2100" b="1" dirty="0">
                <a:latin typeface="+mn-lt"/>
                <a:ea typeface="+mn-ea"/>
              </a:rPr>
              <a:t>T</a:t>
            </a:r>
            <a:r>
              <a:rPr lang="zh-CN" altLang="zh-CN" sz="2100" b="1" dirty="0">
                <a:latin typeface="+mn-lt"/>
                <a:ea typeface="+mn-ea"/>
              </a:rPr>
              <a:t>日和</a:t>
            </a:r>
            <a:r>
              <a:rPr lang="en-US" altLang="zh-CN" sz="2100" b="1" dirty="0">
                <a:latin typeface="+mn-lt"/>
                <a:ea typeface="+mn-ea"/>
              </a:rPr>
              <a:t>T+1</a:t>
            </a:r>
            <a:r>
              <a:rPr lang="zh-CN" altLang="zh-CN" sz="2100" b="1" dirty="0">
                <a:latin typeface="+mn-lt"/>
                <a:ea typeface="+mn-ea"/>
              </a:rPr>
              <a:t>日日终仍可享有关于证券的权益。</a:t>
            </a:r>
          </a:p>
          <a:p>
            <a:pPr marL="0" indent="0">
              <a:buNone/>
            </a:pPr>
            <a:r>
              <a:rPr lang="zh-CN" altLang="zh-CN" sz="2100" b="1" dirty="0">
                <a:latin typeface="+mn-lt"/>
                <a:ea typeface="+mn-ea"/>
              </a:rPr>
              <a:t>提示投资者注意，</a:t>
            </a:r>
            <a:r>
              <a:rPr lang="en-US" altLang="zh-CN" sz="2100" b="1" dirty="0">
                <a:latin typeface="+mn-lt"/>
                <a:ea typeface="+mn-ea"/>
              </a:rPr>
              <a:t>T</a:t>
            </a:r>
            <a:r>
              <a:rPr lang="zh-CN" altLang="zh-CN" sz="2100" b="1" dirty="0">
                <a:latin typeface="+mn-lt"/>
                <a:ea typeface="+mn-ea"/>
              </a:rPr>
              <a:t>日，是指“港股通”交易日；</a:t>
            </a:r>
            <a:r>
              <a:rPr lang="en-US" altLang="zh-CN" sz="2100" b="1" dirty="0">
                <a:latin typeface="+mn-lt"/>
                <a:ea typeface="+mn-ea"/>
              </a:rPr>
              <a:t>T+1</a:t>
            </a:r>
            <a:r>
              <a:rPr lang="zh-CN" altLang="zh-CN" sz="2100" b="1" dirty="0">
                <a:latin typeface="+mn-lt"/>
                <a:ea typeface="+mn-ea"/>
              </a:rPr>
              <a:t>日，是指“港股通”交易日后第</a:t>
            </a:r>
            <a:r>
              <a:rPr lang="en-US" altLang="zh-CN" sz="2100" b="1" dirty="0">
                <a:latin typeface="+mn-lt"/>
                <a:ea typeface="+mn-ea"/>
              </a:rPr>
              <a:t>1</a:t>
            </a:r>
            <a:r>
              <a:rPr lang="zh-CN" altLang="zh-CN" sz="2100" b="1" dirty="0">
                <a:latin typeface="+mn-lt"/>
                <a:ea typeface="+mn-ea"/>
              </a:rPr>
              <a:t>个“港股通”交收日；</a:t>
            </a:r>
            <a:r>
              <a:rPr lang="en-US" altLang="zh-CN" sz="2100" b="1" dirty="0">
                <a:latin typeface="+mn-lt"/>
                <a:ea typeface="+mn-ea"/>
              </a:rPr>
              <a:t>T+2</a:t>
            </a:r>
            <a:r>
              <a:rPr lang="zh-CN" altLang="zh-CN" sz="2100" b="1" dirty="0">
                <a:latin typeface="+mn-lt"/>
                <a:ea typeface="+mn-ea"/>
              </a:rPr>
              <a:t>日，依此类推。</a:t>
            </a:r>
          </a:p>
          <a:p>
            <a:endParaRPr lang="zh-CN" altLang="en-US" dirty="0"/>
          </a:p>
        </p:txBody>
      </p:sp>
    </p:spTree>
    <p:extLst>
      <p:ext uri="{BB962C8B-B14F-4D97-AF65-F5344CB8AC3E}">
        <p14:creationId xmlns:p14="http://schemas.microsoft.com/office/powerpoint/2010/main" val="1888466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15.</a:t>
            </a:r>
            <a:r>
              <a:rPr lang="en-US" altLang="zh-CN" dirty="0" smtClean="0"/>
              <a:t>“</a:t>
            </a:r>
            <a:r>
              <a:rPr lang="zh-CN" altLang="zh-CN" dirty="0"/>
              <a:t>港股通</a:t>
            </a:r>
            <a:r>
              <a:rPr lang="en-US" altLang="zh-CN" dirty="0"/>
              <a:t>”</a:t>
            </a:r>
            <a:r>
              <a:rPr lang="zh-CN" altLang="zh-CN" dirty="0"/>
              <a:t>股票</a:t>
            </a:r>
            <a:r>
              <a:rPr lang="zh-CN" altLang="zh-CN" dirty="0" smtClean="0"/>
              <a:t>权益</a:t>
            </a:r>
            <a:r>
              <a:rPr lang="zh-CN" altLang="en-US" dirty="0" smtClean="0"/>
              <a:t>如何查询。</a:t>
            </a:r>
            <a:endParaRPr lang="zh-CN" altLang="en-US" dirty="0"/>
          </a:p>
        </p:txBody>
      </p:sp>
      <p:sp>
        <p:nvSpPr>
          <p:cNvPr id="3" name="内容占位符 2"/>
          <p:cNvSpPr>
            <a:spLocks noGrp="1"/>
          </p:cNvSpPr>
          <p:nvPr>
            <p:ph idx="1"/>
          </p:nvPr>
        </p:nvSpPr>
        <p:spPr/>
        <p:txBody>
          <a:bodyPr>
            <a:normAutofit/>
          </a:bodyPr>
          <a:lstStyle/>
          <a:p>
            <a:pPr marL="0" indent="0">
              <a:buNone/>
            </a:pPr>
            <a:r>
              <a:rPr lang="en-US" altLang="zh-CN" sz="3000" b="1" dirty="0">
                <a:latin typeface="+mn-lt"/>
                <a:ea typeface="+mn-ea"/>
              </a:rPr>
              <a:t>T</a:t>
            </a:r>
            <a:r>
              <a:rPr lang="zh-CN" altLang="zh-CN" sz="3000" b="1" dirty="0">
                <a:latin typeface="+mn-lt"/>
                <a:ea typeface="+mn-ea"/>
              </a:rPr>
              <a:t>日买入港股的投资者，</a:t>
            </a:r>
            <a:r>
              <a:rPr lang="en-US" altLang="zh-CN" sz="3000" b="1" dirty="0">
                <a:latin typeface="+mn-lt"/>
                <a:ea typeface="+mn-ea"/>
              </a:rPr>
              <a:t>T+2</a:t>
            </a:r>
            <a:r>
              <a:rPr lang="zh-CN" altLang="zh-CN" sz="3000" b="1" dirty="0">
                <a:latin typeface="+mn-lt"/>
                <a:ea typeface="+mn-ea"/>
              </a:rPr>
              <a:t>日日终完成交收后才可获得相关证券的权益；</a:t>
            </a:r>
            <a:r>
              <a:rPr lang="en-US" altLang="zh-CN" sz="3000" b="1" dirty="0">
                <a:latin typeface="+mn-lt"/>
                <a:ea typeface="+mn-ea"/>
              </a:rPr>
              <a:t>T</a:t>
            </a:r>
            <a:r>
              <a:rPr lang="zh-CN" altLang="zh-CN" sz="3000" b="1" dirty="0">
                <a:latin typeface="+mn-lt"/>
                <a:ea typeface="+mn-ea"/>
              </a:rPr>
              <a:t>日卖出港股的投资者，</a:t>
            </a:r>
            <a:r>
              <a:rPr lang="en-US" altLang="zh-CN" sz="3000" b="1" dirty="0">
                <a:latin typeface="+mn-lt"/>
                <a:ea typeface="+mn-ea"/>
              </a:rPr>
              <a:t>T</a:t>
            </a:r>
            <a:r>
              <a:rPr lang="zh-CN" altLang="zh-CN" sz="3000" b="1" dirty="0">
                <a:latin typeface="+mn-lt"/>
                <a:ea typeface="+mn-ea"/>
              </a:rPr>
              <a:t>日和</a:t>
            </a:r>
            <a:r>
              <a:rPr lang="en-US" altLang="zh-CN" sz="3000" b="1" dirty="0">
                <a:latin typeface="+mn-lt"/>
                <a:ea typeface="+mn-ea"/>
              </a:rPr>
              <a:t>T+1</a:t>
            </a:r>
            <a:r>
              <a:rPr lang="zh-CN" altLang="zh-CN" sz="3000" b="1" dirty="0">
                <a:latin typeface="+mn-lt"/>
                <a:ea typeface="+mn-ea"/>
              </a:rPr>
              <a:t>日日终仍可享有相关证券的权益。提示投资者注意，</a:t>
            </a:r>
            <a:r>
              <a:rPr lang="en-US" altLang="zh-CN" sz="3000" b="1" dirty="0">
                <a:latin typeface="+mn-lt"/>
                <a:ea typeface="+mn-ea"/>
              </a:rPr>
              <a:t>T</a:t>
            </a:r>
            <a:r>
              <a:rPr lang="zh-CN" altLang="zh-CN" sz="3000" b="1" dirty="0">
                <a:latin typeface="+mn-lt"/>
                <a:ea typeface="+mn-ea"/>
              </a:rPr>
              <a:t>日，是指</a:t>
            </a:r>
            <a:r>
              <a:rPr lang="en-US" altLang="zh-CN" sz="3000" b="1" dirty="0">
                <a:latin typeface="+mn-lt"/>
                <a:ea typeface="+mn-ea"/>
              </a:rPr>
              <a:t>“</a:t>
            </a:r>
            <a:r>
              <a:rPr lang="zh-CN" altLang="zh-CN" sz="3000" b="1" dirty="0">
                <a:latin typeface="+mn-lt"/>
                <a:ea typeface="+mn-ea"/>
              </a:rPr>
              <a:t>港股通</a:t>
            </a:r>
            <a:r>
              <a:rPr lang="en-US" altLang="zh-CN" sz="3000" b="1" dirty="0">
                <a:latin typeface="+mn-lt"/>
                <a:ea typeface="+mn-ea"/>
              </a:rPr>
              <a:t>”</a:t>
            </a:r>
            <a:r>
              <a:rPr lang="zh-CN" altLang="zh-CN" sz="3000" b="1" dirty="0">
                <a:latin typeface="+mn-lt"/>
                <a:ea typeface="+mn-ea"/>
              </a:rPr>
              <a:t>交易日；</a:t>
            </a:r>
            <a:r>
              <a:rPr lang="en-US" altLang="zh-CN" sz="3000" b="1" dirty="0">
                <a:latin typeface="+mn-lt"/>
                <a:ea typeface="+mn-ea"/>
              </a:rPr>
              <a:t>T+1</a:t>
            </a:r>
            <a:r>
              <a:rPr lang="zh-CN" altLang="zh-CN" sz="3000" b="1" dirty="0">
                <a:latin typeface="+mn-lt"/>
                <a:ea typeface="+mn-ea"/>
              </a:rPr>
              <a:t>日，是指</a:t>
            </a:r>
            <a:r>
              <a:rPr lang="en-US" altLang="zh-CN" sz="3000" b="1" dirty="0">
                <a:latin typeface="+mn-lt"/>
                <a:ea typeface="+mn-ea"/>
              </a:rPr>
              <a:t>“</a:t>
            </a:r>
            <a:r>
              <a:rPr lang="zh-CN" altLang="zh-CN" sz="3000" b="1" dirty="0">
                <a:latin typeface="+mn-lt"/>
                <a:ea typeface="+mn-ea"/>
              </a:rPr>
              <a:t>港股通</a:t>
            </a:r>
            <a:r>
              <a:rPr lang="en-US" altLang="zh-CN" sz="3000" b="1" dirty="0">
                <a:latin typeface="+mn-lt"/>
                <a:ea typeface="+mn-ea"/>
              </a:rPr>
              <a:t>”</a:t>
            </a:r>
            <a:r>
              <a:rPr lang="zh-CN" altLang="zh-CN" sz="3000" b="1" dirty="0">
                <a:latin typeface="+mn-lt"/>
                <a:ea typeface="+mn-ea"/>
              </a:rPr>
              <a:t>交易日后第</a:t>
            </a:r>
            <a:r>
              <a:rPr lang="en-US" altLang="zh-CN" sz="3000" b="1" dirty="0">
                <a:latin typeface="+mn-lt"/>
                <a:ea typeface="+mn-ea"/>
              </a:rPr>
              <a:t>1</a:t>
            </a:r>
            <a:r>
              <a:rPr lang="zh-CN" altLang="zh-CN" sz="3000" b="1" dirty="0">
                <a:latin typeface="+mn-lt"/>
                <a:ea typeface="+mn-ea"/>
              </a:rPr>
              <a:t>个</a:t>
            </a:r>
            <a:r>
              <a:rPr lang="en-US" altLang="zh-CN" sz="3000" b="1" dirty="0">
                <a:latin typeface="+mn-lt"/>
                <a:ea typeface="+mn-ea"/>
              </a:rPr>
              <a:t>“</a:t>
            </a:r>
            <a:r>
              <a:rPr lang="zh-CN" altLang="zh-CN" sz="3000" b="1" dirty="0">
                <a:latin typeface="+mn-lt"/>
                <a:ea typeface="+mn-ea"/>
              </a:rPr>
              <a:t>港股通</a:t>
            </a:r>
            <a:r>
              <a:rPr lang="en-US" altLang="zh-CN" sz="3000" b="1" dirty="0">
                <a:latin typeface="+mn-lt"/>
                <a:ea typeface="+mn-ea"/>
              </a:rPr>
              <a:t>”</a:t>
            </a:r>
            <a:r>
              <a:rPr lang="zh-CN" altLang="zh-CN" sz="3000" b="1" dirty="0">
                <a:latin typeface="+mn-lt"/>
                <a:ea typeface="+mn-ea"/>
              </a:rPr>
              <a:t>交收日；</a:t>
            </a:r>
            <a:r>
              <a:rPr lang="en-US" altLang="zh-CN" sz="3000" b="1" dirty="0">
                <a:latin typeface="+mn-lt"/>
                <a:ea typeface="+mn-ea"/>
              </a:rPr>
              <a:t>T+2,</a:t>
            </a:r>
            <a:r>
              <a:rPr lang="zh-CN" altLang="zh-CN" sz="3000" b="1" dirty="0">
                <a:latin typeface="+mn-lt"/>
                <a:ea typeface="+mn-ea"/>
              </a:rPr>
              <a:t>依此类推。</a:t>
            </a:r>
          </a:p>
          <a:p>
            <a:pPr marL="0" indent="0">
              <a:buNone/>
            </a:pPr>
            <a:endParaRPr lang="zh-CN" altLang="en-US" sz="3000" b="1" dirty="0">
              <a:latin typeface="+mn-lt"/>
              <a:ea typeface="+mn-ea"/>
            </a:endParaRPr>
          </a:p>
        </p:txBody>
      </p:sp>
    </p:spTree>
    <p:extLst>
      <p:ext uri="{BB962C8B-B14F-4D97-AF65-F5344CB8AC3E}">
        <p14:creationId xmlns:p14="http://schemas.microsoft.com/office/powerpoint/2010/main" val="4277545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59632" y="476672"/>
            <a:ext cx="7041391" cy="707428"/>
          </a:xfrm>
        </p:spPr>
        <p:txBody>
          <a:bodyPr>
            <a:normAutofit fontScale="90000"/>
          </a:bodyPr>
          <a:lstStyle/>
          <a:p>
            <a:r>
              <a:rPr lang="en-US" altLang="zh-CN" dirty="0" smtClean="0"/>
              <a:t>16</a:t>
            </a:r>
            <a:r>
              <a:rPr lang="zh-CN" altLang="en-US" dirty="0" smtClean="0"/>
              <a:t>、</a:t>
            </a:r>
            <a:r>
              <a:rPr lang="zh-CN" altLang="zh-CN" dirty="0" smtClean="0"/>
              <a:t>半个</a:t>
            </a:r>
            <a:r>
              <a:rPr lang="zh-CN" altLang="zh-CN" dirty="0"/>
              <a:t>交易</a:t>
            </a:r>
            <a:r>
              <a:rPr lang="zh-CN" altLang="zh-CN" dirty="0" smtClean="0"/>
              <a:t>日</a:t>
            </a:r>
            <a:r>
              <a:rPr lang="en-US" altLang="zh-CN" dirty="0"/>
              <a:t>“</a:t>
            </a:r>
            <a:r>
              <a:rPr lang="zh-CN" altLang="zh-CN" dirty="0"/>
              <a:t>港股通</a:t>
            </a:r>
            <a:r>
              <a:rPr lang="en-US" altLang="zh-CN" dirty="0"/>
              <a:t>”</a:t>
            </a:r>
            <a:r>
              <a:rPr lang="zh-CN" altLang="zh-CN" dirty="0" smtClean="0"/>
              <a:t>也</a:t>
            </a:r>
            <a:r>
              <a:rPr lang="zh-CN" altLang="zh-CN" dirty="0"/>
              <a:t>可以正常交收吗？</a:t>
            </a:r>
            <a:r>
              <a:rPr lang="en-US" altLang="zh-CN" dirty="0"/>
              <a:t/>
            </a:r>
            <a:br>
              <a:rPr lang="en-US" altLang="zh-CN" dirty="0"/>
            </a:br>
            <a:endParaRPr lang="zh-CN" altLang="en-US" dirty="0"/>
          </a:p>
        </p:txBody>
      </p:sp>
      <p:sp>
        <p:nvSpPr>
          <p:cNvPr id="3" name="内容占位符 2"/>
          <p:cNvSpPr>
            <a:spLocks noGrp="1"/>
          </p:cNvSpPr>
          <p:nvPr>
            <p:ph idx="1"/>
          </p:nvPr>
        </p:nvSpPr>
        <p:spPr/>
        <p:txBody>
          <a:bodyPr/>
          <a:lstStyle/>
          <a:p>
            <a:pPr marL="0" indent="0">
              <a:buNone/>
            </a:pPr>
            <a:r>
              <a:rPr lang="zh-CN" altLang="zh-CN" sz="3000" b="1" dirty="0">
                <a:latin typeface="+mn-lt"/>
                <a:ea typeface="+mn-ea"/>
              </a:rPr>
              <a:t>圣诞</a:t>
            </a:r>
            <a:r>
              <a:rPr lang="zh-CN" altLang="zh-CN" sz="3000" b="1" dirty="0">
                <a:latin typeface="+mn-lt"/>
                <a:ea typeface="+mn-ea"/>
              </a:rPr>
              <a:t>前夕</a:t>
            </a:r>
            <a:r>
              <a:rPr lang="en-US" altLang="zh-CN" sz="3000" b="1" dirty="0">
                <a:latin typeface="+mn-lt"/>
                <a:ea typeface="+mn-ea"/>
              </a:rPr>
              <a:t>(12</a:t>
            </a:r>
            <a:r>
              <a:rPr lang="zh-CN" altLang="zh-CN" sz="3000" b="1" dirty="0">
                <a:latin typeface="+mn-lt"/>
                <a:ea typeface="+mn-ea"/>
              </a:rPr>
              <a:t>月</a:t>
            </a:r>
            <a:r>
              <a:rPr lang="en-US" altLang="zh-CN" sz="3000" b="1" dirty="0">
                <a:latin typeface="+mn-lt"/>
                <a:ea typeface="+mn-ea"/>
              </a:rPr>
              <a:t>24</a:t>
            </a:r>
            <a:r>
              <a:rPr lang="zh-CN" altLang="zh-CN" sz="3000" b="1" dirty="0">
                <a:latin typeface="+mn-lt"/>
                <a:ea typeface="+mn-ea"/>
              </a:rPr>
              <a:t>日</a:t>
            </a:r>
            <a:r>
              <a:rPr lang="en-US" altLang="zh-CN" sz="3000" b="1" dirty="0">
                <a:latin typeface="+mn-lt"/>
                <a:ea typeface="+mn-ea"/>
              </a:rPr>
              <a:t>)</a:t>
            </a:r>
            <a:r>
              <a:rPr lang="zh-CN" altLang="zh-CN" sz="3000" b="1" dirty="0">
                <a:latin typeface="+mn-lt"/>
                <a:ea typeface="+mn-ea"/>
              </a:rPr>
              <a:t>、元旦前夕</a:t>
            </a:r>
            <a:r>
              <a:rPr lang="en-US" altLang="zh-CN" sz="3000" b="1" dirty="0">
                <a:latin typeface="+mn-lt"/>
                <a:ea typeface="+mn-ea"/>
              </a:rPr>
              <a:t>(12</a:t>
            </a:r>
            <a:r>
              <a:rPr lang="zh-CN" altLang="zh-CN" sz="3000" b="1" dirty="0">
                <a:latin typeface="+mn-lt"/>
                <a:ea typeface="+mn-ea"/>
              </a:rPr>
              <a:t>月</a:t>
            </a:r>
            <a:r>
              <a:rPr lang="en-US" altLang="zh-CN" sz="3000" b="1" dirty="0">
                <a:latin typeface="+mn-lt"/>
                <a:ea typeface="+mn-ea"/>
              </a:rPr>
              <a:t>31</a:t>
            </a:r>
            <a:r>
              <a:rPr lang="zh-CN" altLang="zh-CN" sz="3000" b="1" dirty="0">
                <a:latin typeface="+mn-lt"/>
                <a:ea typeface="+mn-ea"/>
              </a:rPr>
              <a:t>日</a:t>
            </a:r>
            <a:r>
              <a:rPr lang="en-US" altLang="zh-CN" sz="3000" b="1" dirty="0">
                <a:latin typeface="+mn-lt"/>
                <a:ea typeface="+mn-ea"/>
              </a:rPr>
              <a:t>)</a:t>
            </a:r>
            <a:r>
              <a:rPr lang="zh-CN" altLang="zh-CN" sz="3000" b="1" dirty="0">
                <a:latin typeface="+mn-lt"/>
                <a:ea typeface="+mn-ea"/>
              </a:rPr>
              <a:t>或者农历新年前夕，如果不是周末，那么，香港市场将仅有半天交易，且该半日不是</a:t>
            </a:r>
            <a:r>
              <a:rPr lang="en-US" altLang="zh-CN" sz="3000" b="1" dirty="0">
                <a:latin typeface="+mn-lt"/>
                <a:ea typeface="+mn-ea"/>
              </a:rPr>
              <a:t>“</a:t>
            </a:r>
            <a:r>
              <a:rPr lang="zh-CN" altLang="zh-CN" sz="3000" b="1" dirty="0">
                <a:latin typeface="+mn-lt"/>
                <a:ea typeface="+mn-ea"/>
              </a:rPr>
              <a:t>港股通</a:t>
            </a:r>
            <a:r>
              <a:rPr lang="en-US" altLang="zh-CN" sz="3000" b="1" dirty="0">
                <a:latin typeface="+mn-lt"/>
                <a:ea typeface="+mn-ea"/>
              </a:rPr>
              <a:t>”</a:t>
            </a:r>
            <a:r>
              <a:rPr lang="zh-CN" altLang="zh-CN" sz="3000" b="1" dirty="0">
                <a:latin typeface="+mn-lt"/>
                <a:ea typeface="+mn-ea"/>
              </a:rPr>
              <a:t>交收日。届时，半日市（</a:t>
            </a:r>
            <a:r>
              <a:rPr lang="en-US" altLang="zh-CN" sz="3000" b="1" dirty="0">
                <a:latin typeface="+mn-lt"/>
                <a:ea typeface="+mn-ea"/>
              </a:rPr>
              <a:t>L</a:t>
            </a:r>
            <a:r>
              <a:rPr lang="zh-CN" altLang="zh-CN" sz="3000" b="1" dirty="0">
                <a:latin typeface="+mn-lt"/>
                <a:ea typeface="+mn-ea"/>
              </a:rPr>
              <a:t>日）、半日市前一交易日（</a:t>
            </a:r>
            <a:r>
              <a:rPr lang="en-US" altLang="zh-CN" sz="3000" b="1" dirty="0">
                <a:latin typeface="+mn-lt"/>
                <a:ea typeface="+mn-ea"/>
              </a:rPr>
              <a:t>L-1</a:t>
            </a:r>
            <a:r>
              <a:rPr lang="zh-CN" altLang="zh-CN" sz="3000" b="1" dirty="0">
                <a:latin typeface="+mn-lt"/>
                <a:ea typeface="+mn-ea"/>
              </a:rPr>
              <a:t>日）交易证券的交收均在</a:t>
            </a:r>
            <a:r>
              <a:rPr lang="en-US" altLang="zh-CN" sz="3000" b="1" dirty="0">
                <a:latin typeface="+mn-lt"/>
                <a:ea typeface="+mn-ea"/>
              </a:rPr>
              <a:t>L+2</a:t>
            </a:r>
            <a:r>
              <a:rPr lang="zh-CN" altLang="zh-CN" sz="3000" b="1" dirty="0">
                <a:latin typeface="+mn-lt"/>
                <a:ea typeface="+mn-ea"/>
              </a:rPr>
              <a:t>日完成。</a:t>
            </a:r>
          </a:p>
          <a:p>
            <a:endParaRPr lang="zh-CN" altLang="en-US" dirty="0"/>
          </a:p>
        </p:txBody>
      </p:sp>
    </p:spTree>
    <p:extLst>
      <p:ext uri="{BB962C8B-B14F-4D97-AF65-F5344CB8AC3E}">
        <p14:creationId xmlns:p14="http://schemas.microsoft.com/office/powerpoint/2010/main" val="629791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17.</a:t>
            </a:r>
            <a:r>
              <a:rPr lang="zh-CN" altLang="zh-CN" dirty="0" smtClean="0"/>
              <a:t>质</a:t>
            </a:r>
            <a:r>
              <a:rPr lang="zh-CN" altLang="zh-CN" dirty="0"/>
              <a:t>押与非交易</a:t>
            </a:r>
            <a:r>
              <a:rPr lang="zh-CN" altLang="zh-CN" dirty="0" smtClean="0"/>
              <a:t>过户</a:t>
            </a:r>
            <a:endParaRPr lang="zh-CN" altLang="en-US" dirty="0"/>
          </a:p>
        </p:txBody>
      </p:sp>
      <p:sp>
        <p:nvSpPr>
          <p:cNvPr id="3" name="内容占位符 2"/>
          <p:cNvSpPr>
            <a:spLocks noGrp="1"/>
          </p:cNvSpPr>
          <p:nvPr>
            <p:ph idx="1"/>
          </p:nvPr>
        </p:nvSpPr>
        <p:spPr/>
        <p:txBody>
          <a:bodyPr/>
          <a:lstStyle/>
          <a:p>
            <a:pPr marL="0" indent="0">
              <a:buNone/>
            </a:pPr>
            <a:r>
              <a:rPr lang="zh-CN" altLang="zh-CN" sz="3000" b="1" dirty="0">
                <a:latin typeface="+mn-lt"/>
                <a:ea typeface="+mn-ea"/>
              </a:rPr>
              <a:t>港</a:t>
            </a:r>
            <a:r>
              <a:rPr lang="zh-CN" altLang="zh-CN" sz="3000" b="1" dirty="0">
                <a:latin typeface="+mn-lt"/>
                <a:ea typeface="+mn-ea"/>
              </a:rPr>
              <a:t>股</a:t>
            </a:r>
            <a:r>
              <a:rPr lang="zh-CN" altLang="zh-CN" sz="3000" b="1" dirty="0">
                <a:latin typeface="+mn-lt"/>
                <a:ea typeface="+mn-ea"/>
              </a:rPr>
              <a:t>通投资者</a:t>
            </a:r>
            <a:r>
              <a:rPr lang="zh-CN" altLang="zh-CN" sz="3000" b="1" dirty="0">
                <a:latin typeface="+mn-lt"/>
                <a:ea typeface="+mn-ea"/>
              </a:rPr>
              <a:t>持有的港股是否可以办理质押？</a:t>
            </a:r>
          </a:p>
          <a:p>
            <a:pPr marL="0" indent="0">
              <a:buNone/>
            </a:pPr>
            <a:r>
              <a:rPr lang="zh-CN" altLang="zh-CN" sz="3000" b="1" dirty="0">
                <a:latin typeface="+mn-lt"/>
                <a:ea typeface="+mn-ea"/>
              </a:rPr>
              <a:t>可以</a:t>
            </a:r>
            <a:r>
              <a:rPr lang="zh-CN" altLang="zh-CN" sz="3000" b="1" dirty="0">
                <a:latin typeface="+mn-lt"/>
                <a:ea typeface="+mn-ea"/>
              </a:rPr>
              <a:t>。港</a:t>
            </a:r>
            <a:r>
              <a:rPr lang="zh-CN" altLang="zh-CN" sz="3000" b="1" dirty="0">
                <a:latin typeface="+mn-lt"/>
                <a:ea typeface="+mn-ea"/>
              </a:rPr>
              <a:t>股</a:t>
            </a:r>
            <a:r>
              <a:rPr lang="zh-CN" altLang="zh-CN" sz="3000" b="1" dirty="0">
                <a:latin typeface="+mn-lt"/>
                <a:ea typeface="+mn-ea"/>
              </a:rPr>
              <a:t>通投资者</a:t>
            </a:r>
            <a:r>
              <a:rPr lang="zh-CN" altLang="zh-CN" sz="3000" b="1" dirty="0">
                <a:latin typeface="+mn-lt"/>
                <a:ea typeface="+mn-ea"/>
              </a:rPr>
              <a:t>以其持有的港股，办理质押登记和解除质押登记业务时，所需提交材料和办理流程均参照</a:t>
            </a:r>
            <a:r>
              <a:rPr lang="en-US" altLang="zh-CN" sz="3000" b="1" dirty="0">
                <a:latin typeface="+mn-lt"/>
                <a:ea typeface="+mn-ea"/>
              </a:rPr>
              <a:t>A</a:t>
            </a:r>
            <a:r>
              <a:rPr lang="zh-CN" altLang="zh-CN" sz="3000" b="1" dirty="0">
                <a:latin typeface="+mn-lt"/>
                <a:ea typeface="+mn-ea"/>
              </a:rPr>
              <a:t>股证券质押登记业务相关业务规则和指南。提示投资者注意，因</a:t>
            </a:r>
            <a:r>
              <a:rPr lang="en-US" altLang="zh-CN" sz="3000" b="1" dirty="0">
                <a:latin typeface="+mn-lt"/>
                <a:ea typeface="+mn-ea"/>
              </a:rPr>
              <a:t>“</a:t>
            </a:r>
            <a:r>
              <a:rPr lang="zh-CN" altLang="zh-CN" sz="3000" b="1" dirty="0">
                <a:latin typeface="+mn-lt"/>
                <a:ea typeface="+mn-ea"/>
              </a:rPr>
              <a:t>港股通</a:t>
            </a:r>
            <a:r>
              <a:rPr lang="en-US" altLang="zh-CN" sz="3000" b="1" dirty="0">
                <a:latin typeface="+mn-lt"/>
                <a:ea typeface="+mn-ea"/>
              </a:rPr>
              <a:t>”</a:t>
            </a:r>
            <a:r>
              <a:rPr lang="zh-CN" altLang="zh-CN" sz="3000" b="1" dirty="0">
                <a:latin typeface="+mn-lt"/>
                <a:ea typeface="+mn-ea"/>
              </a:rPr>
              <a:t>交易的交收期为</a:t>
            </a:r>
            <a:r>
              <a:rPr lang="en-US" altLang="zh-CN" sz="3000" b="1" dirty="0">
                <a:latin typeface="+mn-lt"/>
                <a:ea typeface="+mn-ea"/>
              </a:rPr>
              <a:t>T+2</a:t>
            </a:r>
            <a:r>
              <a:rPr lang="zh-CN" altLang="zh-CN" sz="3000" b="1" dirty="0">
                <a:latin typeface="+mn-lt"/>
                <a:ea typeface="+mn-ea"/>
              </a:rPr>
              <a:t>日，已申报净买入但尚未完成交收或已申报净卖出但尚未在持有数量中扣减的港股无法用于质押。</a:t>
            </a:r>
          </a:p>
          <a:p>
            <a:endParaRPr lang="zh-CN" altLang="en-US" dirty="0"/>
          </a:p>
        </p:txBody>
      </p:sp>
    </p:spTree>
    <p:extLst>
      <p:ext uri="{BB962C8B-B14F-4D97-AF65-F5344CB8AC3E}">
        <p14:creationId xmlns:p14="http://schemas.microsoft.com/office/powerpoint/2010/main" val="1988033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1</a:t>
            </a:r>
            <a:r>
              <a:rPr lang="zh-CN" altLang="zh-CN" dirty="0"/>
              <a:t>、什么是港股通</a:t>
            </a:r>
          </a:p>
        </p:txBody>
      </p:sp>
      <p:pic>
        <p:nvPicPr>
          <p:cNvPr id="4" name="图片 3"/>
          <p:cNvPicPr>
            <a:picLocks noChangeAspect="1"/>
          </p:cNvPicPr>
          <p:nvPr/>
        </p:nvPicPr>
        <p:blipFill>
          <a:blip r:embed="rId2"/>
          <a:stretch>
            <a:fillRect/>
          </a:stretch>
        </p:blipFill>
        <p:spPr>
          <a:xfrm flipH="1">
            <a:off x="7956376" y="4725144"/>
            <a:ext cx="991774" cy="1235406"/>
          </a:xfrm>
          <a:prstGeom prst="rect">
            <a:avLst/>
          </a:prstGeom>
        </p:spPr>
      </p:pic>
      <p:sp>
        <p:nvSpPr>
          <p:cNvPr id="3" name="TextBox 2"/>
          <p:cNvSpPr txBox="1"/>
          <p:nvPr/>
        </p:nvSpPr>
        <p:spPr>
          <a:xfrm>
            <a:off x="1166510" y="1412776"/>
            <a:ext cx="7087545" cy="5078313"/>
          </a:xfrm>
          <a:prstGeom prst="rect">
            <a:avLst/>
          </a:prstGeom>
          <a:noFill/>
        </p:spPr>
        <p:txBody>
          <a:bodyPr wrap="square" rtlCol="0">
            <a:spAutoFit/>
          </a:bodyPr>
          <a:lstStyle/>
          <a:p>
            <a:r>
              <a:rPr lang="zh-CN" altLang="zh-CN" sz="3200" b="1" dirty="0"/>
              <a:t>港股通是指投资者委托内地证券公司，通过上交所设立的证券交易服务公司，向联交所进行申报，买卖规定范围内的联交所上市的股票。投资港股的港股通总额度为</a:t>
            </a:r>
            <a:r>
              <a:rPr lang="en-US" altLang="zh-CN" sz="3200" b="1" dirty="0"/>
              <a:t>2500</a:t>
            </a:r>
            <a:r>
              <a:rPr lang="zh-CN" altLang="zh-CN" sz="3200" b="1" dirty="0"/>
              <a:t>亿元人民币，每日额度为</a:t>
            </a:r>
            <a:r>
              <a:rPr lang="en-US" altLang="zh-CN" sz="3200" b="1" dirty="0"/>
              <a:t>105</a:t>
            </a:r>
            <a:r>
              <a:rPr lang="zh-CN" altLang="zh-CN" sz="3200" b="1" dirty="0"/>
              <a:t>亿元人民币。</a:t>
            </a:r>
            <a:r>
              <a:rPr lang="en-US" altLang="zh-CN" sz="3200" b="1" dirty="0"/>
              <a:t>2018</a:t>
            </a:r>
            <a:r>
              <a:rPr lang="zh-CN" altLang="zh-CN" sz="3200" b="1" dirty="0"/>
              <a:t>年</a:t>
            </a:r>
            <a:r>
              <a:rPr lang="en-US" altLang="zh-CN" sz="3200" b="1" dirty="0"/>
              <a:t>5</a:t>
            </a:r>
            <a:r>
              <a:rPr lang="zh-CN" altLang="zh-CN" sz="3200" b="1" dirty="0"/>
              <a:t>月</a:t>
            </a:r>
            <a:r>
              <a:rPr lang="en-US" altLang="zh-CN" sz="3200" b="1" dirty="0"/>
              <a:t>1</a:t>
            </a:r>
            <a:r>
              <a:rPr lang="zh-CN" altLang="zh-CN" sz="3200" b="1" dirty="0"/>
              <a:t>日起，港股通每日额度从</a:t>
            </a:r>
            <a:r>
              <a:rPr lang="en-US" altLang="zh-CN" sz="3200" b="1" dirty="0"/>
              <a:t>105</a:t>
            </a:r>
            <a:r>
              <a:rPr lang="zh-CN" altLang="zh-CN" sz="3200" b="1" dirty="0"/>
              <a:t>亿调整为</a:t>
            </a:r>
            <a:r>
              <a:rPr lang="en-US" altLang="zh-CN" sz="3200" b="1" dirty="0"/>
              <a:t>420</a:t>
            </a:r>
            <a:r>
              <a:rPr lang="zh-CN" altLang="zh-CN" sz="3200" b="1" dirty="0"/>
              <a:t>亿元人民币。</a:t>
            </a:r>
          </a:p>
          <a:p>
            <a:endParaRPr lang="zh-CN" altLang="zh-CN" sz="3200" b="1" dirty="0"/>
          </a:p>
          <a:p>
            <a:r>
              <a:rPr lang="zh-CN" altLang="en-US" dirty="0"/>
              <a:t/>
            </a:r>
            <a:br>
              <a:rPr lang="zh-CN" altLang="en-US" dirty="0"/>
            </a:br>
            <a:endParaRPr lang="zh-CN" altLang="en-US" dirty="0"/>
          </a:p>
        </p:txBody>
      </p:sp>
    </p:spTree>
    <p:extLst>
      <p:ext uri="{BB962C8B-B14F-4D97-AF65-F5344CB8AC3E}">
        <p14:creationId xmlns:p14="http://schemas.microsoft.com/office/powerpoint/2010/main" val="22026675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18.</a:t>
            </a:r>
            <a:r>
              <a:rPr lang="zh-CN" altLang="zh-CN" dirty="0" smtClean="0"/>
              <a:t>行情报价</a:t>
            </a:r>
            <a:r>
              <a:rPr lang="zh-CN" altLang="en-US" dirty="0" smtClean="0"/>
              <a:t>显示</a:t>
            </a:r>
            <a:endParaRPr lang="zh-CN" altLang="en-US" dirty="0"/>
          </a:p>
        </p:txBody>
      </p:sp>
      <p:sp>
        <p:nvSpPr>
          <p:cNvPr id="3" name="内容占位符 2"/>
          <p:cNvSpPr>
            <a:spLocks noGrp="1"/>
          </p:cNvSpPr>
          <p:nvPr>
            <p:ph idx="1"/>
          </p:nvPr>
        </p:nvSpPr>
        <p:spPr/>
        <p:txBody>
          <a:bodyPr>
            <a:normAutofit/>
          </a:bodyPr>
          <a:lstStyle/>
          <a:p>
            <a:pPr marL="0" indent="0">
              <a:buNone/>
            </a:pPr>
            <a:r>
              <a:rPr lang="zh-CN" altLang="zh-CN" sz="2400" b="1" dirty="0">
                <a:latin typeface="+mn-lt"/>
                <a:ea typeface="+mn-ea"/>
              </a:rPr>
              <a:t>联</a:t>
            </a:r>
            <a:r>
              <a:rPr lang="zh-CN" altLang="zh-CN" sz="2400" b="1" dirty="0">
                <a:latin typeface="+mn-lt"/>
                <a:ea typeface="+mn-ea"/>
              </a:rPr>
              <a:t>交所负责发布香港市场证券交易行情信息。提示“港股通”投资者，在香港市场，当股票价格上涨时，股票报价屏幕上显示的颜色为绿色，下跌时则为红色。但是，不同的行情软件商提供的行情走势颜色可以重新设定，“港股通”投资者在使用行情软件的时候，应当仔细检查软件的参数设置，避免惯性思维带来的风险。</a:t>
            </a:r>
          </a:p>
          <a:p>
            <a:pPr marL="0" indent="0">
              <a:buNone/>
            </a:pPr>
            <a:r>
              <a:rPr lang="zh-CN" altLang="zh-CN" sz="2400" b="1" dirty="0">
                <a:latin typeface="+mn-lt"/>
                <a:ea typeface="+mn-ea"/>
              </a:rPr>
              <a:t>总之</a:t>
            </a:r>
            <a:r>
              <a:rPr lang="zh-CN" altLang="zh-CN" sz="2400" b="1" dirty="0">
                <a:latin typeface="+mn-lt"/>
                <a:ea typeface="+mn-ea"/>
              </a:rPr>
              <a:t>，内地投资者在参与“港股通”交易前应了解香港市场行情报价显示的具体含义，避免因误解而做出错误的投资决策，遭受投资风险。</a:t>
            </a:r>
          </a:p>
          <a:p>
            <a:endParaRPr lang="zh-CN" altLang="en-US" dirty="0"/>
          </a:p>
        </p:txBody>
      </p:sp>
    </p:spTree>
    <p:extLst>
      <p:ext uri="{BB962C8B-B14F-4D97-AF65-F5344CB8AC3E}">
        <p14:creationId xmlns:p14="http://schemas.microsoft.com/office/powerpoint/2010/main" val="3912707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19.</a:t>
            </a:r>
            <a:r>
              <a:rPr lang="zh-CN" altLang="en-US" dirty="0" smtClean="0"/>
              <a:t>实时行情</a:t>
            </a:r>
            <a:endParaRPr lang="zh-CN" altLang="en-US" dirty="0"/>
          </a:p>
        </p:txBody>
      </p:sp>
      <p:sp>
        <p:nvSpPr>
          <p:cNvPr id="3" name="内容占位符 2"/>
          <p:cNvSpPr>
            <a:spLocks noGrp="1"/>
          </p:cNvSpPr>
          <p:nvPr>
            <p:ph idx="1"/>
          </p:nvPr>
        </p:nvSpPr>
        <p:spPr/>
        <p:txBody>
          <a:bodyPr/>
          <a:lstStyle/>
          <a:p>
            <a:pPr marL="0" indent="0">
              <a:buNone/>
            </a:pPr>
            <a:r>
              <a:rPr lang="zh-CN" altLang="zh-CN" sz="2400" b="1" dirty="0">
                <a:latin typeface="+mn-lt"/>
                <a:ea typeface="+mn-ea"/>
              </a:rPr>
              <a:t>香港联交所提供的免费一档行情是实时行情吗？</a:t>
            </a:r>
          </a:p>
          <a:p>
            <a:pPr marL="0" indent="0">
              <a:buNone/>
            </a:pPr>
            <a:r>
              <a:rPr lang="zh-CN" altLang="zh-CN" sz="2400" b="1" dirty="0">
                <a:latin typeface="+mn-lt"/>
                <a:ea typeface="+mn-ea"/>
              </a:rPr>
              <a:t>联</a:t>
            </a:r>
            <a:r>
              <a:rPr lang="zh-CN" altLang="zh-CN" sz="2400" b="1" dirty="0">
                <a:latin typeface="+mn-lt"/>
                <a:ea typeface="+mn-ea"/>
              </a:rPr>
              <a:t>交所通过上交所向内地“港股通”投资者提供免费一档行情。该行情（最优买卖盘）覆盖“港股通”股票范围（包括可买卖证券和仅可卖证券），但是，提示投资者，该行情的刷新频率为</a:t>
            </a:r>
            <a:r>
              <a:rPr lang="en-US" altLang="zh-CN" sz="2400" b="1" dirty="0">
                <a:latin typeface="+mn-lt"/>
                <a:ea typeface="+mn-ea"/>
              </a:rPr>
              <a:t>3</a:t>
            </a:r>
            <a:r>
              <a:rPr lang="zh-CN" altLang="zh-CN" sz="2400" b="1" dirty="0">
                <a:latin typeface="+mn-lt"/>
                <a:ea typeface="+mn-ea"/>
              </a:rPr>
              <a:t>秒。</a:t>
            </a:r>
          </a:p>
          <a:p>
            <a:endParaRPr lang="zh-CN" altLang="en-US" dirty="0"/>
          </a:p>
        </p:txBody>
      </p:sp>
    </p:spTree>
    <p:extLst>
      <p:ext uri="{BB962C8B-B14F-4D97-AF65-F5344CB8AC3E}">
        <p14:creationId xmlns:p14="http://schemas.microsoft.com/office/powerpoint/2010/main" val="677802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dirty="0" smtClean="0"/>
              <a:t>2.</a:t>
            </a:r>
            <a:r>
              <a:rPr lang="zh-CN" altLang="zh-CN" dirty="0"/>
              <a:t>港股通开通</a:t>
            </a:r>
            <a:r>
              <a:rPr lang="zh-CN" altLang="zh-CN" dirty="0" smtClean="0"/>
              <a:t>要求</a:t>
            </a:r>
            <a:endParaRPr lang="zh-CN" altLang="en-US" dirty="0"/>
          </a:p>
        </p:txBody>
      </p:sp>
      <p:sp>
        <p:nvSpPr>
          <p:cNvPr id="3" name="内容占位符 2"/>
          <p:cNvSpPr>
            <a:spLocks noGrp="1"/>
          </p:cNvSpPr>
          <p:nvPr>
            <p:ph idx="1"/>
          </p:nvPr>
        </p:nvSpPr>
        <p:spPr>
          <a:xfrm>
            <a:off x="1187624" y="1268760"/>
            <a:ext cx="7344816" cy="4695943"/>
          </a:xfrm>
        </p:spPr>
        <p:txBody>
          <a:bodyPr/>
          <a:lstStyle/>
          <a:p>
            <a:pPr marL="0" indent="0">
              <a:buNone/>
            </a:pPr>
            <a:r>
              <a:rPr lang="zh-CN" altLang="zh-CN" sz="3200" b="1" dirty="0">
                <a:latin typeface="+mn-lt"/>
                <a:ea typeface="+mn-ea"/>
              </a:rPr>
              <a:t>香港证监会要求参与港股通的境内投资者仅限于机构投资者以及证券账户和资金账户余额不低于人民币</a:t>
            </a:r>
            <a:r>
              <a:rPr lang="en-US" altLang="zh-CN" sz="3200" b="1" dirty="0">
                <a:latin typeface="+mn-lt"/>
                <a:ea typeface="+mn-ea"/>
              </a:rPr>
              <a:t>50</a:t>
            </a:r>
            <a:r>
              <a:rPr lang="zh-CN" altLang="zh-CN" sz="3200" b="1" dirty="0">
                <a:latin typeface="+mn-lt"/>
                <a:ea typeface="+mn-ea"/>
              </a:rPr>
              <a:t>万元的个人投资者。风险等级稳健型及以上，完成港股通业务知识测试并合格；资格审查，无严重不良记录等、通过手机东海通在规定的办理时间。</a:t>
            </a:r>
          </a:p>
          <a:p>
            <a:pPr marL="0" indent="0">
              <a:buNone/>
            </a:pPr>
            <a:endParaRPr lang="zh-CN" altLang="en-US" b="1" dirty="0"/>
          </a:p>
        </p:txBody>
      </p:sp>
    </p:spTree>
    <p:extLst>
      <p:ext uri="{BB962C8B-B14F-4D97-AF65-F5344CB8AC3E}">
        <p14:creationId xmlns:p14="http://schemas.microsoft.com/office/powerpoint/2010/main" val="243124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dirty="0" smtClean="0"/>
              <a:t>3.</a:t>
            </a:r>
            <a:r>
              <a:rPr lang="zh-CN" altLang="zh-CN" dirty="0"/>
              <a:t>股票</a:t>
            </a:r>
            <a:r>
              <a:rPr lang="zh-CN" altLang="zh-CN" dirty="0" smtClean="0"/>
              <a:t>范围</a:t>
            </a:r>
            <a:endParaRPr lang="zh-CN" altLang="en-US" dirty="0"/>
          </a:p>
        </p:txBody>
      </p:sp>
      <p:sp>
        <p:nvSpPr>
          <p:cNvPr id="3" name="内容占位符 2"/>
          <p:cNvSpPr>
            <a:spLocks noGrp="1"/>
          </p:cNvSpPr>
          <p:nvPr>
            <p:ph idx="1"/>
          </p:nvPr>
        </p:nvSpPr>
        <p:spPr/>
        <p:txBody>
          <a:bodyPr/>
          <a:lstStyle/>
          <a:p>
            <a:pPr marL="0" indent="0">
              <a:buNone/>
            </a:pPr>
            <a:r>
              <a:rPr lang="zh-CN" altLang="zh-CN" sz="3200" b="1" dirty="0">
                <a:latin typeface="+mn-lt"/>
                <a:ea typeface="+mn-ea"/>
              </a:rPr>
              <a:t>港股通的股票范围是香港联合交易所恒生综合大型股指数、恒生综合中型股指数的成份股和同时在香港联合交易所、上海证券交易所上市的</a:t>
            </a:r>
            <a:r>
              <a:rPr lang="en-US" altLang="zh-CN" sz="3200" b="1" dirty="0">
                <a:latin typeface="+mn-lt"/>
                <a:ea typeface="+mn-ea"/>
              </a:rPr>
              <a:t>A+H</a:t>
            </a:r>
            <a:r>
              <a:rPr lang="zh-CN" altLang="zh-CN" sz="3200" b="1" dirty="0">
                <a:latin typeface="+mn-lt"/>
                <a:ea typeface="+mn-ea"/>
              </a:rPr>
              <a:t>股公司股票。双方可根据试点情况对投资标的范围进行调整。</a:t>
            </a:r>
          </a:p>
          <a:p>
            <a:pPr marL="0" indent="0">
              <a:buNone/>
            </a:pPr>
            <a:endParaRPr lang="zh-CN" altLang="en-US" dirty="0"/>
          </a:p>
        </p:txBody>
      </p:sp>
    </p:spTree>
    <p:extLst>
      <p:ext uri="{BB962C8B-B14F-4D97-AF65-F5344CB8AC3E}">
        <p14:creationId xmlns:p14="http://schemas.microsoft.com/office/powerpoint/2010/main" val="2502920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dirty="0" smtClean="0"/>
              <a:t>4.</a:t>
            </a:r>
            <a:r>
              <a:rPr lang="zh-CN" altLang="zh-CN" dirty="0" smtClean="0"/>
              <a:t>操作方式</a:t>
            </a:r>
            <a:endParaRPr lang="zh-CN" altLang="en-US" dirty="0"/>
          </a:p>
        </p:txBody>
      </p:sp>
      <p:sp>
        <p:nvSpPr>
          <p:cNvPr id="3" name="内容占位符 2"/>
          <p:cNvSpPr>
            <a:spLocks noGrp="1"/>
          </p:cNvSpPr>
          <p:nvPr>
            <p:ph idx="1"/>
          </p:nvPr>
        </p:nvSpPr>
        <p:spPr/>
        <p:txBody>
          <a:bodyPr/>
          <a:lstStyle/>
          <a:p>
            <a:pPr marL="0" indent="0">
              <a:buNone/>
            </a:pPr>
            <a:r>
              <a:rPr lang="zh-CN" altLang="zh-CN" sz="3200" b="1" dirty="0">
                <a:latin typeface="+mn-lt"/>
                <a:ea typeface="+mn-ea"/>
              </a:rPr>
              <a:t>港</a:t>
            </a:r>
            <a:r>
              <a:rPr lang="zh-CN" altLang="zh-CN" sz="3200" b="1" dirty="0">
                <a:latin typeface="+mn-lt"/>
                <a:ea typeface="+mn-ea"/>
              </a:rPr>
              <a:t>股通的操作方式是，投资者委托内地证券公司，经由上证所设立的证券交易服务公司，向港交所所进行申报（买卖盘传递），买卖规定范围内的港股股票。</a:t>
            </a:r>
          </a:p>
          <a:p>
            <a:pPr marL="0" indent="0">
              <a:buNone/>
            </a:pPr>
            <a:endParaRPr lang="zh-CN" altLang="en-US" dirty="0"/>
          </a:p>
        </p:txBody>
      </p:sp>
    </p:spTree>
    <p:extLst>
      <p:ext uri="{BB962C8B-B14F-4D97-AF65-F5344CB8AC3E}">
        <p14:creationId xmlns:p14="http://schemas.microsoft.com/office/powerpoint/2010/main" val="1960459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5.</a:t>
            </a:r>
            <a:r>
              <a:rPr lang="zh-CN" altLang="zh-CN" dirty="0"/>
              <a:t>港股通交易</a:t>
            </a:r>
            <a:r>
              <a:rPr lang="zh-CN" altLang="zh-CN" dirty="0" smtClean="0"/>
              <a:t>时间</a:t>
            </a:r>
            <a:endParaRPr lang="zh-CN" altLang="en-US" dirty="0"/>
          </a:p>
        </p:txBody>
      </p:sp>
      <p:sp>
        <p:nvSpPr>
          <p:cNvPr id="3" name="内容占位符 2"/>
          <p:cNvSpPr>
            <a:spLocks noGrp="1"/>
          </p:cNvSpPr>
          <p:nvPr>
            <p:ph idx="1"/>
          </p:nvPr>
        </p:nvSpPr>
        <p:spPr/>
        <p:txBody>
          <a:bodyPr>
            <a:normAutofit/>
          </a:bodyPr>
          <a:lstStyle/>
          <a:p>
            <a:pPr marL="0" indent="0">
              <a:buNone/>
            </a:pPr>
            <a:r>
              <a:rPr lang="zh-CN" altLang="zh-CN" sz="3200" b="1" dirty="0">
                <a:latin typeface="+mn-lt"/>
                <a:ea typeface="+mn-ea"/>
              </a:rPr>
              <a:t>每周一至周五，</a:t>
            </a:r>
            <a:r>
              <a:rPr lang="en-US" altLang="zh-CN" sz="3200" b="1" dirty="0" err="1">
                <a:latin typeface="+mn-lt"/>
                <a:ea typeface="+mn-ea"/>
              </a:rPr>
              <a:t>交易所</a:t>
            </a:r>
            <a:r>
              <a:rPr lang="zh-CN" altLang="zh-CN" sz="3200" b="1" dirty="0">
                <a:latin typeface="+mn-lt"/>
                <a:ea typeface="+mn-ea"/>
              </a:rPr>
              <a:t>公告的休市日除外。市前时段：</a:t>
            </a:r>
            <a:r>
              <a:rPr lang="en-US" altLang="zh-CN" sz="3200" b="1" dirty="0">
                <a:latin typeface="+mn-lt"/>
                <a:ea typeface="+mn-ea"/>
              </a:rPr>
              <a:t>9</a:t>
            </a:r>
            <a:r>
              <a:rPr lang="zh-CN" altLang="zh-CN" sz="3200" b="1" dirty="0">
                <a:latin typeface="+mn-lt"/>
                <a:ea typeface="+mn-ea"/>
              </a:rPr>
              <a:t>：</a:t>
            </a:r>
            <a:r>
              <a:rPr lang="en-US" altLang="zh-CN" sz="3200" b="1" dirty="0">
                <a:latin typeface="+mn-lt"/>
                <a:ea typeface="+mn-ea"/>
              </a:rPr>
              <a:t>00-9</a:t>
            </a:r>
            <a:r>
              <a:rPr lang="zh-CN" altLang="zh-CN" sz="3200" b="1" dirty="0">
                <a:latin typeface="+mn-lt"/>
                <a:ea typeface="+mn-ea"/>
              </a:rPr>
              <a:t>：</a:t>
            </a:r>
            <a:r>
              <a:rPr lang="en-US" altLang="zh-CN" sz="3200" b="1" dirty="0">
                <a:latin typeface="+mn-lt"/>
                <a:ea typeface="+mn-ea"/>
              </a:rPr>
              <a:t>30</a:t>
            </a:r>
            <a:r>
              <a:rPr lang="zh-CN" altLang="zh-CN" sz="3200" b="1" dirty="0">
                <a:latin typeface="+mn-lt"/>
                <a:ea typeface="+mn-ea"/>
              </a:rPr>
              <a:t>；持续交易时段：</a:t>
            </a:r>
            <a:r>
              <a:rPr lang="en-US" altLang="zh-CN" sz="3200" b="1" dirty="0">
                <a:latin typeface="+mn-lt"/>
                <a:ea typeface="+mn-ea"/>
              </a:rPr>
              <a:t>9</a:t>
            </a:r>
            <a:r>
              <a:rPr lang="zh-CN" altLang="zh-CN" sz="3200" b="1" dirty="0">
                <a:latin typeface="+mn-lt"/>
                <a:ea typeface="+mn-ea"/>
              </a:rPr>
              <a:t>：</a:t>
            </a:r>
            <a:r>
              <a:rPr lang="en-US" altLang="zh-CN" sz="3200" b="1" dirty="0">
                <a:latin typeface="+mn-lt"/>
                <a:ea typeface="+mn-ea"/>
              </a:rPr>
              <a:t>30-12</a:t>
            </a:r>
            <a:r>
              <a:rPr lang="zh-CN" altLang="zh-CN" sz="3200" b="1" dirty="0">
                <a:latin typeface="+mn-lt"/>
                <a:ea typeface="+mn-ea"/>
              </a:rPr>
              <a:t>：</a:t>
            </a:r>
            <a:r>
              <a:rPr lang="en-US" altLang="zh-CN" sz="3200" b="1" dirty="0">
                <a:latin typeface="+mn-lt"/>
                <a:ea typeface="+mn-ea"/>
              </a:rPr>
              <a:t>0013</a:t>
            </a:r>
            <a:r>
              <a:rPr lang="zh-CN" altLang="zh-CN" sz="3200" b="1" dirty="0">
                <a:latin typeface="+mn-lt"/>
                <a:ea typeface="+mn-ea"/>
              </a:rPr>
              <a:t>：</a:t>
            </a:r>
            <a:r>
              <a:rPr lang="en-US" altLang="zh-CN" sz="3200" b="1" dirty="0">
                <a:latin typeface="+mn-lt"/>
                <a:ea typeface="+mn-ea"/>
              </a:rPr>
              <a:t>00-16</a:t>
            </a:r>
            <a:r>
              <a:rPr lang="zh-CN" altLang="zh-CN" sz="3200" b="1" dirty="0">
                <a:latin typeface="+mn-lt"/>
                <a:ea typeface="+mn-ea"/>
              </a:rPr>
              <a:t>：</a:t>
            </a:r>
            <a:r>
              <a:rPr lang="en-US" altLang="zh-CN" sz="3200" b="1" dirty="0">
                <a:latin typeface="+mn-lt"/>
                <a:ea typeface="+mn-ea"/>
              </a:rPr>
              <a:t>00</a:t>
            </a:r>
            <a:r>
              <a:rPr lang="zh-CN" altLang="zh-CN" sz="3200" b="1" dirty="0">
                <a:latin typeface="+mn-lt"/>
                <a:ea typeface="+mn-ea"/>
              </a:rPr>
              <a:t>；</a:t>
            </a:r>
            <a:r>
              <a:rPr lang="en-US" altLang="zh-CN" sz="3200" b="1" dirty="0" err="1">
                <a:latin typeface="+mn-lt"/>
                <a:ea typeface="+mn-ea"/>
              </a:rPr>
              <a:t>取消</a:t>
            </a:r>
            <a:r>
              <a:rPr lang="zh-CN" altLang="zh-CN" sz="3200" b="1" dirty="0">
                <a:latin typeface="+mn-lt"/>
                <a:ea typeface="+mn-ea"/>
              </a:rPr>
              <a:t>交易时段：</a:t>
            </a:r>
            <a:r>
              <a:rPr lang="en-US" altLang="zh-CN" sz="3200" b="1" dirty="0">
                <a:latin typeface="+mn-lt"/>
                <a:ea typeface="+mn-ea"/>
              </a:rPr>
              <a:t>12</a:t>
            </a:r>
            <a:r>
              <a:rPr lang="zh-CN" altLang="zh-CN" sz="3200" b="1" dirty="0">
                <a:latin typeface="+mn-lt"/>
                <a:ea typeface="+mn-ea"/>
              </a:rPr>
              <a:t>：</a:t>
            </a:r>
            <a:r>
              <a:rPr lang="en-US" altLang="zh-CN" sz="3200" b="1" dirty="0">
                <a:latin typeface="+mn-lt"/>
                <a:ea typeface="+mn-ea"/>
              </a:rPr>
              <a:t>30-13</a:t>
            </a:r>
            <a:r>
              <a:rPr lang="zh-CN" altLang="zh-CN" sz="3200" b="1" dirty="0">
                <a:latin typeface="+mn-lt"/>
                <a:ea typeface="+mn-ea"/>
              </a:rPr>
              <a:t>：</a:t>
            </a:r>
            <a:r>
              <a:rPr lang="en-US" altLang="zh-CN" sz="3200" b="1" dirty="0">
                <a:latin typeface="+mn-lt"/>
                <a:ea typeface="+mn-ea"/>
              </a:rPr>
              <a:t>00</a:t>
            </a:r>
            <a:r>
              <a:rPr lang="zh-CN" altLang="zh-CN" sz="3200" b="1" dirty="0">
                <a:latin typeface="+mn-lt"/>
                <a:ea typeface="+mn-ea"/>
              </a:rPr>
              <a:t>；延续早市：</a:t>
            </a:r>
            <a:r>
              <a:rPr lang="en-US" altLang="zh-CN" sz="3200" b="1" dirty="0">
                <a:latin typeface="+mn-lt"/>
                <a:ea typeface="+mn-ea"/>
              </a:rPr>
              <a:t>12</a:t>
            </a:r>
            <a:r>
              <a:rPr lang="zh-CN" altLang="zh-CN" sz="3200" b="1" dirty="0">
                <a:latin typeface="+mn-lt"/>
                <a:ea typeface="+mn-ea"/>
              </a:rPr>
              <a:t>：</a:t>
            </a:r>
            <a:r>
              <a:rPr lang="en-US" altLang="zh-CN" sz="3200" b="1" dirty="0">
                <a:latin typeface="+mn-lt"/>
                <a:ea typeface="+mn-ea"/>
              </a:rPr>
              <a:t>00-13</a:t>
            </a:r>
            <a:r>
              <a:rPr lang="zh-CN" altLang="zh-CN" sz="3200" b="1" dirty="0">
                <a:latin typeface="+mn-lt"/>
                <a:ea typeface="+mn-ea"/>
              </a:rPr>
              <a:t>：</a:t>
            </a:r>
            <a:r>
              <a:rPr lang="en-US" altLang="zh-CN" sz="3200" b="1" dirty="0">
                <a:latin typeface="+mn-lt"/>
                <a:ea typeface="+mn-ea"/>
              </a:rPr>
              <a:t>00</a:t>
            </a:r>
            <a:r>
              <a:rPr lang="zh-CN" altLang="zh-CN" sz="3200" b="1" dirty="0">
                <a:latin typeface="+mn-lt"/>
                <a:ea typeface="+mn-ea"/>
              </a:rPr>
              <a:t>。港股通的休市、节假日及交易日安排将由交易所证券交易服务公司在其制定网站公布。</a:t>
            </a:r>
            <a:br>
              <a:rPr lang="zh-CN" altLang="zh-CN" sz="3200" b="1" dirty="0">
                <a:latin typeface="+mn-lt"/>
                <a:ea typeface="+mn-ea"/>
              </a:rPr>
            </a:br>
            <a:endParaRPr lang="zh-CN" altLang="en-US" sz="3200" b="1" dirty="0">
              <a:latin typeface="+mn-lt"/>
              <a:ea typeface="+mn-ea"/>
            </a:endParaRPr>
          </a:p>
        </p:txBody>
      </p:sp>
    </p:spTree>
    <p:extLst>
      <p:ext uri="{BB962C8B-B14F-4D97-AF65-F5344CB8AC3E}">
        <p14:creationId xmlns:p14="http://schemas.microsoft.com/office/powerpoint/2010/main" val="323708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L="0" indent="0"/>
            <a:r>
              <a:rPr lang="en-US" altLang="zh-CN" dirty="0" smtClean="0"/>
              <a:t>6.</a:t>
            </a:r>
            <a:r>
              <a:rPr lang="zh-CN" altLang="zh-CN" dirty="0" smtClean="0"/>
              <a:t>港</a:t>
            </a:r>
            <a:r>
              <a:rPr lang="zh-CN" altLang="zh-CN" dirty="0"/>
              <a:t>股通交易规则</a:t>
            </a:r>
            <a:endParaRPr lang="zh-CN" altLang="zh-CN" dirty="0"/>
          </a:p>
        </p:txBody>
      </p:sp>
      <p:sp>
        <p:nvSpPr>
          <p:cNvPr id="3" name="内容占位符 2"/>
          <p:cNvSpPr>
            <a:spLocks noGrp="1"/>
          </p:cNvSpPr>
          <p:nvPr>
            <p:ph idx="1"/>
          </p:nvPr>
        </p:nvSpPr>
        <p:spPr/>
        <p:txBody>
          <a:bodyPr>
            <a:normAutofit/>
          </a:bodyPr>
          <a:lstStyle/>
          <a:p>
            <a:pPr marL="0" indent="0">
              <a:buNone/>
            </a:pPr>
            <a:r>
              <a:rPr lang="zh-CN" altLang="zh-CN" sz="3200" b="1" dirty="0">
                <a:latin typeface="+mn-lt"/>
                <a:ea typeface="+mn-ea"/>
              </a:rPr>
              <a:t>港</a:t>
            </a:r>
            <a:r>
              <a:rPr lang="zh-CN" altLang="zh-CN" sz="3200" b="1" dirty="0">
                <a:latin typeface="+mn-lt"/>
                <a:ea typeface="+mn-ea"/>
              </a:rPr>
              <a:t>股通委托数量的</a:t>
            </a:r>
            <a:r>
              <a:rPr lang="en-US" altLang="zh-CN" sz="3200" b="1" dirty="0">
                <a:latin typeface="+mn-lt"/>
                <a:ea typeface="+mn-ea"/>
              </a:rPr>
              <a:t>“</a:t>
            </a:r>
            <a:r>
              <a:rPr lang="zh-CN" altLang="zh-CN" sz="3200" b="1" dirty="0">
                <a:latin typeface="+mn-lt"/>
                <a:ea typeface="+mn-ea"/>
              </a:rPr>
              <a:t>一手</a:t>
            </a:r>
            <a:r>
              <a:rPr lang="en-US" altLang="zh-CN" sz="3200" b="1" dirty="0">
                <a:latin typeface="+mn-lt"/>
                <a:ea typeface="+mn-ea"/>
              </a:rPr>
              <a:t>”</a:t>
            </a:r>
            <a:r>
              <a:rPr lang="zh-CN" altLang="zh-CN" sz="3200" b="1" dirty="0">
                <a:latin typeface="+mn-lt"/>
                <a:ea typeface="+mn-ea"/>
              </a:rPr>
              <a:t>是不同于内地投资者都知道</a:t>
            </a:r>
            <a:r>
              <a:rPr lang="en-US" altLang="zh-CN" sz="3200" b="1" dirty="0">
                <a:latin typeface="+mn-lt"/>
                <a:ea typeface="+mn-ea"/>
              </a:rPr>
              <a:t>A</a:t>
            </a:r>
            <a:r>
              <a:rPr lang="zh-CN" altLang="zh-CN" sz="3200" b="1" dirty="0">
                <a:latin typeface="+mn-lt"/>
                <a:ea typeface="+mn-ea"/>
              </a:rPr>
              <a:t>股买卖申报数量单位为每手</a:t>
            </a:r>
            <a:r>
              <a:rPr lang="en-US" altLang="zh-CN" sz="3200" b="1" dirty="0">
                <a:latin typeface="+mn-lt"/>
                <a:ea typeface="+mn-ea"/>
              </a:rPr>
              <a:t>100</a:t>
            </a:r>
            <a:r>
              <a:rPr lang="zh-CN" altLang="zh-CN" sz="3200" b="1" dirty="0">
                <a:latin typeface="+mn-lt"/>
                <a:ea typeface="+mn-ea"/>
              </a:rPr>
              <a:t>股。在香港市场每只上市证券的买卖单位由各发行人自行决定，可以是每手</a:t>
            </a:r>
            <a:r>
              <a:rPr lang="en-US" altLang="zh-CN" sz="3200" b="1" dirty="0">
                <a:latin typeface="+mn-lt"/>
                <a:ea typeface="+mn-ea"/>
              </a:rPr>
              <a:t>100</a:t>
            </a:r>
            <a:r>
              <a:rPr lang="zh-CN" altLang="zh-CN" sz="3200" b="1" dirty="0">
                <a:latin typeface="+mn-lt"/>
                <a:ea typeface="+mn-ea"/>
              </a:rPr>
              <a:t>股、</a:t>
            </a:r>
            <a:r>
              <a:rPr lang="en-US" altLang="zh-CN" sz="3200" b="1" dirty="0">
                <a:latin typeface="+mn-lt"/>
                <a:ea typeface="+mn-ea"/>
              </a:rPr>
              <a:t>500</a:t>
            </a:r>
            <a:r>
              <a:rPr lang="zh-CN" altLang="zh-CN" sz="3200" b="1" dirty="0">
                <a:latin typeface="+mn-lt"/>
                <a:ea typeface="+mn-ea"/>
              </a:rPr>
              <a:t>股或</a:t>
            </a:r>
            <a:r>
              <a:rPr lang="en-US" altLang="zh-CN" sz="3200" b="1" dirty="0">
                <a:latin typeface="+mn-lt"/>
                <a:ea typeface="+mn-ea"/>
              </a:rPr>
              <a:t>1000</a:t>
            </a:r>
            <a:r>
              <a:rPr lang="zh-CN" altLang="zh-CN" sz="3200" b="1" dirty="0">
                <a:latin typeface="+mn-lt"/>
                <a:ea typeface="+mn-ea"/>
              </a:rPr>
              <a:t>股等。</a:t>
            </a:r>
          </a:p>
          <a:p>
            <a:endParaRPr lang="zh-CN" altLang="en-US" sz="3200" b="1" dirty="0">
              <a:latin typeface="+mn-lt"/>
              <a:ea typeface="+mn-ea"/>
            </a:endParaRPr>
          </a:p>
        </p:txBody>
      </p:sp>
    </p:spTree>
    <p:extLst>
      <p:ext uri="{BB962C8B-B14F-4D97-AF65-F5344CB8AC3E}">
        <p14:creationId xmlns:p14="http://schemas.microsoft.com/office/powerpoint/2010/main" val="3770809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L="0" indent="0"/>
            <a:r>
              <a:rPr lang="en-US" altLang="zh-CN" dirty="0" smtClean="0"/>
              <a:t>7.</a:t>
            </a:r>
            <a:r>
              <a:rPr lang="zh-CN" altLang="zh-CN" dirty="0" smtClean="0"/>
              <a:t>港</a:t>
            </a:r>
            <a:r>
              <a:rPr lang="zh-CN" altLang="zh-CN" dirty="0"/>
              <a:t>股通交易最小变动单位</a:t>
            </a:r>
            <a:endParaRPr lang="zh-CN" altLang="zh-CN" dirty="0"/>
          </a:p>
        </p:txBody>
      </p:sp>
      <p:sp>
        <p:nvSpPr>
          <p:cNvPr id="3" name="内容占位符 2"/>
          <p:cNvSpPr>
            <a:spLocks noGrp="1"/>
          </p:cNvSpPr>
          <p:nvPr>
            <p:ph idx="1"/>
          </p:nvPr>
        </p:nvSpPr>
        <p:spPr/>
        <p:txBody>
          <a:bodyPr/>
          <a:lstStyle/>
          <a:p>
            <a:pPr marL="0" indent="0">
              <a:buNone/>
            </a:pPr>
            <a:r>
              <a:rPr lang="en-US" altLang="zh-CN" sz="3200" b="1" dirty="0">
                <a:latin typeface="+mn-lt"/>
                <a:ea typeface="+mn-ea"/>
              </a:rPr>
              <a:t>A</a:t>
            </a:r>
            <a:r>
              <a:rPr lang="zh-CN" altLang="zh-CN" sz="3200" b="1" dirty="0">
                <a:latin typeface="+mn-lt"/>
                <a:ea typeface="+mn-ea"/>
              </a:rPr>
              <a:t>股价格最小变动单位为</a:t>
            </a:r>
            <a:r>
              <a:rPr lang="en-US" altLang="zh-CN" sz="3200" b="1" dirty="0">
                <a:latin typeface="+mn-lt"/>
                <a:ea typeface="+mn-ea"/>
              </a:rPr>
              <a:t>0.01</a:t>
            </a:r>
            <a:r>
              <a:rPr lang="zh-CN" altLang="zh-CN" sz="3200" b="1" dirty="0">
                <a:latin typeface="+mn-lt"/>
                <a:ea typeface="+mn-ea"/>
              </a:rPr>
              <a:t>元人民币。港股交易股价最小变动单位取决于该只股票的价格，不同的股价对应的最小变动单位也会不一样。</a:t>
            </a:r>
          </a:p>
          <a:p>
            <a:endParaRPr lang="zh-CN"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789040"/>
            <a:ext cx="5286375"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0615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8.</a:t>
            </a:r>
            <a:r>
              <a:rPr lang="zh-CN" altLang="zh-CN" dirty="0" smtClean="0"/>
              <a:t>开</a:t>
            </a:r>
            <a:r>
              <a:rPr lang="zh-CN" altLang="en-US" dirty="0" smtClean="0"/>
              <a:t>（</a:t>
            </a:r>
            <a:r>
              <a:rPr lang="zh-CN" altLang="zh-CN" dirty="0"/>
              <a:t>收</a:t>
            </a:r>
            <a:r>
              <a:rPr lang="zh-CN" altLang="en-US" dirty="0" smtClean="0"/>
              <a:t>）</a:t>
            </a:r>
            <a:r>
              <a:rPr lang="zh-CN" altLang="zh-CN" dirty="0" smtClean="0"/>
              <a:t>盘价计算</a:t>
            </a:r>
            <a:endParaRPr lang="zh-CN" altLang="en-US" dirty="0"/>
          </a:p>
        </p:txBody>
      </p:sp>
      <p:sp>
        <p:nvSpPr>
          <p:cNvPr id="3" name="内容占位符 2"/>
          <p:cNvSpPr>
            <a:spLocks noGrp="1"/>
          </p:cNvSpPr>
          <p:nvPr>
            <p:ph idx="1"/>
          </p:nvPr>
        </p:nvSpPr>
        <p:spPr/>
        <p:txBody>
          <a:bodyPr>
            <a:normAutofit/>
          </a:bodyPr>
          <a:lstStyle/>
          <a:p>
            <a:pPr marL="0" indent="0">
              <a:buNone/>
            </a:pPr>
            <a:r>
              <a:rPr lang="zh-CN" altLang="zh-CN" sz="3200" b="1" dirty="0">
                <a:latin typeface="+mn-lt"/>
                <a:ea typeface="+mn-ea"/>
              </a:rPr>
              <a:t>开盘价</a:t>
            </a:r>
            <a:r>
              <a:rPr lang="zh-CN" altLang="zh-CN" sz="3200" b="1" dirty="0">
                <a:latin typeface="+mn-lt"/>
                <a:ea typeface="+mn-ea"/>
              </a:rPr>
              <a:t>的计算：开市前时段的最终参考平衡价格为开市价。若开市前时段未产生对盘价格的，以当日第一笔</a:t>
            </a:r>
            <a:r>
              <a:rPr lang="en-US" altLang="zh-CN" sz="3200" b="1" dirty="0" err="1">
                <a:latin typeface="+mn-lt"/>
                <a:ea typeface="+mn-ea"/>
              </a:rPr>
              <a:t>成交价</a:t>
            </a:r>
            <a:r>
              <a:rPr lang="zh-CN" altLang="zh-CN" sz="3200" b="1" dirty="0">
                <a:latin typeface="+mn-lt"/>
                <a:ea typeface="+mn-ea"/>
              </a:rPr>
              <a:t>格作为开盘价。</a:t>
            </a:r>
          </a:p>
          <a:p>
            <a:pPr marL="0" indent="0">
              <a:buNone/>
            </a:pPr>
            <a:r>
              <a:rPr lang="en-US" altLang="zh-CN" sz="3200" b="1" dirty="0" err="1">
                <a:latin typeface="+mn-lt"/>
                <a:ea typeface="+mn-ea"/>
              </a:rPr>
              <a:t>收盘</a:t>
            </a:r>
            <a:r>
              <a:rPr lang="zh-CN" altLang="zh-CN" sz="3200" b="1" dirty="0">
                <a:latin typeface="+mn-lt"/>
                <a:ea typeface="+mn-ea"/>
              </a:rPr>
              <a:t>价的计算：股票在交易日最后一分钟的交易时间内，每隔</a:t>
            </a:r>
            <a:r>
              <a:rPr lang="en-US" altLang="zh-CN" sz="3200" b="1" dirty="0">
                <a:latin typeface="+mn-lt"/>
                <a:ea typeface="+mn-ea"/>
              </a:rPr>
              <a:t>15</a:t>
            </a:r>
            <a:r>
              <a:rPr lang="zh-CN" altLang="zh-CN" sz="3200" b="1" dirty="0">
                <a:latin typeface="+mn-lt"/>
                <a:ea typeface="+mn-ea"/>
              </a:rPr>
              <a:t>秒钟取价一次，产生共计</a:t>
            </a:r>
            <a:r>
              <a:rPr lang="en-US" altLang="zh-CN" sz="3200" b="1" dirty="0">
                <a:latin typeface="+mn-lt"/>
                <a:ea typeface="+mn-ea"/>
              </a:rPr>
              <a:t>5</a:t>
            </a:r>
            <a:r>
              <a:rPr lang="zh-CN" altLang="zh-CN" sz="3200" b="1" dirty="0">
                <a:latin typeface="+mn-lt"/>
                <a:ea typeface="+mn-ea"/>
              </a:rPr>
              <a:t>个价格。该</a:t>
            </a:r>
            <a:r>
              <a:rPr lang="en-US" altLang="zh-CN" sz="3200" b="1" dirty="0">
                <a:latin typeface="+mn-lt"/>
                <a:ea typeface="+mn-ea"/>
              </a:rPr>
              <a:t>5</a:t>
            </a:r>
            <a:r>
              <a:rPr lang="zh-CN" altLang="zh-CN" sz="3200" b="1" dirty="0">
                <a:latin typeface="+mn-lt"/>
                <a:ea typeface="+mn-ea"/>
              </a:rPr>
              <a:t>个价格中的中位数（并非平均数）为该股票的</a:t>
            </a:r>
            <a:r>
              <a:rPr lang="en-US" altLang="zh-CN" sz="3200" b="1" dirty="0" err="1">
                <a:latin typeface="+mn-lt"/>
                <a:ea typeface="+mn-ea"/>
              </a:rPr>
              <a:t>收市</a:t>
            </a:r>
            <a:r>
              <a:rPr lang="zh-CN" altLang="zh-CN" sz="3200" b="1" dirty="0">
                <a:latin typeface="+mn-lt"/>
                <a:ea typeface="+mn-ea"/>
              </a:rPr>
              <a:t>价，这是非常重要的港股通交易规则。</a:t>
            </a:r>
          </a:p>
          <a:p>
            <a:endParaRPr lang="zh-CN" altLang="en-US" sz="3200" b="1" dirty="0">
              <a:latin typeface="+mn-lt"/>
              <a:ea typeface="+mn-ea"/>
            </a:endParaRPr>
          </a:p>
        </p:txBody>
      </p:sp>
    </p:spTree>
    <p:extLst>
      <p:ext uri="{BB962C8B-B14F-4D97-AF65-F5344CB8AC3E}">
        <p14:creationId xmlns:p14="http://schemas.microsoft.com/office/powerpoint/2010/main" val="132519640"/>
      </p:ext>
    </p:extLst>
  </p:cSld>
  <p:clrMapOvr>
    <a:masterClrMapping/>
  </p:clrMapOvr>
</p:sld>
</file>

<file path=ppt/theme/theme1.xml><?xml version="1.0" encoding="utf-8"?>
<a:theme xmlns:a="http://schemas.openxmlformats.org/drawingml/2006/main" name="东海证券PPT模板">
  <a:themeElements>
    <a:clrScheme name="视点">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智能投顾与TS.potx" id="{9C5633E1-8DFF-4162-8C16-EC70A03D9208}" vid="{342BCE7F-CA40-4769-A0C7-FE22448E73E9}"/>
    </a:ext>
  </a:extLst>
</a:theme>
</file>

<file path=ppt/theme/theme2.xml><?xml version="1.0" encoding="utf-8"?>
<a:theme xmlns:a="http://schemas.openxmlformats.org/drawingml/2006/main" name="1_东海证券PPT模板">
  <a:themeElements>
    <a:clrScheme name="视点">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智能投顾与TS.potx" id="{9C5633E1-8DFF-4162-8C16-EC70A03D9208}" vid="{342BCE7F-CA40-4769-A0C7-FE22448E73E9}"/>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1838</Words>
  <Application>Microsoft Office PowerPoint</Application>
  <PresentationFormat>全屏显示(4:3)</PresentationFormat>
  <Paragraphs>61</Paragraphs>
  <Slides>21</Slides>
  <Notes>0</Notes>
  <HiddenSlides>0</HiddenSlides>
  <MMClips>0</MMClips>
  <ScaleCrop>false</ScaleCrop>
  <HeadingPairs>
    <vt:vector size="4" baseType="variant">
      <vt:variant>
        <vt:lpstr>主题</vt:lpstr>
      </vt:variant>
      <vt:variant>
        <vt:i4>2</vt:i4>
      </vt:variant>
      <vt:variant>
        <vt:lpstr>幻灯片标题</vt:lpstr>
      </vt:variant>
      <vt:variant>
        <vt:i4>21</vt:i4>
      </vt:variant>
    </vt:vector>
  </HeadingPairs>
  <TitlesOfParts>
    <vt:vector size="23" baseType="lpstr">
      <vt:lpstr>东海证券PPT模板</vt:lpstr>
      <vt:lpstr>1_东海证券PPT模板</vt:lpstr>
      <vt:lpstr>港股通知识</vt:lpstr>
      <vt:lpstr>1、什么是港股通</vt:lpstr>
      <vt:lpstr>2.港股通开通要求</vt:lpstr>
      <vt:lpstr>3.股票范围</vt:lpstr>
      <vt:lpstr>4.操作方式</vt:lpstr>
      <vt:lpstr>5.港股通交易时间</vt:lpstr>
      <vt:lpstr>6.港股通交易规则</vt:lpstr>
      <vt:lpstr>7.港股通交易最小变动单位</vt:lpstr>
      <vt:lpstr>8.开（收）盘价计算</vt:lpstr>
      <vt:lpstr>9.申报上限和价格上限</vt:lpstr>
      <vt:lpstr>10、港股通是否可以修改订单？</vt:lpstr>
      <vt:lpstr>11.“碎股”如何交易？</vt:lpstr>
      <vt:lpstr>11.“碎股”如何交易？</vt:lpstr>
      <vt:lpstr>12.港股通额度控制</vt:lpstr>
      <vt:lpstr>13.港股通买卖税费？</vt:lpstr>
      <vt:lpstr>14.交易交收</vt:lpstr>
      <vt:lpstr>15.“港股通”股票权益如何查询。</vt:lpstr>
      <vt:lpstr>16、半个交易日“港股通”也可以正常交收吗？ </vt:lpstr>
      <vt:lpstr>17.质押与非交易过户</vt:lpstr>
      <vt:lpstr>18.行情报价显示</vt:lpstr>
      <vt:lpstr>19.实时行情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李浩</cp:lastModifiedBy>
  <cp:revision>29</cp:revision>
  <dcterms:created xsi:type="dcterms:W3CDTF">2019-03-14T07:27:37Z</dcterms:created>
  <dcterms:modified xsi:type="dcterms:W3CDTF">2019-05-14T05:06:46Z</dcterms:modified>
</cp:coreProperties>
</file>