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6"/>
  </p:notesMasterIdLst>
  <p:handoutMasterIdLst>
    <p:handoutMasterId r:id="rId27"/>
  </p:handoutMasterIdLst>
  <p:sldIdLst>
    <p:sldId id="257" r:id="rId3"/>
    <p:sldId id="260" r:id="rId4"/>
    <p:sldId id="263" r:id="rId5"/>
    <p:sldId id="264" r:id="rId6"/>
    <p:sldId id="265" r:id="rId7"/>
    <p:sldId id="295" r:id="rId8"/>
    <p:sldId id="284" r:id="rId9"/>
    <p:sldId id="285" r:id="rId10"/>
    <p:sldId id="286" r:id="rId11"/>
    <p:sldId id="271" r:id="rId12"/>
    <p:sldId id="290" r:id="rId13"/>
    <p:sldId id="292" r:id="rId14"/>
    <p:sldId id="293" r:id="rId15"/>
    <p:sldId id="298" r:id="rId16"/>
    <p:sldId id="299" r:id="rId17"/>
    <p:sldId id="300" r:id="rId18"/>
    <p:sldId id="301" r:id="rId19"/>
    <p:sldId id="302" r:id="rId20"/>
    <p:sldId id="303" r:id="rId21"/>
    <p:sldId id="304" r:id="rId22"/>
    <p:sldId id="297" r:id="rId23"/>
    <p:sldId id="296" r:id="rId24"/>
    <p:sldId id="294" r:id="rId25"/>
  </p:sldIdLst>
  <p:sldSz cx="9144000" cy="6858000" type="screen4x3"/>
  <p:notesSz cx="6797675" cy="9926638"/>
  <p:defaultTextStyle>
    <a:defPPr>
      <a:defRPr lang="zh-CN"/>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0" algn="l" defTabSz="914290" rtl="0" eaLnBrk="1" latinLnBrk="0" hangingPunct="1">
      <a:defRPr sz="1800" kern="1200">
        <a:solidFill>
          <a:schemeClr val="tx1"/>
        </a:solidFill>
        <a:latin typeface="+mn-lt"/>
        <a:ea typeface="+mn-ea"/>
        <a:cs typeface="+mn-cs"/>
      </a:defRPr>
    </a:lvl5pPr>
    <a:lvl6pPr marL="2285725" algn="l" defTabSz="914290" rtl="0" eaLnBrk="1" latinLnBrk="0" hangingPunct="1">
      <a:defRPr sz="1800" kern="1200">
        <a:solidFill>
          <a:schemeClr val="tx1"/>
        </a:solidFill>
        <a:latin typeface="+mn-lt"/>
        <a:ea typeface="+mn-ea"/>
        <a:cs typeface="+mn-cs"/>
      </a:defRPr>
    </a:lvl6pPr>
    <a:lvl7pPr marL="2742870" algn="l" defTabSz="914290" rtl="0" eaLnBrk="1" latinLnBrk="0" hangingPunct="1">
      <a:defRPr sz="1800" kern="1200">
        <a:solidFill>
          <a:schemeClr val="tx1"/>
        </a:solidFill>
        <a:latin typeface="+mn-lt"/>
        <a:ea typeface="+mn-ea"/>
        <a:cs typeface="+mn-cs"/>
      </a:defRPr>
    </a:lvl7pPr>
    <a:lvl8pPr marL="3200014" algn="l" defTabSz="914290" rtl="0" eaLnBrk="1" latinLnBrk="0" hangingPunct="1">
      <a:defRPr sz="1800" kern="1200">
        <a:solidFill>
          <a:schemeClr val="tx1"/>
        </a:solidFill>
        <a:latin typeface="+mn-lt"/>
        <a:ea typeface="+mn-ea"/>
        <a:cs typeface="+mn-cs"/>
      </a:defRPr>
    </a:lvl8pPr>
    <a:lvl9pPr marL="3657160" algn="l" defTabSz="91429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74"/>
    <a:srgbClr val="9BB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6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A04D8D8-BF7B-4EBD-8E61-750142257FE7}" type="datetimeFigureOut">
              <a:rPr lang="zh-CN" altLang="en-US" smtClean="0"/>
              <a:t>2017/7/6</a:t>
            </a:fld>
            <a:endParaRPr lang="zh-CN" altLang="en-US"/>
          </a:p>
        </p:txBody>
      </p:sp>
      <p:sp>
        <p:nvSpPr>
          <p:cNvPr id="4" name="页脚占位符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96C4315-3B8B-4954-84F3-D0D30DC8ABD6}" type="slidenum">
              <a:rPr lang="zh-CN" altLang="en-US" smtClean="0"/>
              <a:t>‹#›</a:t>
            </a:fld>
            <a:endParaRPr lang="zh-CN" altLang="en-US"/>
          </a:p>
        </p:txBody>
      </p:sp>
    </p:spTree>
    <p:extLst>
      <p:ext uri="{BB962C8B-B14F-4D97-AF65-F5344CB8AC3E}">
        <p14:creationId xmlns:p14="http://schemas.microsoft.com/office/powerpoint/2010/main" val="2633016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5D5BB30-75A0-4CC5-802A-05CC3F91C782}" type="datetimeFigureOut">
              <a:rPr lang="zh-CN" altLang="en-US" smtClean="0"/>
              <a:t>2017/7/6</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B87CF6-9DC0-4D66-AD1E-D2C8309530CC}" type="slidenum">
              <a:rPr lang="zh-CN" altLang="en-US" smtClean="0"/>
              <a:t>‹#›</a:t>
            </a:fld>
            <a:endParaRPr lang="zh-CN" altLang="en-US"/>
          </a:p>
        </p:txBody>
      </p:sp>
    </p:spTree>
    <p:extLst>
      <p:ext uri="{BB962C8B-B14F-4D97-AF65-F5344CB8AC3E}">
        <p14:creationId xmlns:p14="http://schemas.microsoft.com/office/powerpoint/2010/main" val="2001977792"/>
      </p:ext>
    </p:extLst>
  </p:cSld>
  <p:clrMap bg1="lt1" tx1="dk1" bg2="lt2" tx2="dk2" accent1="accent1" accent2="accent2" accent3="accent3" accent4="accent4" accent5="accent5" accent6="accent6" hlink="hlink" folHlink="folHlink"/>
  <p:notesStyle>
    <a:lvl1pPr marL="0" algn="l" defTabSz="914290" rtl="0" eaLnBrk="1" latinLnBrk="0" hangingPunct="1">
      <a:defRPr sz="1200" kern="1200">
        <a:solidFill>
          <a:schemeClr val="tx1"/>
        </a:solidFill>
        <a:latin typeface="+mn-lt"/>
        <a:ea typeface="+mn-ea"/>
        <a:cs typeface="+mn-cs"/>
      </a:defRPr>
    </a:lvl1pPr>
    <a:lvl2pPr marL="457145" algn="l" defTabSz="914290" rtl="0" eaLnBrk="1" latinLnBrk="0" hangingPunct="1">
      <a:defRPr sz="1200" kern="1200">
        <a:solidFill>
          <a:schemeClr val="tx1"/>
        </a:solidFill>
        <a:latin typeface="+mn-lt"/>
        <a:ea typeface="+mn-ea"/>
        <a:cs typeface="+mn-cs"/>
      </a:defRPr>
    </a:lvl2pPr>
    <a:lvl3pPr marL="914290" algn="l" defTabSz="914290" rtl="0" eaLnBrk="1" latinLnBrk="0" hangingPunct="1">
      <a:defRPr sz="1200" kern="1200">
        <a:solidFill>
          <a:schemeClr val="tx1"/>
        </a:solidFill>
        <a:latin typeface="+mn-lt"/>
        <a:ea typeface="+mn-ea"/>
        <a:cs typeface="+mn-cs"/>
      </a:defRPr>
    </a:lvl3pPr>
    <a:lvl4pPr marL="1371435" algn="l" defTabSz="914290" rtl="0" eaLnBrk="1" latinLnBrk="0" hangingPunct="1">
      <a:defRPr sz="1200" kern="1200">
        <a:solidFill>
          <a:schemeClr val="tx1"/>
        </a:solidFill>
        <a:latin typeface="+mn-lt"/>
        <a:ea typeface="+mn-ea"/>
        <a:cs typeface="+mn-cs"/>
      </a:defRPr>
    </a:lvl4pPr>
    <a:lvl5pPr marL="1828580" algn="l" defTabSz="914290" rtl="0" eaLnBrk="1" latinLnBrk="0" hangingPunct="1">
      <a:defRPr sz="1200" kern="1200">
        <a:solidFill>
          <a:schemeClr val="tx1"/>
        </a:solidFill>
        <a:latin typeface="+mn-lt"/>
        <a:ea typeface="+mn-ea"/>
        <a:cs typeface="+mn-cs"/>
      </a:defRPr>
    </a:lvl5pPr>
    <a:lvl6pPr marL="2285725" algn="l" defTabSz="914290" rtl="0" eaLnBrk="1" latinLnBrk="0" hangingPunct="1">
      <a:defRPr sz="1200" kern="1200">
        <a:solidFill>
          <a:schemeClr val="tx1"/>
        </a:solidFill>
        <a:latin typeface="+mn-lt"/>
        <a:ea typeface="+mn-ea"/>
        <a:cs typeface="+mn-cs"/>
      </a:defRPr>
    </a:lvl6pPr>
    <a:lvl7pPr marL="2742870" algn="l" defTabSz="914290" rtl="0" eaLnBrk="1" latinLnBrk="0" hangingPunct="1">
      <a:defRPr sz="1200" kern="1200">
        <a:solidFill>
          <a:schemeClr val="tx1"/>
        </a:solidFill>
        <a:latin typeface="+mn-lt"/>
        <a:ea typeface="+mn-ea"/>
        <a:cs typeface="+mn-cs"/>
      </a:defRPr>
    </a:lvl7pPr>
    <a:lvl8pPr marL="3200014" algn="l" defTabSz="914290" rtl="0" eaLnBrk="1" latinLnBrk="0" hangingPunct="1">
      <a:defRPr sz="1200" kern="1200">
        <a:solidFill>
          <a:schemeClr val="tx1"/>
        </a:solidFill>
        <a:latin typeface="+mn-lt"/>
        <a:ea typeface="+mn-ea"/>
        <a:cs typeface="+mn-cs"/>
      </a:defRPr>
    </a:lvl8pPr>
    <a:lvl9pPr marL="3657160"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917575" y="744538"/>
            <a:ext cx="4962525" cy="3722687"/>
          </a:xfrm>
        </p:spPr>
      </p:sp>
      <p:sp>
        <p:nvSpPr>
          <p:cNvPr id="49155" name="备注占位符 2"/>
          <p:cNvSpPr>
            <a:spLocks noGrp="1"/>
          </p:cNvSpPr>
          <p:nvPr>
            <p:ph type="body" idx="1"/>
          </p:nvPr>
        </p:nvSpPr>
        <p:spPr bwMode="auto">
          <a:xfrm>
            <a:off x="679451" y="4714876"/>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ndParaRPr>
          </a:p>
        </p:txBody>
      </p:sp>
      <p:sp>
        <p:nvSpPr>
          <p:cNvPr id="49156" name="灯片编号占位符 3"/>
          <p:cNvSpPr>
            <a:spLocks noGrp="1"/>
          </p:cNvSpPr>
          <p:nvPr>
            <p:ph type="sldNum" sz="quarter" idx="5"/>
          </p:nvPr>
        </p:nvSpPr>
        <p:spPr>
          <a:noFill/>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fld id="{400499C9-7F5F-4C60-9510-460F189AEDD3}" type="slidenum">
              <a:rPr lang="zh-CN" altLang="en-US" smtClean="0">
                <a:solidFill>
                  <a:prstClr val="black"/>
                </a:solidFill>
              </a:rPr>
              <a:pPr/>
              <a:t>2</a:t>
            </a:fld>
            <a:endParaRPr lang="zh-CN" alt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B87CF6-9DC0-4D66-AD1E-D2C8309530CC}" type="slidenum">
              <a:rPr lang="zh-CN" altLang="en-US" smtClean="0"/>
              <a:t>19</a:t>
            </a:fld>
            <a:endParaRPr lang="zh-CN" altLang="en-US"/>
          </a:p>
        </p:txBody>
      </p:sp>
    </p:spTree>
    <p:extLst>
      <p:ext uri="{BB962C8B-B14F-4D97-AF65-F5344CB8AC3E}">
        <p14:creationId xmlns:p14="http://schemas.microsoft.com/office/powerpoint/2010/main" val="870339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B87CF6-9DC0-4D66-AD1E-D2C8309530CC}" type="slidenum">
              <a:rPr lang="zh-CN" altLang="en-US" smtClean="0"/>
              <a:t>21</a:t>
            </a:fld>
            <a:endParaRPr lang="zh-CN" altLang="en-US"/>
          </a:p>
        </p:txBody>
      </p:sp>
    </p:spTree>
    <p:extLst>
      <p:ext uri="{BB962C8B-B14F-4D97-AF65-F5344CB8AC3E}">
        <p14:creationId xmlns:p14="http://schemas.microsoft.com/office/powerpoint/2010/main" val="194533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0" indent="0" algn="ctr">
              <a:buNone/>
              <a:defRPr>
                <a:solidFill>
                  <a:schemeClr val="tx1">
                    <a:tint val="75000"/>
                  </a:schemeClr>
                </a:solidFill>
              </a:defRPr>
            </a:lvl5pPr>
            <a:lvl6pPr marL="2285725" indent="0" algn="ctr">
              <a:buNone/>
              <a:defRPr>
                <a:solidFill>
                  <a:schemeClr val="tx1">
                    <a:tint val="75000"/>
                  </a:schemeClr>
                </a:solidFill>
              </a:defRPr>
            </a:lvl6pPr>
            <a:lvl7pPr marL="2742870" indent="0" algn="ctr">
              <a:buNone/>
              <a:defRPr>
                <a:solidFill>
                  <a:schemeClr val="tx1">
                    <a:tint val="75000"/>
                  </a:schemeClr>
                </a:solidFill>
              </a:defRPr>
            </a:lvl7pPr>
            <a:lvl8pPr marL="3200014" indent="0" algn="ctr">
              <a:buNone/>
              <a:defRPr>
                <a:solidFill>
                  <a:schemeClr val="tx1">
                    <a:tint val="75000"/>
                  </a:schemeClr>
                </a:solidFill>
              </a:defRPr>
            </a:lvl8pPr>
            <a:lvl9pPr marL="365716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69306DE-E83F-42E1-83AB-D6792AF791DF}" type="datetimeFigureOut">
              <a:rPr lang="zh-CN" altLang="en-US" smtClean="0"/>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ED704F-A82A-4261-85C6-374EB8497C1A}" type="slidenum">
              <a:rPr lang="zh-CN" altLang="en-US" smtClean="0"/>
              <a:t>‹#›</a:t>
            </a:fld>
            <a:endParaRPr lang="zh-CN" altLang="en-US"/>
          </a:p>
        </p:txBody>
      </p:sp>
    </p:spTree>
    <p:extLst>
      <p:ext uri="{BB962C8B-B14F-4D97-AF65-F5344CB8AC3E}">
        <p14:creationId xmlns:p14="http://schemas.microsoft.com/office/powerpoint/2010/main" val="388504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69306DE-E83F-42E1-83AB-D6792AF791DF}" type="datetimeFigureOut">
              <a:rPr lang="zh-CN" altLang="en-US" smtClean="0"/>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ED704F-A82A-4261-85C6-374EB8497C1A}" type="slidenum">
              <a:rPr lang="zh-CN" altLang="en-US" smtClean="0"/>
              <a:t>‹#›</a:t>
            </a:fld>
            <a:endParaRPr lang="zh-CN" altLang="en-US"/>
          </a:p>
        </p:txBody>
      </p:sp>
    </p:spTree>
    <p:extLst>
      <p:ext uri="{BB962C8B-B14F-4D97-AF65-F5344CB8AC3E}">
        <p14:creationId xmlns:p14="http://schemas.microsoft.com/office/powerpoint/2010/main" val="398215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1"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69306DE-E83F-42E1-83AB-D6792AF791DF}" type="datetimeFigureOut">
              <a:rPr lang="zh-CN" altLang="en-US" smtClean="0"/>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ED704F-A82A-4261-85C6-374EB8497C1A}" type="slidenum">
              <a:rPr lang="zh-CN" altLang="en-US" smtClean="0"/>
              <a:t>‹#›</a:t>
            </a:fld>
            <a:endParaRPr lang="zh-CN" altLang="en-US"/>
          </a:p>
        </p:txBody>
      </p:sp>
    </p:spTree>
    <p:extLst>
      <p:ext uri="{BB962C8B-B14F-4D97-AF65-F5344CB8AC3E}">
        <p14:creationId xmlns:p14="http://schemas.microsoft.com/office/powerpoint/2010/main" val="207847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2" name="图片 1" descr="PP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5200"/>
          </a:xfrm>
          <a:prstGeom prst="rect">
            <a:avLst/>
          </a:prstGeom>
        </p:spPr>
      </p:pic>
    </p:spTree>
    <p:extLst>
      <p:ext uri="{BB962C8B-B14F-4D97-AF65-F5344CB8AC3E}">
        <p14:creationId xmlns:p14="http://schemas.microsoft.com/office/powerpoint/2010/main" val="221183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bg>
      <p:bgPr>
        <a:solidFill>
          <a:schemeClr val="accent3"/>
        </a:solidFill>
        <a:effectLst/>
      </p:bgPr>
    </p:bg>
    <p:spTree>
      <p:nvGrpSpPr>
        <p:cNvPr id="1" name=""/>
        <p:cNvGrpSpPr/>
        <p:nvPr/>
      </p:nvGrpSpPr>
      <p:grpSpPr>
        <a:xfrm>
          <a:off x="0" y="0"/>
          <a:ext cx="0" cy="0"/>
          <a:chOff x="0" y="0"/>
          <a:chExt cx="0" cy="0"/>
        </a:xfrm>
      </p:grpSpPr>
      <p:sp>
        <p:nvSpPr>
          <p:cNvPr id="4" name="TextBox 13"/>
          <p:cNvSpPr txBox="1">
            <a:spLocks noChangeArrowheads="1"/>
          </p:cNvSpPr>
          <p:nvPr userDrawn="1"/>
        </p:nvSpPr>
        <p:spPr bwMode="auto">
          <a:xfrm>
            <a:off x="553954" y="6269479"/>
            <a:ext cx="2160270" cy="22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3" tIns="42662" rIns="85323" bIns="42662">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defRPr/>
            </a:pPr>
            <a:r>
              <a:rPr lang="zh-CN" altLang="en-US" sz="900" dirty="0" smtClean="0">
                <a:solidFill>
                  <a:srgbClr val="606060"/>
                </a:solidFill>
                <a:latin typeface="方正中等线简体" pitchFamily="65" charset="-122"/>
                <a:ea typeface="方正中等线简体" pitchFamily="65" charset="-122"/>
              </a:rPr>
              <a:t>深圳证券交易所 </a:t>
            </a:r>
            <a:r>
              <a:rPr lang="en-US" altLang="zh-CN" sz="900" dirty="0" smtClean="0">
                <a:solidFill>
                  <a:srgbClr val="606060"/>
                </a:solidFill>
                <a:latin typeface="方正中等线简体" pitchFamily="65" charset="-122"/>
                <a:ea typeface="方正中等线简体" pitchFamily="65" charset="-122"/>
              </a:rPr>
              <a:t>PPT</a:t>
            </a:r>
            <a:endParaRPr lang="zh-CN" altLang="en-US" sz="900" dirty="0" smtClean="0">
              <a:solidFill>
                <a:srgbClr val="606060"/>
              </a:solidFill>
              <a:latin typeface="方正中等线简体" pitchFamily="65" charset="-122"/>
              <a:ea typeface="方正中等线简体" pitchFamily="65" charset="-122"/>
            </a:endParaRPr>
          </a:p>
        </p:txBody>
      </p:sp>
    </p:spTree>
    <p:extLst>
      <p:ext uri="{BB962C8B-B14F-4D97-AF65-F5344CB8AC3E}">
        <p14:creationId xmlns:p14="http://schemas.microsoft.com/office/powerpoint/2010/main" val="30881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29823"/>
            <a:ext cx="7772400" cy="1471306"/>
          </a:xfrm>
          <a:prstGeom prst="rect">
            <a:avLst/>
          </a:prstGeom>
        </p:spPr>
        <p:txBody>
          <a:bodyPr lIns="76755" tIns="38378" rIns="76755" bIns="38378"/>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1" y="3886821"/>
            <a:ext cx="6400800" cy="1751283"/>
          </a:xfrm>
          <a:prstGeom prst="rect">
            <a:avLst/>
          </a:prstGeom>
        </p:spPr>
        <p:txBody>
          <a:bodyPr lIns="76755" tIns="38378" rIns="76755" bIns="38378"/>
          <a:lstStyle>
            <a:lvl1pPr marL="0" indent="0" algn="ctr">
              <a:buNone/>
              <a:defRPr/>
            </a:lvl1pPr>
            <a:lvl2pPr marL="383783" indent="0" algn="ctr">
              <a:buNone/>
              <a:defRPr/>
            </a:lvl2pPr>
            <a:lvl3pPr marL="767566" indent="0" algn="ctr">
              <a:buNone/>
              <a:defRPr/>
            </a:lvl3pPr>
            <a:lvl4pPr marL="1151349" indent="0" algn="ctr">
              <a:buNone/>
              <a:defRPr/>
            </a:lvl4pPr>
            <a:lvl5pPr marL="1535133" indent="0" algn="ctr">
              <a:buNone/>
              <a:defRPr/>
            </a:lvl5pPr>
            <a:lvl6pPr marL="1918915" indent="0" algn="ctr">
              <a:buNone/>
              <a:defRPr/>
            </a:lvl6pPr>
            <a:lvl7pPr marL="2302699" indent="0" algn="ctr">
              <a:buNone/>
              <a:defRPr/>
            </a:lvl7pPr>
            <a:lvl8pPr marL="2686481" indent="0" algn="ctr">
              <a:buNone/>
              <a:defRPr/>
            </a:lvl8pPr>
            <a:lvl9pPr marL="3070265"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500">
              <a:solidFill>
                <a:srgbClr val="000000"/>
              </a:solidFill>
              <a:latin typeface="Arial"/>
              <a:ea typeface="宋体"/>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en-US" smtClean="0"/>
              <a:t>PAGE </a:t>
            </a:r>
            <a:fld id="{50D5003D-2808-45F0-8C16-8212D274F84F}" type="slidenum">
              <a:rPr lang="zh-CN" altLang="en-US" smtClean="0"/>
              <a:pPr>
                <a:defRPr/>
              </a:pPr>
              <a:t>‹#›</a:t>
            </a:fld>
            <a:endParaRPr lang="en-US" altLang="zh-CN" sz="1500">
              <a:solidFill>
                <a:srgbClr val="000000"/>
              </a:solidFill>
              <a:latin typeface="Arial"/>
              <a:ea typeface="宋体"/>
            </a:endParaRPr>
          </a:p>
        </p:txBody>
      </p:sp>
    </p:spTree>
    <p:extLst>
      <p:ext uri="{BB962C8B-B14F-4D97-AF65-F5344CB8AC3E}">
        <p14:creationId xmlns:p14="http://schemas.microsoft.com/office/powerpoint/2010/main" val="4026168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265"/>
            <a:ext cx="8229600" cy="1142761"/>
          </a:xfrm>
          <a:prstGeom prst="rect">
            <a:avLst/>
          </a:prstGeom>
        </p:spPr>
        <p:txBody>
          <a:bodyPr lIns="76755" tIns="38378" rIns="76755" bIns="38378"/>
          <a:lstStyle/>
          <a:p>
            <a:r>
              <a:rPr lang="zh-CN" altLang="en-US" smtClean="0"/>
              <a:t>单击此处编辑母版标题样式</a:t>
            </a:r>
            <a:endParaRPr lang="zh-CN" altLang="en-US"/>
          </a:p>
        </p:txBody>
      </p:sp>
      <p:sp>
        <p:nvSpPr>
          <p:cNvPr id="3" name="内容占位符 2"/>
          <p:cNvSpPr>
            <a:spLocks noGrp="1"/>
          </p:cNvSpPr>
          <p:nvPr>
            <p:ph idx="1"/>
          </p:nvPr>
        </p:nvSpPr>
        <p:spPr>
          <a:xfrm>
            <a:off x="457201" y="1599867"/>
            <a:ext cx="8229600" cy="4526766"/>
          </a:xfrm>
          <a:prstGeom prst="rect">
            <a:avLst/>
          </a:prstGeom>
        </p:spPr>
        <p:txBody>
          <a:bodyPr lIns="76755" tIns="38378" rIns="76755" bIns="383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500">
              <a:solidFill>
                <a:srgbClr val="000000"/>
              </a:solidFill>
              <a:latin typeface="Arial"/>
              <a:ea typeface="宋体"/>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en-US" smtClean="0"/>
              <a:t>PAGE </a:t>
            </a:r>
            <a:fld id="{C3E1FB81-52EE-46D9-9C0C-FCE1CE6010FE}" type="slidenum">
              <a:rPr lang="zh-CN" altLang="en-US" smtClean="0"/>
              <a:pPr>
                <a:defRPr/>
              </a:pPr>
              <a:t>‹#›</a:t>
            </a:fld>
            <a:endParaRPr lang="en-US" altLang="zh-CN" sz="1500">
              <a:solidFill>
                <a:srgbClr val="000000"/>
              </a:solidFill>
              <a:latin typeface="Arial"/>
              <a:ea typeface="宋体"/>
            </a:endParaRPr>
          </a:p>
        </p:txBody>
      </p:sp>
    </p:spTree>
    <p:extLst>
      <p:ext uri="{BB962C8B-B14F-4D97-AF65-F5344CB8AC3E}">
        <p14:creationId xmlns:p14="http://schemas.microsoft.com/office/powerpoint/2010/main" val="308337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948" y="4406776"/>
            <a:ext cx="7772400" cy="1362744"/>
          </a:xfrm>
          <a:prstGeom prst="rect">
            <a:avLst/>
          </a:prstGeom>
        </p:spPr>
        <p:txBody>
          <a:bodyPr lIns="76755" tIns="38378" rIns="76755" bIns="38378" anchor="t"/>
          <a:lstStyle>
            <a:lvl1pPr algn="l">
              <a:defRPr sz="34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948" y="2906905"/>
            <a:ext cx="7772400" cy="1499875"/>
          </a:xfrm>
          <a:prstGeom prst="rect">
            <a:avLst/>
          </a:prstGeom>
        </p:spPr>
        <p:txBody>
          <a:bodyPr lIns="76755" tIns="38378" rIns="76755" bIns="38378" anchor="b"/>
          <a:lstStyle>
            <a:lvl1pPr marL="0" indent="0">
              <a:buNone/>
              <a:defRPr sz="1700"/>
            </a:lvl1pPr>
            <a:lvl2pPr marL="383783" indent="0">
              <a:buNone/>
              <a:defRPr sz="1500"/>
            </a:lvl2pPr>
            <a:lvl3pPr marL="767566" indent="0">
              <a:buNone/>
              <a:defRPr sz="1300"/>
            </a:lvl3pPr>
            <a:lvl4pPr marL="1151349" indent="0">
              <a:buNone/>
              <a:defRPr sz="1200"/>
            </a:lvl4pPr>
            <a:lvl5pPr marL="1535133" indent="0">
              <a:buNone/>
              <a:defRPr sz="1200"/>
            </a:lvl5pPr>
            <a:lvl6pPr marL="1918915" indent="0">
              <a:buNone/>
              <a:defRPr sz="1200"/>
            </a:lvl6pPr>
            <a:lvl7pPr marL="2302699" indent="0">
              <a:buNone/>
              <a:defRPr sz="1200"/>
            </a:lvl7pPr>
            <a:lvl8pPr marL="2686481" indent="0">
              <a:buNone/>
              <a:defRPr sz="1200"/>
            </a:lvl8pPr>
            <a:lvl9pPr marL="3070265" indent="0">
              <a:buNone/>
              <a:defRPr sz="12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500">
              <a:solidFill>
                <a:srgbClr val="000000"/>
              </a:solidFill>
              <a:latin typeface="Arial"/>
              <a:ea typeface="宋体"/>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en-US" smtClean="0"/>
              <a:t>PAGE </a:t>
            </a:r>
            <a:fld id="{7DE3FF93-745F-48B7-9020-BDBD4C808FF6}" type="slidenum">
              <a:rPr lang="zh-CN" altLang="en-US" smtClean="0"/>
              <a:pPr>
                <a:defRPr/>
              </a:pPr>
              <a:t>‹#›</a:t>
            </a:fld>
            <a:endParaRPr lang="en-US" altLang="zh-CN" sz="1500">
              <a:solidFill>
                <a:srgbClr val="000000"/>
              </a:solidFill>
              <a:latin typeface="Arial"/>
              <a:ea typeface="宋体"/>
            </a:endParaRPr>
          </a:p>
        </p:txBody>
      </p:sp>
    </p:spTree>
    <p:extLst>
      <p:ext uri="{BB962C8B-B14F-4D97-AF65-F5344CB8AC3E}">
        <p14:creationId xmlns:p14="http://schemas.microsoft.com/office/powerpoint/2010/main" val="3120058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265"/>
            <a:ext cx="8229600" cy="1142761"/>
          </a:xfrm>
          <a:prstGeom prst="rect">
            <a:avLst/>
          </a:prstGeom>
        </p:spPr>
        <p:txBody>
          <a:bodyPr lIns="76755" tIns="38378" rIns="76755" bIns="38378"/>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599867"/>
            <a:ext cx="4046220" cy="4526766"/>
          </a:xfrm>
          <a:prstGeom prst="rect">
            <a:avLst/>
          </a:prstGeom>
        </p:spPr>
        <p:txBody>
          <a:bodyPr lIns="76755" tIns="38378" rIns="76755" bIns="38378"/>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0580" y="1599867"/>
            <a:ext cx="4046220" cy="4526766"/>
          </a:xfrm>
          <a:prstGeom prst="rect">
            <a:avLst/>
          </a:prstGeom>
        </p:spPr>
        <p:txBody>
          <a:bodyPr lIns="76755" tIns="38378" rIns="76755" bIns="38378"/>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500">
              <a:solidFill>
                <a:srgbClr val="000000"/>
              </a:solidFill>
              <a:latin typeface="Arial"/>
              <a:ea typeface="宋体"/>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en-US" smtClean="0"/>
              <a:t>PAGE </a:t>
            </a:r>
            <a:fld id="{D38644A0-7FF6-4C91-AA8D-DA4C36E9CCAF}" type="slidenum">
              <a:rPr lang="zh-CN" altLang="en-US" smtClean="0"/>
              <a:pPr>
                <a:defRPr/>
              </a:pPr>
              <a:t>‹#›</a:t>
            </a:fld>
            <a:endParaRPr lang="en-US" altLang="zh-CN" sz="1500">
              <a:solidFill>
                <a:srgbClr val="000000"/>
              </a:solidFill>
              <a:latin typeface="Arial"/>
              <a:ea typeface="宋体"/>
            </a:endParaRPr>
          </a:p>
        </p:txBody>
      </p:sp>
    </p:spTree>
    <p:extLst>
      <p:ext uri="{BB962C8B-B14F-4D97-AF65-F5344CB8AC3E}">
        <p14:creationId xmlns:p14="http://schemas.microsoft.com/office/powerpoint/2010/main" val="19314973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265"/>
            <a:ext cx="8229600" cy="1142761"/>
          </a:xfrm>
          <a:prstGeom prst="rect">
            <a:avLst/>
          </a:prstGeom>
        </p:spPr>
        <p:txBody>
          <a:bodyPr lIns="76755" tIns="38378" rIns="76755" bIns="38378"/>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3" y="1535589"/>
            <a:ext cx="4040505" cy="639947"/>
          </a:xfrm>
          <a:prstGeom prst="rect">
            <a:avLst/>
          </a:prstGeom>
        </p:spPr>
        <p:txBody>
          <a:bodyPr lIns="76755" tIns="38378" rIns="76755" bIns="38378" anchor="b"/>
          <a:lstStyle>
            <a:lvl1pPr marL="0" indent="0">
              <a:buNone/>
              <a:defRPr sz="2000" b="1"/>
            </a:lvl1pPr>
            <a:lvl2pPr marL="383783" indent="0">
              <a:buNone/>
              <a:defRPr sz="1700" b="1"/>
            </a:lvl2pPr>
            <a:lvl3pPr marL="767566" indent="0">
              <a:buNone/>
              <a:defRPr sz="1500" b="1"/>
            </a:lvl3pPr>
            <a:lvl4pPr marL="1151349" indent="0">
              <a:buNone/>
              <a:defRPr sz="1300" b="1"/>
            </a:lvl4pPr>
            <a:lvl5pPr marL="1535133" indent="0">
              <a:buNone/>
              <a:defRPr sz="1300" b="1"/>
            </a:lvl5pPr>
            <a:lvl6pPr marL="1918915" indent="0">
              <a:buNone/>
              <a:defRPr sz="1300" b="1"/>
            </a:lvl6pPr>
            <a:lvl7pPr marL="2302699" indent="0">
              <a:buNone/>
              <a:defRPr sz="1300" b="1"/>
            </a:lvl7pPr>
            <a:lvl8pPr marL="2686481" indent="0">
              <a:buNone/>
              <a:defRPr sz="1300" b="1"/>
            </a:lvl8pPr>
            <a:lvl9pPr marL="3070265" indent="0">
              <a:buNone/>
              <a:defRPr sz="1300" b="1"/>
            </a:lvl9pPr>
          </a:lstStyle>
          <a:p>
            <a:pPr lvl="0"/>
            <a:r>
              <a:rPr lang="zh-CN" altLang="en-US" smtClean="0"/>
              <a:t>单击此处编辑母版文本样式</a:t>
            </a:r>
          </a:p>
        </p:txBody>
      </p:sp>
      <p:sp>
        <p:nvSpPr>
          <p:cNvPr id="4" name="内容占位符 3"/>
          <p:cNvSpPr>
            <a:spLocks noGrp="1"/>
          </p:cNvSpPr>
          <p:nvPr>
            <p:ph sz="half" idx="2"/>
          </p:nvPr>
        </p:nvSpPr>
        <p:spPr>
          <a:xfrm>
            <a:off x="457203" y="2175536"/>
            <a:ext cx="4040505" cy="3951099"/>
          </a:xfrm>
          <a:prstGeom prst="rect">
            <a:avLst/>
          </a:prstGeom>
        </p:spPr>
        <p:txBody>
          <a:bodyPr lIns="76755" tIns="38378" rIns="76755" bIns="38378"/>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4872" y="1535589"/>
            <a:ext cx="4041933" cy="639947"/>
          </a:xfrm>
          <a:prstGeom prst="rect">
            <a:avLst/>
          </a:prstGeom>
        </p:spPr>
        <p:txBody>
          <a:bodyPr lIns="76755" tIns="38378" rIns="76755" bIns="38378" anchor="b"/>
          <a:lstStyle>
            <a:lvl1pPr marL="0" indent="0">
              <a:buNone/>
              <a:defRPr sz="2000" b="1"/>
            </a:lvl1pPr>
            <a:lvl2pPr marL="383783" indent="0">
              <a:buNone/>
              <a:defRPr sz="1700" b="1"/>
            </a:lvl2pPr>
            <a:lvl3pPr marL="767566" indent="0">
              <a:buNone/>
              <a:defRPr sz="1500" b="1"/>
            </a:lvl3pPr>
            <a:lvl4pPr marL="1151349" indent="0">
              <a:buNone/>
              <a:defRPr sz="1300" b="1"/>
            </a:lvl4pPr>
            <a:lvl5pPr marL="1535133" indent="0">
              <a:buNone/>
              <a:defRPr sz="1300" b="1"/>
            </a:lvl5pPr>
            <a:lvl6pPr marL="1918915" indent="0">
              <a:buNone/>
              <a:defRPr sz="1300" b="1"/>
            </a:lvl6pPr>
            <a:lvl7pPr marL="2302699" indent="0">
              <a:buNone/>
              <a:defRPr sz="1300" b="1"/>
            </a:lvl7pPr>
            <a:lvl8pPr marL="2686481" indent="0">
              <a:buNone/>
              <a:defRPr sz="1300" b="1"/>
            </a:lvl8pPr>
            <a:lvl9pPr marL="3070265" indent="0">
              <a:buNone/>
              <a:defRPr sz="1300" b="1"/>
            </a:lvl9pPr>
          </a:lstStyle>
          <a:p>
            <a:pPr lvl="0"/>
            <a:r>
              <a:rPr lang="zh-CN" altLang="en-US" smtClean="0"/>
              <a:t>单击此处编辑母版文本样式</a:t>
            </a:r>
          </a:p>
        </p:txBody>
      </p:sp>
      <p:sp>
        <p:nvSpPr>
          <p:cNvPr id="6" name="内容占位符 5"/>
          <p:cNvSpPr>
            <a:spLocks noGrp="1"/>
          </p:cNvSpPr>
          <p:nvPr>
            <p:ph sz="quarter" idx="4"/>
          </p:nvPr>
        </p:nvSpPr>
        <p:spPr>
          <a:xfrm>
            <a:off x="4644872" y="2175536"/>
            <a:ext cx="4041933" cy="3951099"/>
          </a:xfrm>
          <a:prstGeom prst="rect">
            <a:avLst/>
          </a:prstGeom>
        </p:spPr>
        <p:txBody>
          <a:bodyPr lIns="76755" tIns="38378" rIns="76755" bIns="38378"/>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500">
              <a:solidFill>
                <a:srgbClr val="000000"/>
              </a:solidFill>
              <a:latin typeface="Arial"/>
              <a:ea typeface="宋体"/>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zh-CN" altLang="en-US" smtClean="0"/>
              <a:t>PAGE </a:t>
            </a:r>
            <a:fld id="{F84E9766-031A-456B-B99D-B6B2864E1164}" type="slidenum">
              <a:rPr lang="zh-CN" altLang="en-US" smtClean="0"/>
              <a:pPr>
                <a:defRPr/>
              </a:pPr>
              <a:t>‹#›</a:t>
            </a:fld>
            <a:endParaRPr lang="en-US" altLang="zh-CN" sz="1500">
              <a:solidFill>
                <a:srgbClr val="000000"/>
              </a:solidFill>
              <a:latin typeface="Arial"/>
              <a:ea typeface="宋体"/>
            </a:endParaRPr>
          </a:p>
        </p:txBody>
      </p:sp>
    </p:spTree>
    <p:extLst>
      <p:ext uri="{BB962C8B-B14F-4D97-AF65-F5344CB8AC3E}">
        <p14:creationId xmlns:p14="http://schemas.microsoft.com/office/powerpoint/2010/main" val="2178318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265"/>
            <a:ext cx="8229600" cy="1142761"/>
          </a:xfrm>
          <a:prstGeom prst="rect">
            <a:avLst/>
          </a:prstGeom>
        </p:spPr>
        <p:txBody>
          <a:bodyPr lIns="76755" tIns="38378" rIns="76755" bIns="38378"/>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500">
              <a:solidFill>
                <a:srgbClr val="000000"/>
              </a:solidFill>
              <a:latin typeface="Arial"/>
              <a:ea typeface="宋体"/>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zh-CN" altLang="en-US" smtClean="0"/>
              <a:t>PAGE </a:t>
            </a:r>
            <a:fld id="{825B4A87-1548-4C33-97C5-A49C0A8AD605}" type="slidenum">
              <a:rPr lang="zh-CN" altLang="en-US" smtClean="0"/>
              <a:pPr>
                <a:defRPr/>
              </a:pPr>
              <a:t>‹#›</a:t>
            </a:fld>
            <a:endParaRPr lang="en-US" altLang="zh-CN" sz="1500">
              <a:solidFill>
                <a:srgbClr val="000000"/>
              </a:solidFill>
              <a:latin typeface="Arial"/>
              <a:ea typeface="宋体"/>
            </a:endParaRPr>
          </a:p>
        </p:txBody>
      </p:sp>
    </p:spTree>
    <p:extLst>
      <p:ext uri="{BB962C8B-B14F-4D97-AF65-F5344CB8AC3E}">
        <p14:creationId xmlns:p14="http://schemas.microsoft.com/office/powerpoint/2010/main" val="102022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69306DE-E83F-42E1-83AB-D6792AF791DF}" type="datetimeFigureOut">
              <a:rPr lang="zh-CN" altLang="en-US" smtClean="0"/>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ED704F-A82A-4261-85C6-374EB8497C1A}" type="slidenum">
              <a:rPr lang="zh-CN" altLang="en-US" smtClean="0"/>
              <a:t>‹#›</a:t>
            </a:fld>
            <a:endParaRPr lang="zh-CN" altLang="en-US"/>
          </a:p>
        </p:txBody>
      </p:sp>
    </p:spTree>
    <p:extLst>
      <p:ext uri="{BB962C8B-B14F-4D97-AF65-F5344CB8AC3E}">
        <p14:creationId xmlns:p14="http://schemas.microsoft.com/office/powerpoint/2010/main" val="166018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500">
              <a:solidFill>
                <a:srgbClr val="000000"/>
              </a:solidFill>
              <a:latin typeface="Arial"/>
              <a:ea typeface="宋体"/>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zh-CN" altLang="en-US" smtClean="0"/>
              <a:t>PAGE </a:t>
            </a:r>
            <a:fld id="{14F7A036-F2F7-434D-9A61-7EDF8A71D745}" type="slidenum">
              <a:rPr lang="zh-CN" altLang="en-US" smtClean="0"/>
              <a:pPr>
                <a:defRPr/>
              </a:pPr>
              <a:t>‹#›</a:t>
            </a:fld>
            <a:endParaRPr lang="en-US" altLang="zh-CN" sz="1500">
              <a:solidFill>
                <a:srgbClr val="000000"/>
              </a:solidFill>
              <a:latin typeface="Arial"/>
              <a:ea typeface="宋体"/>
            </a:endParaRPr>
          </a:p>
        </p:txBody>
      </p:sp>
    </p:spTree>
    <p:extLst>
      <p:ext uri="{BB962C8B-B14F-4D97-AF65-F5344CB8AC3E}">
        <p14:creationId xmlns:p14="http://schemas.microsoft.com/office/powerpoint/2010/main" val="348036391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2836"/>
            <a:ext cx="3008949" cy="1162760"/>
          </a:xfrm>
          <a:prstGeom prst="rect">
            <a:avLst/>
          </a:prstGeom>
        </p:spPr>
        <p:txBody>
          <a:bodyPr lIns="76755" tIns="38378" rIns="76755" bIns="38378" anchor="b"/>
          <a:lstStyle>
            <a:lvl1pPr algn="l">
              <a:defRPr sz="1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4733" y="272835"/>
            <a:ext cx="5112068" cy="5853798"/>
          </a:xfrm>
          <a:prstGeom prst="rect">
            <a:avLst/>
          </a:prstGeom>
        </p:spPr>
        <p:txBody>
          <a:bodyPr lIns="76755" tIns="38378" rIns="76755" bIns="38378"/>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594"/>
            <a:ext cx="3008949" cy="4691038"/>
          </a:xfrm>
          <a:prstGeom prst="rect">
            <a:avLst/>
          </a:prstGeom>
        </p:spPr>
        <p:txBody>
          <a:bodyPr lIns="76755" tIns="38378" rIns="76755" bIns="38378"/>
          <a:lstStyle>
            <a:lvl1pPr marL="0" indent="0">
              <a:buNone/>
              <a:defRPr sz="1200"/>
            </a:lvl1pPr>
            <a:lvl2pPr marL="383783" indent="0">
              <a:buNone/>
              <a:defRPr sz="1000"/>
            </a:lvl2pPr>
            <a:lvl3pPr marL="767566" indent="0">
              <a:buNone/>
              <a:defRPr sz="800"/>
            </a:lvl3pPr>
            <a:lvl4pPr marL="1151349" indent="0">
              <a:buNone/>
              <a:defRPr sz="800"/>
            </a:lvl4pPr>
            <a:lvl5pPr marL="1535133" indent="0">
              <a:buNone/>
              <a:defRPr sz="800"/>
            </a:lvl5pPr>
            <a:lvl6pPr marL="1918915" indent="0">
              <a:buNone/>
              <a:defRPr sz="800"/>
            </a:lvl6pPr>
            <a:lvl7pPr marL="2302699" indent="0">
              <a:buNone/>
              <a:defRPr sz="800"/>
            </a:lvl7pPr>
            <a:lvl8pPr marL="2686481" indent="0">
              <a:buNone/>
              <a:defRPr sz="800"/>
            </a:lvl8pPr>
            <a:lvl9pPr marL="3070265" indent="0">
              <a:buNone/>
              <a:defRPr sz="8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500">
              <a:solidFill>
                <a:srgbClr val="000000"/>
              </a:solidFill>
              <a:latin typeface="Arial"/>
              <a:ea typeface="宋体"/>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en-US" smtClean="0"/>
              <a:t>PAGE </a:t>
            </a:r>
            <a:fld id="{1D60A0AB-6E1B-4426-9460-3E3835B75EA6}" type="slidenum">
              <a:rPr lang="zh-CN" altLang="en-US" smtClean="0"/>
              <a:pPr>
                <a:defRPr/>
              </a:pPr>
              <a:t>‹#›</a:t>
            </a:fld>
            <a:endParaRPr lang="en-US" altLang="zh-CN" sz="1500">
              <a:solidFill>
                <a:srgbClr val="000000"/>
              </a:solidFill>
              <a:latin typeface="Arial"/>
              <a:ea typeface="宋体"/>
            </a:endParaRPr>
          </a:p>
        </p:txBody>
      </p:sp>
    </p:spTree>
    <p:extLst>
      <p:ext uri="{BB962C8B-B14F-4D97-AF65-F5344CB8AC3E}">
        <p14:creationId xmlns:p14="http://schemas.microsoft.com/office/powerpoint/2010/main" val="3583577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653" y="4801031"/>
            <a:ext cx="5486400" cy="565667"/>
          </a:xfrm>
          <a:prstGeom prst="rect">
            <a:avLst/>
          </a:prstGeom>
        </p:spPr>
        <p:txBody>
          <a:bodyPr lIns="76755" tIns="38378" rIns="76755" bIns="38378" anchor="b"/>
          <a:lstStyle>
            <a:lvl1pPr algn="l">
              <a:defRPr sz="1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1653" y="612810"/>
            <a:ext cx="5486400" cy="4115371"/>
          </a:xfrm>
          <a:prstGeom prst="rect">
            <a:avLst/>
          </a:prstGeom>
        </p:spPr>
        <p:txBody>
          <a:bodyPr lIns="76755" tIns="38378" rIns="76755" bIns="38378"/>
          <a:lstStyle>
            <a:lvl1pPr marL="0" indent="0">
              <a:buNone/>
              <a:defRPr sz="2700"/>
            </a:lvl1pPr>
            <a:lvl2pPr marL="383783" indent="0">
              <a:buNone/>
              <a:defRPr sz="2400"/>
            </a:lvl2pPr>
            <a:lvl3pPr marL="767566" indent="0">
              <a:buNone/>
              <a:defRPr sz="2000"/>
            </a:lvl3pPr>
            <a:lvl4pPr marL="1151349" indent="0">
              <a:buNone/>
              <a:defRPr sz="1700"/>
            </a:lvl4pPr>
            <a:lvl5pPr marL="1535133" indent="0">
              <a:buNone/>
              <a:defRPr sz="1700"/>
            </a:lvl5pPr>
            <a:lvl6pPr marL="1918915" indent="0">
              <a:buNone/>
              <a:defRPr sz="1700"/>
            </a:lvl6pPr>
            <a:lvl7pPr marL="2302699" indent="0">
              <a:buNone/>
              <a:defRPr sz="1700"/>
            </a:lvl7pPr>
            <a:lvl8pPr marL="2686481" indent="0">
              <a:buNone/>
              <a:defRPr sz="1700"/>
            </a:lvl8pPr>
            <a:lvl9pPr marL="3070265" indent="0">
              <a:buNone/>
              <a:defRPr sz="1700"/>
            </a:lvl9pPr>
          </a:lstStyle>
          <a:p>
            <a:pPr lvl="0"/>
            <a:endParaRPr lang="zh-CN" altLang="en-US" noProof="0" smtClean="0">
              <a:sym typeface="宋体" pitchFamily="2" charset="-122"/>
            </a:endParaRPr>
          </a:p>
        </p:txBody>
      </p:sp>
      <p:sp>
        <p:nvSpPr>
          <p:cNvPr id="4" name="文本占位符 3"/>
          <p:cNvSpPr>
            <a:spLocks noGrp="1"/>
          </p:cNvSpPr>
          <p:nvPr>
            <p:ph type="body" sz="half" idx="2"/>
          </p:nvPr>
        </p:nvSpPr>
        <p:spPr>
          <a:xfrm>
            <a:off x="1791653" y="5366700"/>
            <a:ext cx="5486400" cy="805647"/>
          </a:xfrm>
          <a:prstGeom prst="rect">
            <a:avLst/>
          </a:prstGeom>
        </p:spPr>
        <p:txBody>
          <a:bodyPr lIns="76755" tIns="38378" rIns="76755" bIns="38378"/>
          <a:lstStyle>
            <a:lvl1pPr marL="0" indent="0">
              <a:buNone/>
              <a:defRPr sz="1200"/>
            </a:lvl1pPr>
            <a:lvl2pPr marL="383783" indent="0">
              <a:buNone/>
              <a:defRPr sz="1000"/>
            </a:lvl2pPr>
            <a:lvl3pPr marL="767566" indent="0">
              <a:buNone/>
              <a:defRPr sz="800"/>
            </a:lvl3pPr>
            <a:lvl4pPr marL="1151349" indent="0">
              <a:buNone/>
              <a:defRPr sz="800"/>
            </a:lvl4pPr>
            <a:lvl5pPr marL="1535133" indent="0">
              <a:buNone/>
              <a:defRPr sz="800"/>
            </a:lvl5pPr>
            <a:lvl6pPr marL="1918915" indent="0">
              <a:buNone/>
              <a:defRPr sz="800"/>
            </a:lvl6pPr>
            <a:lvl7pPr marL="2302699" indent="0">
              <a:buNone/>
              <a:defRPr sz="800"/>
            </a:lvl7pPr>
            <a:lvl8pPr marL="2686481" indent="0">
              <a:buNone/>
              <a:defRPr sz="800"/>
            </a:lvl8pPr>
            <a:lvl9pPr marL="3070265" indent="0">
              <a:buNone/>
              <a:defRPr sz="8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500">
              <a:solidFill>
                <a:srgbClr val="000000"/>
              </a:solidFill>
              <a:latin typeface="Arial"/>
              <a:ea typeface="宋体"/>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en-US" smtClean="0"/>
              <a:t>PAGE </a:t>
            </a:r>
            <a:fld id="{0D3C5510-98ED-4AD8-B170-936CE409597F}" type="slidenum">
              <a:rPr lang="zh-CN" altLang="en-US" smtClean="0"/>
              <a:pPr>
                <a:defRPr/>
              </a:pPr>
              <a:t>‹#›</a:t>
            </a:fld>
            <a:endParaRPr lang="en-US" altLang="zh-CN" sz="1500">
              <a:solidFill>
                <a:srgbClr val="000000"/>
              </a:solidFill>
              <a:latin typeface="Arial"/>
              <a:ea typeface="宋体"/>
            </a:endParaRPr>
          </a:p>
        </p:txBody>
      </p:sp>
    </p:spTree>
    <p:extLst>
      <p:ext uri="{BB962C8B-B14F-4D97-AF65-F5344CB8AC3E}">
        <p14:creationId xmlns:p14="http://schemas.microsoft.com/office/powerpoint/2010/main" val="1120899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265"/>
            <a:ext cx="8229600" cy="1142761"/>
          </a:xfrm>
          <a:prstGeom prst="rect">
            <a:avLst/>
          </a:prstGeom>
        </p:spPr>
        <p:txBody>
          <a:bodyPr lIns="76755" tIns="38378" rIns="76755" bIns="38378"/>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1" y="1599867"/>
            <a:ext cx="8229600" cy="4526766"/>
          </a:xfrm>
          <a:prstGeom prst="rect">
            <a:avLst/>
          </a:prstGeom>
        </p:spPr>
        <p:txBody>
          <a:bodyPr vert="eaVert" lIns="76755" tIns="38378" rIns="76755" bIns="383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500">
              <a:solidFill>
                <a:srgbClr val="000000"/>
              </a:solidFill>
              <a:latin typeface="Arial"/>
              <a:ea typeface="宋体"/>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en-US" smtClean="0"/>
              <a:t>PAGE </a:t>
            </a:r>
            <a:fld id="{70F4DF0B-E9F4-4C63-A24C-BEFB428D7DD6}" type="slidenum">
              <a:rPr lang="zh-CN" altLang="en-US" smtClean="0"/>
              <a:pPr>
                <a:defRPr/>
              </a:pPr>
              <a:t>‹#›</a:t>
            </a:fld>
            <a:endParaRPr lang="en-US" altLang="zh-CN" sz="1500">
              <a:solidFill>
                <a:srgbClr val="000000"/>
              </a:solidFill>
              <a:latin typeface="Arial"/>
              <a:ea typeface="宋体"/>
            </a:endParaRPr>
          </a:p>
        </p:txBody>
      </p:sp>
    </p:spTree>
    <p:extLst>
      <p:ext uri="{BB962C8B-B14F-4D97-AF65-F5344CB8AC3E}">
        <p14:creationId xmlns:p14="http://schemas.microsoft.com/office/powerpoint/2010/main" val="1394566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1" y="274264"/>
            <a:ext cx="2057400" cy="5852370"/>
          </a:xfrm>
          <a:prstGeom prst="rect">
            <a:avLst/>
          </a:prstGeom>
        </p:spPr>
        <p:txBody>
          <a:bodyPr vert="eaVert" lIns="76755" tIns="38378" rIns="76755" bIns="38378"/>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1" y="274264"/>
            <a:ext cx="6035040" cy="5852370"/>
          </a:xfrm>
          <a:prstGeom prst="rect">
            <a:avLst/>
          </a:prstGeom>
        </p:spPr>
        <p:txBody>
          <a:bodyPr vert="eaVert" lIns="76755" tIns="38378" rIns="76755" bIns="383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500">
              <a:solidFill>
                <a:srgbClr val="000000"/>
              </a:solidFill>
              <a:latin typeface="Arial"/>
              <a:ea typeface="宋体"/>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en-US" smtClean="0"/>
              <a:t>PAGE </a:t>
            </a:r>
            <a:fld id="{4EF7540F-6D8D-47B2-ACC7-01DDAC6AD80E}" type="slidenum">
              <a:rPr lang="zh-CN" altLang="en-US" smtClean="0"/>
              <a:pPr>
                <a:defRPr/>
              </a:pPr>
              <a:t>‹#›</a:t>
            </a:fld>
            <a:endParaRPr lang="en-US" altLang="zh-CN" sz="1500">
              <a:solidFill>
                <a:srgbClr val="000000"/>
              </a:solidFill>
              <a:latin typeface="Arial"/>
              <a:ea typeface="宋体"/>
            </a:endParaRPr>
          </a:p>
        </p:txBody>
      </p:sp>
    </p:spTree>
    <p:extLst>
      <p:ext uri="{BB962C8B-B14F-4D97-AF65-F5344CB8AC3E}">
        <p14:creationId xmlns:p14="http://schemas.microsoft.com/office/powerpoint/2010/main" val="313620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0" indent="0">
              <a:buNone/>
              <a:defRPr sz="1400">
                <a:solidFill>
                  <a:schemeClr val="tx1">
                    <a:tint val="75000"/>
                  </a:schemeClr>
                </a:solidFill>
              </a:defRPr>
            </a:lvl5pPr>
            <a:lvl6pPr marL="2285725" indent="0">
              <a:buNone/>
              <a:defRPr sz="1400">
                <a:solidFill>
                  <a:schemeClr val="tx1">
                    <a:tint val="75000"/>
                  </a:schemeClr>
                </a:solidFill>
              </a:defRPr>
            </a:lvl6pPr>
            <a:lvl7pPr marL="2742870" indent="0">
              <a:buNone/>
              <a:defRPr sz="1400">
                <a:solidFill>
                  <a:schemeClr val="tx1">
                    <a:tint val="75000"/>
                  </a:schemeClr>
                </a:solidFill>
              </a:defRPr>
            </a:lvl7pPr>
            <a:lvl8pPr marL="3200014" indent="0">
              <a:buNone/>
              <a:defRPr sz="1400">
                <a:solidFill>
                  <a:schemeClr val="tx1">
                    <a:tint val="75000"/>
                  </a:schemeClr>
                </a:solidFill>
              </a:defRPr>
            </a:lvl8pPr>
            <a:lvl9pPr marL="365716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69306DE-E83F-42E1-83AB-D6792AF791DF}" type="datetimeFigureOut">
              <a:rPr lang="zh-CN" altLang="en-US" smtClean="0"/>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ED704F-A82A-4261-85C6-374EB8497C1A}" type="slidenum">
              <a:rPr lang="zh-CN" altLang="en-US" smtClean="0"/>
              <a:t>‹#›</a:t>
            </a:fld>
            <a:endParaRPr lang="zh-CN" altLang="en-US"/>
          </a:p>
        </p:txBody>
      </p:sp>
    </p:spTree>
    <p:extLst>
      <p:ext uri="{BB962C8B-B14F-4D97-AF65-F5344CB8AC3E}">
        <p14:creationId xmlns:p14="http://schemas.microsoft.com/office/powerpoint/2010/main" val="1125279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1"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69306DE-E83F-42E1-83AB-D6792AF791DF}" type="datetimeFigureOut">
              <a:rPr lang="zh-CN" altLang="en-US" smtClean="0"/>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ED704F-A82A-4261-85C6-374EB8497C1A}" type="slidenum">
              <a:rPr lang="zh-CN" altLang="en-US" smtClean="0"/>
              <a:t>‹#›</a:t>
            </a:fld>
            <a:endParaRPr lang="zh-CN" altLang="en-US"/>
          </a:p>
        </p:txBody>
      </p:sp>
    </p:spTree>
    <p:extLst>
      <p:ext uri="{BB962C8B-B14F-4D97-AF65-F5344CB8AC3E}">
        <p14:creationId xmlns:p14="http://schemas.microsoft.com/office/powerpoint/2010/main" val="106115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0" indent="0">
              <a:buNone/>
              <a:defRPr sz="1600" b="1"/>
            </a:lvl5pPr>
            <a:lvl6pPr marL="2285725" indent="0">
              <a:buNone/>
              <a:defRPr sz="1600" b="1"/>
            </a:lvl6pPr>
            <a:lvl7pPr marL="2742870" indent="0">
              <a:buNone/>
              <a:defRPr sz="1600" b="1"/>
            </a:lvl7pPr>
            <a:lvl8pPr marL="3200014" indent="0">
              <a:buNone/>
              <a:defRPr sz="1600" b="1"/>
            </a:lvl8pPr>
            <a:lvl9pPr marL="365716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0" indent="0">
              <a:buNone/>
              <a:defRPr sz="1600" b="1"/>
            </a:lvl5pPr>
            <a:lvl6pPr marL="2285725" indent="0">
              <a:buNone/>
              <a:defRPr sz="1600" b="1"/>
            </a:lvl6pPr>
            <a:lvl7pPr marL="2742870" indent="0">
              <a:buNone/>
              <a:defRPr sz="1600" b="1"/>
            </a:lvl7pPr>
            <a:lvl8pPr marL="3200014" indent="0">
              <a:buNone/>
              <a:defRPr sz="1600" b="1"/>
            </a:lvl8pPr>
            <a:lvl9pPr marL="365716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69306DE-E83F-42E1-83AB-D6792AF791DF}" type="datetimeFigureOut">
              <a:rPr lang="zh-CN" altLang="en-US" smtClean="0"/>
              <a:t>2017/7/6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ED704F-A82A-4261-85C6-374EB8497C1A}" type="slidenum">
              <a:rPr lang="zh-CN" altLang="en-US" smtClean="0"/>
              <a:t>‹#›</a:t>
            </a:fld>
            <a:endParaRPr lang="zh-CN" altLang="en-US"/>
          </a:p>
        </p:txBody>
      </p:sp>
    </p:spTree>
    <p:extLst>
      <p:ext uri="{BB962C8B-B14F-4D97-AF65-F5344CB8AC3E}">
        <p14:creationId xmlns:p14="http://schemas.microsoft.com/office/powerpoint/2010/main" val="448004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69306DE-E83F-42E1-83AB-D6792AF791DF}" type="datetimeFigureOut">
              <a:rPr lang="zh-CN" altLang="en-US" smtClean="0"/>
              <a:t>2017/7/6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ED704F-A82A-4261-85C6-374EB8497C1A}" type="slidenum">
              <a:rPr lang="zh-CN" altLang="en-US" smtClean="0"/>
              <a:t>‹#›</a:t>
            </a:fld>
            <a:endParaRPr lang="zh-CN" altLang="en-US"/>
          </a:p>
        </p:txBody>
      </p:sp>
    </p:spTree>
    <p:extLst>
      <p:ext uri="{BB962C8B-B14F-4D97-AF65-F5344CB8AC3E}">
        <p14:creationId xmlns:p14="http://schemas.microsoft.com/office/powerpoint/2010/main" val="419868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9306DE-E83F-42E1-83AB-D6792AF791DF}" type="datetimeFigureOut">
              <a:rPr lang="zh-CN" altLang="en-US" smtClean="0"/>
              <a:t>2017/7/6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ED704F-A82A-4261-85C6-374EB8497C1A}" type="slidenum">
              <a:rPr lang="zh-CN" altLang="en-US" smtClean="0"/>
              <a:t>‹#›</a:t>
            </a:fld>
            <a:endParaRPr lang="zh-CN" altLang="en-US"/>
          </a:p>
        </p:txBody>
      </p:sp>
    </p:spTree>
    <p:extLst>
      <p:ext uri="{BB962C8B-B14F-4D97-AF65-F5344CB8AC3E}">
        <p14:creationId xmlns:p14="http://schemas.microsoft.com/office/powerpoint/2010/main" val="211002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0" indent="0">
              <a:buNone/>
              <a:defRPr sz="900"/>
            </a:lvl5pPr>
            <a:lvl6pPr marL="2285725" indent="0">
              <a:buNone/>
              <a:defRPr sz="900"/>
            </a:lvl6pPr>
            <a:lvl7pPr marL="2742870" indent="0">
              <a:buNone/>
              <a:defRPr sz="900"/>
            </a:lvl7pPr>
            <a:lvl8pPr marL="3200014" indent="0">
              <a:buNone/>
              <a:defRPr sz="900"/>
            </a:lvl8pPr>
            <a:lvl9pPr marL="365716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69306DE-E83F-42E1-83AB-D6792AF791DF}" type="datetimeFigureOut">
              <a:rPr lang="zh-CN" altLang="en-US" smtClean="0"/>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ED704F-A82A-4261-85C6-374EB8497C1A}" type="slidenum">
              <a:rPr lang="zh-CN" altLang="en-US" smtClean="0"/>
              <a:t>‹#›</a:t>
            </a:fld>
            <a:endParaRPr lang="zh-CN" altLang="en-US"/>
          </a:p>
        </p:txBody>
      </p:sp>
    </p:spTree>
    <p:extLst>
      <p:ext uri="{BB962C8B-B14F-4D97-AF65-F5344CB8AC3E}">
        <p14:creationId xmlns:p14="http://schemas.microsoft.com/office/powerpoint/2010/main" val="72320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6"/>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0" indent="0">
              <a:buNone/>
              <a:defRPr sz="2000"/>
            </a:lvl5pPr>
            <a:lvl6pPr marL="2285725" indent="0">
              <a:buNone/>
              <a:defRPr sz="2000"/>
            </a:lvl6pPr>
            <a:lvl7pPr marL="2742870" indent="0">
              <a:buNone/>
              <a:defRPr sz="2000"/>
            </a:lvl7pPr>
            <a:lvl8pPr marL="3200014" indent="0">
              <a:buNone/>
              <a:defRPr sz="2000"/>
            </a:lvl8pPr>
            <a:lvl9pPr marL="365716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0" indent="0">
              <a:buNone/>
              <a:defRPr sz="900"/>
            </a:lvl5pPr>
            <a:lvl6pPr marL="2285725" indent="0">
              <a:buNone/>
              <a:defRPr sz="900"/>
            </a:lvl6pPr>
            <a:lvl7pPr marL="2742870" indent="0">
              <a:buNone/>
              <a:defRPr sz="900"/>
            </a:lvl7pPr>
            <a:lvl8pPr marL="3200014" indent="0">
              <a:buNone/>
              <a:defRPr sz="900"/>
            </a:lvl8pPr>
            <a:lvl9pPr marL="365716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69306DE-E83F-42E1-83AB-D6792AF791DF}" type="datetimeFigureOut">
              <a:rPr lang="zh-CN" altLang="en-US" smtClean="0"/>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ED704F-A82A-4261-85C6-374EB8497C1A}" type="slidenum">
              <a:rPr lang="zh-CN" altLang="en-US" smtClean="0"/>
              <a:t>‹#›</a:t>
            </a:fld>
            <a:endParaRPr lang="zh-CN" altLang="en-US"/>
          </a:p>
        </p:txBody>
      </p:sp>
    </p:spTree>
    <p:extLst>
      <p:ext uri="{BB962C8B-B14F-4D97-AF65-F5344CB8AC3E}">
        <p14:creationId xmlns:p14="http://schemas.microsoft.com/office/powerpoint/2010/main" val="285413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74638"/>
            <a:ext cx="8229600" cy="1143000"/>
          </a:xfrm>
          <a:prstGeom prst="rect">
            <a:avLst/>
          </a:prstGeom>
        </p:spPr>
        <p:txBody>
          <a:bodyPr vert="horz" lIns="91429" tIns="45715" rIns="91429" bIns="4571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600201"/>
            <a:ext cx="8229600" cy="4525963"/>
          </a:xfrm>
          <a:prstGeom prst="rect">
            <a:avLst/>
          </a:prstGeom>
        </p:spPr>
        <p:txBody>
          <a:bodyPr vert="horz" lIns="91429" tIns="45715" rIns="91429" bIns="4571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F69306DE-E83F-42E1-83AB-D6792AF791DF}" type="datetimeFigureOut">
              <a:rPr lang="zh-CN" altLang="en-US" smtClean="0"/>
              <a:t>2017/7/6</a:t>
            </a:fld>
            <a:endParaRPr lang="zh-CN" altLang="en-US"/>
          </a:p>
        </p:txBody>
      </p:sp>
      <p:sp>
        <p:nvSpPr>
          <p:cNvPr id="5" name="页脚占位符 4"/>
          <p:cNvSpPr>
            <a:spLocks noGrp="1"/>
          </p:cNvSpPr>
          <p:nvPr>
            <p:ph type="ftr" sz="quarter" idx="3"/>
          </p:nvPr>
        </p:nvSpPr>
        <p:spPr>
          <a:xfrm>
            <a:off x="3124201" y="6356350"/>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DDED704F-A82A-4261-85C6-374EB8497C1A}" type="slidenum">
              <a:rPr lang="zh-CN" altLang="en-US" smtClean="0"/>
              <a:t>‹#›</a:t>
            </a:fld>
            <a:endParaRPr lang="zh-CN" altLang="en-US"/>
          </a:p>
        </p:txBody>
      </p:sp>
    </p:spTree>
    <p:extLst>
      <p:ext uri="{BB962C8B-B14F-4D97-AF65-F5344CB8AC3E}">
        <p14:creationId xmlns:p14="http://schemas.microsoft.com/office/powerpoint/2010/main" val="1561136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290"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0" indent="-285716" algn="l" defTabSz="91429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07"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97"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7"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0" algn="l" defTabSz="914290" rtl="0" eaLnBrk="1" latinLnBrk="0" hangingPunct="1">
        <a:defRPr sz="1800" kern="1200">
          <a:solidFill>
            <a:schemeClr val="tx1"/>
          </a:solidFill>
          <a:latin typeface="+mn-lt"/>
          <a:ea typeface="+mn-ea"/>
          <a:cs typeface="+mn-cs"/>
        </a:defRPr>
      </a:lvl5pPr>
      <a:lvl6pPr marL="2285725" algn="l" defTabSz="914290" rtl="0" eaLnBrk="1" latinLnBrk="0" hangingPunct="1">
        <a:defRPr sz="1800" kern="1200">
          <a:solidFill>
            <a:schemeClr val="tx1"/>
          </a:solidFill>
          <a:latin typeface="+mn-lt"/>
          <a:ea typeface="+mn-ea"/>
          <a:cs typeface="+mn-cs"/>
        </a:defRPr>
      </a:lvl6pPr>
      <a:lvl7pPr marL="2742870" algn="l" defTabSz="914290" rtl="0" eaLnBrk="1" latinLnBrk="0" hangingPunct="1">
        <a:defRPr sz="1800" kern="1200">
          <a:solidFill>
            <a:schemeClr val="tx1"/>
          </a:solidFill>
          <a:latin typeface="+mn-lt"/>
          <a:ea typeface="+mn-ea"/>
          <a:cs typeface="+mn-cs"/>
        </a:defRPr>
      </a:lvl7pPr>
      <a:lvl8pPr marL="3200014" algn="l" defTabSz="914290" rtl="0" eaLnBrk="1" latinLnBrk="0" hangingPunct="1">
        <a:defRPr sz="1800" kern="1200">
          <a:solidFill>
            <a:schemeClr val="tx1"/>
          </a:solidFill>
          <a:latin typeface="+mn-lt"/>
          <a:ea typeface="+mn-ea"/>
          <a:cs typeface="+mn-cs"/>
        </a:defRPr>
      </a:lvl8pPr>
      <a:lvl9pPr marL="3657160" algn="l" defTabSz="9142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dt" sz="half" idx="2"/>
          </p:nvPr>
        </p:nvSpPr>
        <p:spPr bwMode="auto">
          <a:xfrm>
            <a:off x="1547337" y="6278050"/>
            <a:ext cx="2134552" cy="22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285" tIns="42642" rIns="85285" bIns="42642" numCol="1" anchor="t" anchorCtr="0" compatLnSpc="1">
            <a:prstTxWarp prst="textNoShape">
              <a:avLst/>
            </a:prstTxWarp>
            <a:spAutoFit/>
          </a:bodyPr>
          <a:lstStyle>
            <a:lvl1pPr>
              <a:buFont typeface="Arial" pitchFamily="34" charset="0"/>
              <a:buNone/>
              <a:defRPr sz="900">
                <a:solidFill>
                  <a:srgbClr val="606060"/>
                </a:solidFill>
                <a:latin typeface="方正中等线简体" pitchFamily="1" charset="-122"/>
                <a:ea typeface="方正中等线简体" pitchFamily="1" charset="-122"/>
                <a:sym typeface="方正中等线简体" pitchFamily="1" charset="-122"/>
              </a:defRPr>
            </a:lvl1pPr>
          </a:lstStyle>
          <a:p>
            <a:pPr eaLnBrk="0" fontAlgn="base" hangingPunct="0">
              <a:spcBef>
                <a:spcPct val="0"/>
              </a:spcBef>
              <a:spcAft>
                <a:spcPct val="0"/>
              </a:spcAft>
              <a:defRPr/>
            </a:pPr>
            <a:r>
              <a:rPr lang="zh-CN" altLang="en-US" smtClean="0"/>
              <a:t>2013年10月21日</a:t>
            </a:r>
            <a:endParaRPr lang="en-US" altLang="zh-CN" sz="1500">
              <a:solidFill>
                <a:srgbClr val="000000"/>
              </a:solidFill>
              <a:latin typeface="Arial"/>
              <a:ea typeface="宋体"/>
            </a:endParaRPr>
          </a:p>
        </p:txBody>
      </p:sp>
      <p:sp>
        <p:nvSpPr>
          <p:cNvPr id="1027" name="Rectangle 5"/>
          <p:cNvSpPr>
            <a:spLocks noGrp="1" noChangeArrowheads="1"/>
          </p:cNvSpPr>
          <p:nvPr>
            <p:ph type="ftr" sz="quarter" idx="3"/>
          </p:nvPr>
        </p:nvSpPr>
        <p:spPr bwMode="auto">
          <a:xfrm>
            <a:off x="488632" y="6278050"/>
            <a:ext cx="1150144" cy="22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285" tIns="42642" rIns="85285" bIns="42642" numCol="1" anchor="t" anchorCtr="0" compatLnSpc="1">
            <a:prstTxWarp prst="textNoShape">
              <a:avLst/>
            </a:prstTxWarp>
            <a:spAutoFit/>
          </a:bodyPr>
          <a:lstStyle>
            <a:lvl1pPr>
              <a:buFont typeface="Arial" pitchFamily="34" charset="0"/>
              <a:buNone/>
              <a:defRPr sz="900">
                <a:solidFill>
                  <a:srgbClr val="606060"/>
                </a:solidFill>
                <a:latin typeface="方正中等线简体" pitchFamily="1" charset="-122"/>
                <a:ea typeface="方正中等线简体" pitchFamily="1" charset="-122"/>
                <a:sym typeface="方正中等线简体" pitchFamily="1" charset="-122"/>
              </a:defRPr>
            </a:lvl1pPr>
          </a:lstStyle>
          <a:p>
            <a:pPr eaLnBrk="0" fontAlgn="base" hangingPunct="0">
              <a:spcBef>
                <a:spcPct val="0"/>
              </a:spcBef>
              <a:spcAft>
                <a:spcPct val="0"/>
              </a:spcAft>
              <a:defRPr/>
            </a:pPr>
            <a:r>
              <a:rPr lang="zh-CN" altLang="en-US" smtClean="0"/>
              <a:t>PAGE </a:t>
            </a:r>
            <a:fld id="{B5C49FAB-0841-4BED-9842-927D28A1E18D}" type="slidenum">
              <a:rPr lang="zh-CN" altLang="en-US" smtClean="0"/>
              <a:pPr eaLnBrk="0" fontAlgn="base" hangingPunct="0">
                <a:spcBef>
                  <a:spcPct val="0"/>
                </a:spcBef>
                <a:spcAft>
                  <a:spcPct val="0"/>
                </a:spcAft>
                <a:defRPr/>
              </a:pPr>
              <a:t>‹#›</a:t>
            </a:fld>
            <a:endParaRPr lang="en-US" altLang="zh-CN" sz="1500" dirty="0">
              <a:solidFill>
                <a:srgbClr val="000000"/>
              </a:solidFill>
              <a:latin typeface="Arial"/>
              <a:ea typeface="宋体"/>
            </a:endParaRPr>
          </a:p>
        </p:txBody>
      </p:sp>
      <p:pic>
        <p:nvPicPr>
          <p:cNvPr id="1028" name="图片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63423" y="5792376"/>
            <a:ext cx="1280605" cy="80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5139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rtl="0" eaLnBrk="0" fontAlgn="base" hangingPunct="0">
        <a:spcBef>
          <a:spcPct val="0"/>
        </a:spcBef>
        <a:spcAft>
          <a:spcPct val="0"/>
        </a:spcAft>
        <a:defRPr sz="4100">
          <a:solidFill>
            <a:schemeClr val="tx2"/>
          </a:solidFill>
          <a:latin typeface="+mj-lt"/>
          <a:ea typeface="+mj-ea"/>
          <a:cs typeface="+mj-cs"/>
          <a:sym typeface="宋体" pitchFamily="2" charset="-122"/>
        </a:defRPr>
      </a:lvl1pPr>
      <a:lvl2pPr algn="ctr" rtl="0" eaLnBrk="0" fontAlgn="base" hangingPunct="0">
        <a:spcBef>
          <a:spcPct val="0"/>
        </a:spcBef>
        <a:spcAft>
          <a:spcPct val="0"/>
        </a:spcAft>
        <a:defRPr sz="4100">
          <a:solidFill>
            <a:schemeClr val="tx2"/>
          </a:solidFill>
          <a:latin typeface="Arial" pitchFamily="34" charset="0"/>
          <a:ea typeface="宋体" pitchFamily="2" charset="-122"/>
          <a:sym typeface="宋体" pitchFamily="2" charset="-122"/>
        </a:defRPr>
      </a:lvl2pPr>
      <a:lvl3pPr algn="ctr" rtl="0" eaLnBrk="0" fontAlgn="base" hangingPunct="0">
        <a:spcBef>
          <a:spcPct val="0"/>
        </a:spcBef>
        <a:spcAft>
          <a:spcPct val="0"/>
        </a:spcAft>
        <a:defRPr sz="4100">
          <a:solidFill>
            <a:schemeClr val="tx2"/>
          </a:solidFill>
          <a:latin typeface="Arial" pitchFamily="34" charset="0"/>
          <a:ea typeface="宋体" pitchFamily="2" charset="-122"/>
          <a:sym typeface="宋体" pitchFamily="2" charset="-122"/>
        </a:defRPr>
      </a:lvl3pPr>
      <a:lvl4pPr algn="ctr" rtl="0" eaLnBrk="0" fontAlgn="base" hangingPunct="0">
        <a:spcBef>
          <a:spcPct val="0"/>
        </a:spcBef>
        <a:spcAft>
          <a:spcPct val="0"/>
        </a:spcAft>
        <a:defRPr sz="4100">
          <a:solidFill>
            <a:schemeClr val="tx2"/>
          </a:solidFill>
          <a:latin typeface="Arial" pitchFamily="34" charset="0"/>
          <a:ea typeface="宋体" pitchFamily="2" charset="-122"/>
          <a:sym typeface="宋体" pitchFamily="2" charset="-122"/>
        </a:defRPr>
      </a:lvl4pPr>
      <a:lvl5pPr algn="ctr" rtl="0" eaLnBrk="0" fontAlgn="base" hangingPunct="0">
        <a:spcBef>
          <a:spcPct val="0"/>
        </a:spcBef>
        <a:spcAft>
          <a:spcPct val="0"/>
        </a:spcAft>
        <a:defRPr sz="4100">
          <a:solidFill>
            <a:schemeClr val="tx2"/>
          </a:solidFill>
          <a:latin typeface="Arial" pitchFamily="34" charset="0"/>
          <a:ea typeface="宋体" pitchFamily="2" charset="-122"/>
          <a:sym typeface="宋体" pitchFamily="2" charset="-122"/>
        </a:defRPr>
      </a:lvl5pPr>
      <a:lvl6pPr marL="383783" algn="ctr" rtl="0" eaLnBrk="0" fontAlgn="base" hangingPunct="0">
        <a:spcBef>
          <a:spcPct val="0"/>
        </a:spcBef>
        <a:spcAft>
          <a:spcPct val="0"/>
        </a:spcAft>
        <a:defRPr sz="4100">
          <a:solidFill>
            <a:schemeClr val="tx2"/>
          </a:solidFill>
          <a:latin typeface="Arial" pitchFamily="34" charset="0"/>
          <a:ea typeface="宋体" pitchFamily="2" charset="-122"/>
          <a:sym typeface="宋体" pitchFamily="2" charset="-122"/>
        </a:defRPr>
      </a:lvl6pPr>
      <a:lvl7pPr marL="767566" algn="ctr" rtl="0" eaLnBrk="0" fontAlgn="base" hangingPunct="0">
        <a:spcBef>
          <a:spcPct val="0"/>
        </a:spcBef>
        <a:spcAft>
          <a:spcPct val="0"/>
        </a:spcAft>
        <a:defRPr sz="4100">
          <a:solidFill>
            <a:schemeClr val="tx2"/>
          </a:solidFill>
          <a:latin typeface="Arial" pitchFamily="34" charset="0"/>
          <a:ea typeface="宋体" pitchFamily="2" charset="-122"/>
          <a:sym typeface="宋体" pitchFamily="2" charset="-122"/>
        </a:defRPr>
      </a:lvl7pPr>
      <a:lvl8pPr marL="1151349" algn="ctr" rtl="0" eaLnBrk="0" fontAlgn="base" hangingPunct="0">
        <a:spcBef>
          <a:spcPct val="0"/>
        </a:spcBef>
        <a:spcAft>
          <a:spcPct val="0"/>
        </a:spcAft>
        <a:defRPr sz="4100">
          <a:solidFill>
            <a:schemeClr val="tx2"/>
          </a:solidFill>
          <a:latin typeface="Arial" pitchFamily="34" charset="0"/>
          <a:ea typeface="宋体" pitchFamily="2" charset="-122"/>
          <a:sym typeface="宋体" pitchFamily="2" charset="-122"/>
        </a:defRPr>
      </a:lvl8pPr>
      <a:lvl9pPr marL="1535133" algn="ctr" rtl="0" eaLnBrk="0" fontAlgn="base" hangingPunct="0">
        <a:spcBef>
          <a:spcPct val="0"/>
        </a:spcBef>
        <a:spcAft>
          <a:spcPct val="0"/>
        </a:spcAft>
        <a:defRPr sz="4100">
          <a:solidFill>
            <a:schemeClr val="tx2"/>
          </a:solidFill>
          <a:latin typeface="Arial" pitchFamily="34" charset="0"/>
          <a:ea typeface="宋体" pitchFamily="2" charset="-122"/>
          <a:sym typeface="宋体" pitchFamily="2" charset="-122"/>
        </a:defRPr>
      </a:lvl9pPr>
    </p:titleStyle>
    <p:bodyStyle>
      <a:lvl1pPr marL="317184" indent="-317184" algn="l" defTabSz="0" rtl="0" eaLnBrk="0" fontAlgn="base" hangingPunct="0">
        <a:spcBef>
          <a:spcPct val="20000"/>
        </a:spcBef>
        <a:spcAft>
          <a:spcPct val="0"/>
        </a:spcAft>
        <a:buChar char="•"/>
        <a:defRPr sz="2900">
          <a:solidFill>
            <a:schemeClr val="tx1"/>
          </a:solidFill>
          <a:latin typeface="+mn-lt"/>
          <a:ea typeface="+mn-ea"/>
          <a:cs typeface="+mn-cs"/>
          <a:sym typeface="宋体" pitchFamily="2" charset="-122"/>
        </a:defRPr>
      </a:lvl1pPr>
      <a:lvl2pPr marL="690341" indent="-263875" algn="l" defTabSz="0" rtl="0" eaLnBrk="0" fontAlgn="base" hangingPunct="0">
        <a:spcBef>
          <a:spcPct val="20000"/>
        </a:spcBef>
        <a:spcAft>
          <a:spcPct val="0"/>
        </a:spcAft>
        <a:buChar char="–"/>
        <a:defRPr sz="2600">
          <a:solidFill>
            <a:schemeClr val="tx1"/>
          </a:solidFill>
          <a:latin typeface="+mn-lt"/>
          <a:ea typeface="+mn-ea"/>
          <a:sym typeface="宋体" pitchFamily="2" charset="-122"/>
        </a:defRPr>
      </a:lvl2pPr>
      <a:lvl3pPr marL="1063498" indent="-210567"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3pPr>
      <a:lvl4pPr marL="1489963" indent="-210567" algn="l" defTabSz="0" rtl="0" eaLnBrk="0" fontAlgn="base" hangingPunct="0">
        <a:spcBef>
          <a:spcPct val="20000"/>
        </a:spcBef>
        <a:spcAft>
          <a:spcPct val="0"/>
        </a:spcAft>
        <a:buChar char="–"/>
        <a:defRPr sz="1800">
          <a:solidFill>
            <a:schemeClr val="tx1"/>
          </a:solidFill>
          <a:latin typeface="+mn-lt"/>
          <a:ea typeface="+mn-ea"/>
          <a:sym typeface="宋体" pitchFamily="2" charset="-122"/>
        </a:defRPr>
      </a:lvl4pPr>
      <a:lvl5pPr marL="1916429" indent="-210567" algn="l" defTabSz="0" rtl="0" eaLnBrk="0" fontAlgn="base" hangingPunct="0">
        <a:spcBef>
          <a:spcPct val="20000"/>
        </a:spcBef>
        <a:spcAft>
          <a:spcPct val="0"/>
        </a:spcAft>
        <a:buChar char="»"/>
        <a:defRPr sz="1800">
          <a:solidFill>
            <a:schemeClr val="tx1"/>
          </a:solidFill>
          <a:latin typeface="+mn-lt"/>
          <a:ea typeface="+mn-ea"/>
          <a:sym typeface="宋体" pitchFamily="2" charset="-122"/>
        </a:defRPr>
      </a:lvl5pPr>
      <a:lvl6pPr marL="2301367" indent="-211881" algn="l" defTabSz="0" rtl="0" eaLnBrk="0" fontAlgn="base" hangingPunct="0">
        <a:spcBef>
          <a:spcPct val="20000"/>
        </a:spcBef>
        <a:spcAft>
          <a:spcPct val="0"/>
        </a:spcAft>
        <a:buChar char="»"/>
        <a:defRPr sz="1800">
          <a:solidFill>
            <a:schemeClr val="tx1"/>
          </a:solidFill>
          <a:latin typeface="+mn-lt"/>
          <a:ea typeface="+mn-ea"/>
          <a:sym typeface="宋体" pitchFamily="2" charset="-122"/>
        </a:defRPr>
      </a:lvl6pPr>
      <a:lvl7pPr marL="2685151" indent="-211881" algn="l" defTabSz="0" rtl="0" eaLnBrk="0" fontAlgn="base" hangingPunct="0">
        <a:spcBef>
          <a:spcPct val="20000"/>
        </a:spcBef>
        <a:spcAft>
          <a:spcPct val="0"/>
        </a:spcAft>
        <a:buChar char="»"/>
        <a:defRPr sz="1800">
          <a:solidFill>
            <a:schemeClr val="tx1"/>
          </a:solidFill>
          <a:latin typeface="+mn-lt"/>
          <a:ea typeface="+mn-ea"/>
          <a:sym typeface="宋体" pitchFamily="2" charset="-122"/>
        </a:defRPr>
      </a:lvl7pPr>
      <a:lvl8pPr marL="3068933" indent="-211881" algn="l" defTabSz="0" rtl="0" eaLnBrk="0" fontAlgn="base" hangingPunct="0">
        <a:spcBef>
          <a:spcPct val="20000"/>
        </a:spcBef>
        <a:spcAft>
          <a:spcPct val="0"/>
        </a:spcAft>
        <a:buChar char="»"/>
        <a:defRPr sz="1800">
          <a:solidFill>
            <a:schemeClr val="tx1"/>
          </a:solidFill>
          <a:latin typeface="+mn-lt"/>
          <a:ea typeface="+mn-ea"/>
          <a:sym typeface="宋体" pitchFamily="2" charset="-122"/>
        </a:defRPr>
      </a:lvl8pPr>
      <a:lvl9pPr marL="3452716" indent="-211881" algn="l" defTabSz="0" rtl="0" eaLnBrk="0" fontAlgn="base" hangingPunct="0">
        <a:spcBef>
          <a:spcPct val="20000"/>
        </a:spcBef>
        <a:spcAft>
          <a:spcPct val="0"/>
        </a:spcAft>
        <a:buChar char="»"/>
        <a:defRPr sz="1800">
          <a:solidFill>
            <a:schemeClr val="tx1"/>
          </a:solidFill>
          <a:latin typeface="+mn-lt"/>
          <a:ea typeface="+mn-ea"/>
          <a:sym typeface="宋体" pitchFamily="2" charset="-122"/>
        </a:defRPr>
      </a:lvl9pPr>
    </p:bodyStyle>
    <p:otherStyle>
      <a:defPPr>
        <a:defRPr lang="zh-CN"/>
      </a:defPPr>
      <a:lvl1pPr marL="0" algn="l" defTabSz="767566" rtl="0" eaLnBrk="1" latinLnBrk="0" hangingPunct="1">
        <a:defRPr sz="1500" kern="1200">
          <a:solidFill>
            <a:schemeClr val="tx1"/>
          </a:solidFill>
          <a:latin typeface="+mn-lt"/>
          <a:ea typeface="+mn-ea"/>
          <a:cs typeface="+mn-cs"/>
        </a:defRPr>
      </a:lvl1pPr>
      <a:lvl2pPr marL="383783" algn="l" defTabSz="767566" rtl="0" eaLnBrk="1" latinLnBrk="0" hangingPunct="1">
        <a:defRPr sz="1500" kern="1200">
          <a:solidFill>
            <a:schemeClr val="tx1"/>
          </a:solidFill>
          <a:latin typeface="+mn-lt"/>
          <a:ea typeface="+mn-ea"/>
          <a:cs typeface="+mn-cs"/>
        </a:defRPr>
      </a:lvl2pPr>
      <a:lvl3pPr marL="767566" algn="l" defTabSz="767566" rtl="0" eaLnBrk="1" latinLnBrk="0" hangingPunct="1">
        <a:defRPr sz="1500" kern="1200">
          <a:solidFill>
            <a:schemeClr val="tx1"/>
          </a:solidFill>
          <a:latin typeface="+mn-lt"/>
          <a:ea typeface="+mn-ea"/>
          <a:cs typeface="+mn-cs"/>
        </a:defRPr>
      </a:lvl3pPr>
      <a:lvl4pPr marL="1151349" algn="l" defTabSz="767566" rtl="0" eaLnBrk="1" latinLnBrk="0" hangingPunct="1">
        <a:defRPr sz="1500" kern="1200">
          <a:solidFill>
            <a:schemeClr val="tx1"/>
          </a:solidFill>
          <a:latin typeface="+mn-lt"/>
          <a:ea typeface="+mn-ea"/>
          <a:cs typeface="+mn-cs"/>
        </a:defRPr>
      </a:lvl4pPr>
      <a:lvl5pPr marL="1535133" algn="l" defTabSz="767566" rtl="0" eaLnBrk="1" latinLnBrk="0" hangingPunct="1">
        <a:defRPr sz="1500" kern="1200">
          <a:solidFill>
            <a:schemeClr val="tx1"/>
          </a:solidFill>
          <a:latin typeface="+mn-lt"/>
          <a:ea typeface="+mn-ea"/>
          <a:cs typeface="+mn-cs"/>
        </a:defRPr>
      </a:lvl5pPr>
      <a:lvl6pPr marL="1918915" algn="l" defTabSz="767566" rtl="0" eaLnBrk="1" latinLnBrk="0" hangingPunct="1">
        <a:defRPr sz="1500" kern="1200">
          <a:solidFill>
            <a:schemeClr val="tx1"/>
          </a:solidFill>
          <a:latin typeface="+mn-lt"/>
          <a:ea typeface="+mn-ea"/>
          <a:cs typeface="+mn-cs"/>
        </a:defRPr>
      </a:lvl6pPr>
      <a:lvl7pPr marL="2302699" algn="l" defTabSz="767566" rtl="0" eaLnBrk="1" latinLnBrk="0" hangingPunct="1">
        <a:defRPr sz="1500" kern="1200">
          <a:solidFill>
            <a:schemeClr val="tx1"/>
          </a:solidFill>
          <a:latin typeface="+mn-lt"/>
          <a:ea typeface="+mn-ea"/>
          <a:cs typeface="+mn-cs"/>
        </a:defRPr>
      </a:lvl7pPr>
      <a:lvl8pPr marL="2686481" algn="l" defTabSz="767566" rtl="0" eaLnBrk="1" latinLnBrk="0" hangingPunct="1">
        <a:defRPr sz="1500" kern="1200">
          <a:solidFill>
            <a:schemeClr val="tx1"/>
          </a:solidFill>
          <a:latin typeface="+mn-lt"/>
          <a:ea typeface="+mn-ea"/>
          <a:cs typeface="+mn-cs"/>
        </a:defRPr>
      </a:lvl8pPr>
      <a:lvl9pPr marL="3070265" algn="l" defTabSz="76756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20.xml"/><Relationship Id="rId5" Type="http://schemas.openxmlformats.org/officeDocument/2006/relationships/tags" Target="../tags/tag7.xml"/><Relationship Id="rId4"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0.xml"/><Relationship Id="rId5" Type="http://schemas.openxmlformats.org/officeDocument/2006/relationships/tags" Target="../tags/tag12.xml"/><Relationship Id="rId4"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0.xml"/><Relationship Id="rId5" Type="http://schemas.openxmlformats.org/officeDocument/2006/relationships/tags" Target="../tags/tag17.xml"/><Relationship Id="rId4"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8.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0.xml"/><Relationship Id="rId5" Type="http://schemas.openxmlformats.org/officeDocument/2006/relationships/tags" Target="../tags/tag22.xml"/><Relationship Id="rId4" Type="http://schemas.openxmlformats.org/officeDocument/2006/relationships/tags" Target="../tags/tag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p:cNvGraphicFramePr>
          <p:nvPr>
            <p:custDataLst>
              <p:tags r:id="rId2"/>
            </p:custDataLst>
            <p:extLst>
              <p:ext uri="{D42A27DB-BD31-4B8C-83A1-F6EECF244321}">
                <p14:modId xmlns:p14="http://schemas.microsoft.com/office/powerpoint/2010/main" val="1665187842"/>
              </p:ext>
            </p:extLst>
          </p:nvPr>
        </p:nvGraphicFramePr>
        <p:xfrm>
          <a:off x="0" y="0"/>
          <a:ext cx="119078" cy="158713"/>
        </p:xfrm>
        <a:graphic>
          <a:graphicData uri="http://schemas.openxmlformats.org/presentationml/2006/ole">
            <mc:AlternateContent xmlns:mc="http://schemas.openxmlformats.org/markup-compatibility/2006">
              <mc:Choice xmlns:v="urn:schemas-microsoft-com:vml" Requires="v">
                <p:oleObj spid="_x0000_s1091"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0" y="0"/>
                        <a:ext cx="119078" cy="158713"/>
                      </a:xfrm>
                      <a:prstGeom prst="rect">
                        <a:avLst/>
                      </a:prstGeom>
                    </p:spPr>
                  </p:pic>
                </p:oleObj>
              </mc:Fallback>
            </mc:AlternateContent>
          </a:graphicData>
        </a:graphic>
      </p:graphicFrame>
      <p:sp>
        <p:nvSpPr>
          <p:cNvPr id="7" name="Rectangle 6"/>
          <p:cNvSpPr>
            <a:spLocks noChangeArrowheads="1"/>
          </p:cNvSpPr>
          <p:nvPr>
            <p:custDataLst>
              <p:tags r:id="rId3"/>
            </p:custDataLst>
          </p:nvPr>
        </p:nvSpPr>
        <p:spPr bwMode="auto">
          <a:xfrm>
            <a:off x="755576" y="1866872"/>
            <a:ext cx="7733151" cy="213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31" tIns="42665" rIns="85331" bIns="42665"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lnSpc>
                <a:spcPts val="4619"/>
              </a:lnSpc>
            </a:pPr>
            <a:r>
              <a:rPr lang="zh-CN" altLang="en-US" sz="3600" b="1" dirty="0">
                <a:solidFill>
                  <a:srgbClr val="FFFFFF"/>
                </a:solidFill>
                <a:latin typeface="Arial"/>
                <a:ea typeface="微软雅黑"/>
                <a:cs typeface="+mn-ea"/>
                <a:sym typeface="Arial"/>
              </a:rPr>
              <a:t>深交所适当性管理规则修订情况介绍</a:t>
            </a:r>
          </a:p>
          <a:p>
            <a:pPr eaLnBrk="1" hangingPunct="1">
              <a:lnSpc>
                <a:spcPts val="2016"/>
              </a:lnSpc>
            </a:pPr>
            <a:endParaRPr lang="en-US" altLang="zh-CN" sz="1300" b="1" dirty="0">
              <a:solidFill>
                <a:schemeClr val="bg1"/>
              </a:solidFill>
              <a:latin typeface="Arial"/>
              <a:ea typeface="微软雅黑"/>
              <a:cs typeface="+mn-ea"/>
              <a:sym typeface="Arial"/>
            </a:endParaRPr>
          </a:p>
          <a:p>
            <a:pPr eaLnBrk="1" hangingPunct="1">
              <a:lnSpc>
                <a:spcPts val="2016"/>
              </a:lnSpc>
            </a:pPr>
            <a:endParaRPr lang="en-US" altLang="zh-CN" sz="1600" b="1" dirty="0">
              <a:solidFill>
                <a:schemeClr val="bg1"/>
              </a:solidFill>
              <a:latin typeface="Arial"/>
              <a:ea typeface="微软雅黑"/>
              <a:cs typeface="+mn-ea"/>
              <a:sym typeface="Arial"/>
            </a:endParaRPr>
          </a:p>
          <a:p>
            <a:pPr eaLnBrk="1" hangingPunct="1">
              <a:lnSpc>
                <a:spcPts val="2016"/>
              </a:lnSpc>
            </a:pPr>
            <a:endParaRPr lang="en-US" altLang="zh-CN" sz="1600" b="1" dirty="0">
              <a:solidFill>
                <a:schemeClr val="bg1"/>
              </a:solidFill>
              <a:latin typeface="Arial"/>
              <a:ea typeface="微软雅黑"/>
              <a:cs typeface="+mn-ea"/>
              <a:sym typeface="Arial"/>
            </a:endParaRPr>
          </a:p>
          <a:p>
            <a:pPr algn="ctr" eaLnBrk="1" hangingPunct="1">
              <a:lnSpc>
                <a:spcPts val="2016"/>
              </a:lnSpc>
            </a:pPr>
            <a:r>
              <a:rPr lang="en-US" altLang="zh-CN" sz="2000" b="1" dirty="0" smtClean="0">
                <a:solidFill>
                  <a:schemeClr val="bg1"/>
                </a:solidFill>
                <a:latin typeface="Arial"/>
                <a:ea typeface="微软雅黑"/>
                <a:cs typeface="+mn-ea"/>
                <a:sym typeface="Arial"/>
              </a:rPr>
              <a:t>2017</a:t>
            </a:r>
            <a:r>
              <a:rPr lang="zh-CN" altLang="en-US" sz="2000" b="1" dirty="0" smtClean="0">
                <a:solidFill>
                  <a:schemeClr val="bg1"/>
                </a:solidFill>
                <a:latin typeface="Arial"/>
                <a:ea typeface="微软雅黑"/>
                <a:cs typeface="+mn-ea"/>
                <a:sym typeface="Arial"/>
              </a:rPr>
              <a:t>年</a:t>
            </a:r>
            <a:r>
              <a:rPr lang="en-US" altLang="zh-CN" sz="2000" b="1" dirty="0" smtClean="0">
                <a:solidFill>
                  <a:schemeClr val="bg1"/>
                </a:solidFill>
                <a:latin typeface="Arial"/>
                <a:ea typeface="微软雅黑"/>
                <a:cs typeface="+mn-ea"/>
                <a:sym typeface="Arial"/>
              </a:rPr>
              <a:t>7</a:t>
            </a:r>
            <a:r>
              <a:rPr lang="zh-CN" altLang="en-US" sz="2000" b="1" dirty="0" smtClean="0">
                <a:solidFill>
                  <a:schemeClr val="bg1"/>
                </a:solidFill>
                <a:latin typeface="Arial"/>
                <a:ea typeface="微软雅黑"/>
                <a:cs typeface="+mn-ea"/>
                <a:sym typeface="Arial"/>
              </a:rPr>
              <a:t>月</a:t>
            </a:r>
            <a:endParaRPr lang="en-US" altLang="zh-CN" sz="2000" b="1" dirty="0">
              <a:solidFill>
                <a:schemeClr val="bg1"/>
              </a:solidFill>
              <a:latin typeface="Arial"/>
              <a:ea typeface="微软雅黑"/>
              <a:cs typeface="+mn-ea"/>
              <a:sym typeface="Arial"/>
            </a:endParaRPr>
          </a:p>
        </p:txBody>
      </p:sp>
    </p:spTree>
    <p:extLst>
      <p:ext uri="{BB962C8B-B14F-4D97-AF65-F5344CB8AC3E}">
        <p14:creationId xmlns:p14="http://schemas.microsoft.com/office/powerpoint/2010/main" val="4991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13" y="548680"/>
            <a:ext cx="4716375" cy="56995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smtClean="0">
                <a:solidFill>
                  <a:srgbClr val="002060"/>
                </a:solidFill>
                <a:latin typeface="微软雅黑" panose="020B0503020204020204" pitchFamily="34" charset="-122"/>
                <a:ea typeface="微软雅黑" panose="020B0503020204020204" pitchFamily="34" charset="-122"/>
              </a:rPr>
              <a:t>二、规则修订主要内容</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4"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cxnSp>
        <p:nvCxnSpPr>
          <p:cNvPr id="5" name="直接连接符 4"/>
          <p:cNvCxnSpPr/>
          <p:nvPr/>
        </p:nvCxnSpPr>
        <p:spPr bwMode="auto">
          <a:xfrm>
            <a:off x="5076056" y="188640"/>
            <a:ext cx="0" cy="1044000"/>
          </a:xfrm>
          <a:prstGeom prst="line">
            <a:avLst/>
          </a:prstGeom>
          <a:ln w="4445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5256225" y="677898"/>
            <a:ext cx="3564247" cy="44684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2400" b="1" dirty="0" smtClean="0">
                <a:solidFill>
                  <a:srgbClr val="0070C0"/>
                </a:solidFill>
                <a:latin typeface="微软雅黑" panose="020B0503020204020204" pitchFamily="34" charset="-122"/>
                <a:ea typeface="微软雅黑" panose="020B0503020204020204" pitchFamily="34" charset="-122"/>
              </a:rPr>
              <a:t>相关问题</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9" name="矩形 8"/>
          <p:cNvSpPr/>
          <p:nvPr>
            <p:custDataLst>
              <p:tags r:id="rId1"/>
            </p:custDataLst>
          </p:nvPr>
        </p:nvSpPr>
        <p:spPr>
          <a:xfrm>
            <a:off x="612322" y="1958205"/>
            <a:ext cx="4031686" cy="3099162"/>
          </a:xfrm>
          <a:prstGeom prst="rect">
            <a:avLst/>
          </a:prstGeom>
          <a:solidFill>
            <a:srgbClr val="162B75">
              <a:alpha val="99000"/>
            </a:srgb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318" tIns="42659" rIns="85318" bIns="42659" rtlCol="0" anchor="ctr"/>
          <a:lstStyle/>
          <a:p>
            <a:pPr algn="ctr"/>
            <a:endParaRPr lang="en-US" dirty="0"/>
          </a:p>
        </p:txBody>
      </p:sp>
      <p:pic>
        <p:nvPicPr>
          <p:cNvPr id="10" name="图片 9"/>
          <p:cNvPicPr>
            <a:picLocks noChangeAspect="1"/>
          </p:cNvPicPr>
          <p:nvPr>
            <p:custDataLst>
              <p:tags r:id="rId2"/>
            </p:custDataLst>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20966" y="1912473"/>
            <a:ext cx="1153669" cy="1291208"/>
          </a:xfrm>
          <a:prstGeom prst="rect">
            <a:avLst/>
          </a:prstGeom>
        </p:spPr>
      </p:pic>
      <p:sp>
        <p:nvSpPr>
          <p:cNvPr id="12" name="矩形 11"/>
          <p:cNvSpPr/>
          <p:nvPr>
            <p:custDataLst>
              <p:tags r:id="rId3"/>
            </p:custDataLst>
          </p:nvPr>
        </p:nvSpPr>
        <p:spPr>
          <a:xfrm>
            <a:off x="4932555" y="1979628"/>
            <a:ext cx="3743901" cy="3825636"/>
          </a:xfrm>
          <a:prstGeom prst="rect">
            <a:avLst/>
          </a:prstGeom>
        </p:spPr>
        <p:txBody>
          <a:bodyPr wrap="square" lIns="85318" tIns="42659" rIns="85318" bIns="42659">
            <a:spAutoFit/>
          </a:bodyPr>
          <a:lstStyle/>
          <a:p>
            <a:pPr marL="317440" indent="-317440" defTabSz="720725">
              <a:lnSpc>
                <a:spcPct val="135000"/>
              </a:lnSpc>
              <a:buFont typeface="Wingdings" pitchFamily="2" charset="2"/>
              <a:buChar char="q"/>
            </a:pPr>
            <a:r>
              <a:rPr lang="zh-CN" altLang="en-US" b="1" dirty="0" smtClean="0">
                <a:latin typeface="微软雅黑" panose="020B0503020204020204" pitchFamily="34" charset="-122"/>
                <a:ea typeface="微软雅黑" panose="020B0503020204020204" pitchFamily="34" charset="-122"/>
              </a:rPr>
              <a:t>专业投资者：</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办法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将投资者分为专业、普通两</a:t>
            </a:r>
            <a:r>
              <a:rPr lang="zh-CN" altLang="en-US" dirty="0" smtClean="0">
                <a:latin typeface="微软雅黑" panose="020B0503020204020204" pitchFamily="34" charset="-122"/>
                <a:ea typeface="微软雅黑" panose="020B0503020204020204" pitchFamily="34" charset="-122"/>
              </a:rPr>
              <a:t>类，普通投资者在信息告知、风险警示、适当性匹配方面享有特殊保护</a:t>
            </a:r>
            <a:endParaRPr lang="en-US" altLang="zh-CN" dirty="0">
              <a:latin typeface="微软雅黑" panose="020B0503020204020204" pitchFamily="34" charset="-122"/>
              <a:ea typeface="微软雅黑" panose="020B0503020204020204" pitchFamily="34" charset="-122"/>
            </a:endParaRPr>
          </a:p>
          <a:p>
            <a:pPr marL="317440" indent="-317440" defTabSz="720725">
              <a:lnSpc>
                <a:spcPct val="135000"/>
              </a:lnSpc>
              <a:buFont typeface="Wingdings" pitchFamily="2" charset="2"/>
              <a:buChar char="q"/>
            </a:pPr>
            <a:r>
              <a:rPr lang="zh-CN" altLang="en-US" b="1" dirty="0" smtClean="0">
                <a:latin typeface="微软雅黑" panose="020B0503020204020204" pitchFamily="34" charset="-122"/>
                <a:ea typeface="微软雅黑" panose="020B0503020204020204" pitchFamily="34" charset="-122"/>
              </a:rPr>
              <a:t>合格投资者：</a:t>
            </a:r>
            <a:r>
              <a:rPr lang="zh-CN" altLang="en-US" dirty="0" smtClean="0">
                <a:latin typeface="微软雅黑" panose="020B0503020204020204" pitchFamily="34" charset="-122"/>
                <a:ea typeface="微软雅黑" panose="020B0503020204020204" pitchFamily="34" charset="-122"/>
              </a:rPr>
              <a:t>特</a:t>
            </a:r>
            <a:r>
              <a:rPr lang="zh-CN" altLang="en-US" dirty="0">
                <a:latin typeface="微软雅黑" panose="020B0503020204020204" pitchFamily="34" charset="-122"/>
                <a:ea typeface="微软雅黑" panose="020B0503020204020204" pitchFamily="34" charset="-122"/>
              </a:rPr>
              <a:t>定市场或产</a:t>
            </a:r>
            <a:r>
              <a:rPr lang="zh-CN" altLang="en-US" dirty="0" smtClean="0">
                <a:latin typeface="微软雅黑" panose="020B0503020204020204" pitchFamily="34" charset="-122"/>
                <a:ea typeface="微软雅黑" panose="020B0503020204020204" pitchFamily="34" charset="-122"/>
              </a:rPr>
              <a:t>品设置了资产量、交易经验等</a:t>
            </a:r>
            <a:r>
              <a:rPr lang="zh-CN" altLang="en-US" dirty="0">
                <a:latin typeface="微软雅黑" panose="020B0503020204020204" pitchFamily="34" charset="-122"/>
                <a:ea typeface="微软雅黑" panose="020B0503020204020204" pitchFamily="34" charset="-122"/>
              </a:rPr>
              <a:t>准入要</a:t>
            </a:r>
            <a:r>
              <a:rPr lang="zh-CN" altLang="en-US" dirty="0" smtClean="0">
                <a:latin typeface="微软雅黑" panose="020B0503020204020204" pitchFamily="34" charset="-122"/>
                <a:ea typeface="微软雅黑" panose="020B0503020204020204" pitchFamily="34" charset="-122"/>
              </a:rPr>
              <a:t>求，符合准入要求的投资者是合格投资者</a:t>
            </a:r>
            <a:endParaRPr lang="en-US" altLang="zh-CN" dirty="0" smtClean="0">
              <a:latin typeface="微软雅黑" panose="020B0503020204020204" pitchFamily="34" charset="-122"/>
              <a:ea typeface="微软雅黑" panose="020B0503020204020204" pitchFamily="34" charset="-122"/>
            </a:endParaRPr>
          </a:p>
          <a:p>
            <a:pPr marL="317440" indent="-317440" defTabSz="720725">
              <a:lnSpc>
                <a:spcPct val="135000"/>
              </a:lnSpc>
              <a:buFont typeface="Wingdings" pitchFamily="2" charset="2"/>
              <a:buChar char="q"/>
            </a:pPr>
            <a:r>
              <a:rPr lang="zh-CN" altLang="en-US" dirty="0" smtClean="0">
                <a:latin typeface="微软雅黑" panose="020B0503020204020204" pitchFamily="34" charset="-122"/>
                <a:ea typeface="微软雅黑" panose="020B0503020204020204" pitchFamily="34" charset="-122"/>
              </a:rPr>
              <a:t>严</a:t>
            </a:r>
            <a:r>
              <a:rPr lang="zh-CN" altLang="en-US" dirty="0">
                <a:latin typeface="微软雅黑" panose="020B0503020204020204" pitchFamily="34" charset="-122"/>
                <a:ea typeface="微软雅黑" panose="020B0503020204020204" pitchFamily="34" charset="-122"/>
              </a:rPr>
              <a:t>格说两者既有区别也有联</a:t>
            </a:r>
            <a:r>
              <a:rPr lang="zh-CN" altLang="en-US" dirty="0" smtClean="0">
                <a:latin typeface="微软雅黑" panose="020B0503020204020204" pitchFamily="34" charset="-122"/>
                <a:ea typeface="微软雅黑" panose="020B0503020204020204" pitchFamily="34" charset="-122"/>
              </a:rPr>
              <a:t>系</a:t>
            </a:r>
            <a:endParaRPr lang="en-US" altLang="zh-CN" dirty="0" smtClean="0">
              <a:latin typeface="微软雅黑" panose="020B0503020204020204" pitchFamily="34" charset="-122"/>
              <a:ea typeface="微软雅黑" panose="020B0503020204020204" pitchFamily="34" charset="-122"/>
            </a:endParaRPr>
          </a:p>
          <a:p>
            <a:pPr marL="317440" indent="-317440" defTabSz="720725">
              <a:lnSpc>
                <a:spcPct val="135000"/>
              </a:lnSpc>
              <a:buFont typeface="Wingdings" pitchFamily="2" charset="2"/>
              <a:buChar char="q"/>
            </a:pPr>
            <a:endParaRPr lang="zh-CN" altLang="en-US" dirty="0">
              <a:latin typeface="微软雅黑" panose="020B0503020204020204" pitchFamily="34" charset="-122"/>
              <a:ea typeface="微软雅黑" panose="020B0503020204020204" pitchFamily="34" charset="-122"/>
            </a:endParaRPr>
          </a:p>
        </p:txBody>
      </p:sp>
      <p:sp>
        <p:nvSpPr>
          <p:cNvPr id="14" name="TextBox 6"/>
          <p:cNvSpPr txBox="1"/>
          <p:nvPr>
            <p:custDataLst>
              <p:tags r:id="rId4"/>
            </p:custDataLst>
          </p:nvPr>
        </p:nvSpPr>
        <p:spPr>
          <a:xfrm rot="18702454">
            <a:off x="321155" y="2039930"/>
            <a:ext cx="1659968" cy="385327"/>
          </a:xfrm>
          <a:prstGeom prst="rect">
            <a:avLst/>
          </a:prstGeom>
          <a:noFill/>
        </p:spPr>
        <p:txBody>
          <a:bodyPr wrap="square" lIns="76800" tIns="38400" rIns="76800" bIns="38400" rtlCol="0">
            <a:spAutoFit/>
          </a:bodyPr>
          <a:lstStyle/>
          <a:p>
            <a:r>
              <a:rPr lang="zh-CN" altLang="en-US" sz="2000" b="1" dirty="0" smtClean="0">
                <a:solidFill>
                  <a:schemeClr val="bg1"/>
                </a:solidFill>
                <a:latin typeface="微软雅黑" pitchFamily="34" charset="-122"/>
                <a:ea typeface="微软雅黑" pitchFamily="34" charset="-122"/>
              </a:rPr>
              <a:t> 问题一</a:t>
            </a:r>
            <a:endParaRPr lang="en-US" sz="2000" b="1" dirty="0">
              <a:solidFill>
                <a:schemeClr val="bg1"/>
              </a:solidFill>
              <a:latin typeface="微软雅黑" pitchFamily="34" charset="-122"/>
              <a:ea typeface="微软雅黑" pitchFamily="34" charset="-122"/>
            </a:endParaRPr>
          </a:p>
        </p:txBody>
      </p:sp>
      <p:sp>
        <p:nvSpPr>
          <p:cNvPr id="16" name="Text Box 44"/>
          <p:cNvSpPr txBox="1">
            <a:spLocks noChangeArrowheads="1"/>
          </p:cNvSpPr>
          <p:nvPr>
            <p:custDataLst>
              <p:tags r:id="rId5"/>
            </p:custDataLst>
          </p:nvPr>
        </p:nvSpPr>
        <p:spPr bwMode="auto">
          <a:xfrm>
            <a:off x="845045" y="2825119"/>
            <a:ext cx="3510932" cy="1581945"/>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318" tIns="42659" rIns="85318" bIns="42659">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zh-CN" altLang="en-US" sz="1800" b="1" dirty="0" smtClean="0">
                <a:solidFill>
                  <a:schemeClr val="accent3"/>
                </a:solidFill>
                <a:cs typeface="FZ 中等线简体"/>
              </a:rPr>
              <a:t>        </a:t>
            </a:r>
            <a:r>
              <a:rPr lang="en-US" altLang="zh-CN" sz="1800" b="1" dirty="0" smtClean="0">
                <a:solidFill>
                  <a:schemeClr val="accent3"/>
                </a:solidFill>
                <a:cs typeface="FZ 中等线简体"/>
              </a:rPr>
              <a:t>《</a:t>
            </a:r>
            <a:r>
              <a:rPr lang="zh-CN" altLang="en-US" sz="1800" b="1" dirty="0" smtClean="0">
                <a:solidFill>
                  <a:schemeClr val="accent3"/>
                </a:solidFill>
                <a:cs typeface="FZ 中等线简体"/>
              </a:rPr>
              <a:t>办法</a:t>
            </a:r>
            <a:r>
              <a:rPr lang="en-US" altLang="zh-CN" sz="1800" b="1" dirty="0" smtClean="0">
                <a:solidFill>
                  <a:schemeClr val="accent3"/>
                </a:solidFill>
                <a:cs typeface="FZ 中等线简体"/>
              </a:rPr>
              <a:t>》</a:t>
            </a:r>
            <a:r>
              <a:rPr lang="zh-CN" altLang="en-US" sz="1800" b="1" dirty="0" smtClean="0">
                <a:solidFill>
                  <a:schemeClr val="accent3"/>
                </a:solidFill>
                <a:cs typeface="FZ 中等线简体"/>
              </a:rPr>
              <a:t>中的“专业投资者”与一些产品或市场中的“合格投资者”是一回事吗？</a:t>
            </a:r>
          </a:p>
          <a:p>
            <a:pPr indent="0"/>
            <a:endParaRPr lang="zh-CN" altLang="en-US" sz="1800" b="1" dirty="0">
              <a:solidFill>
                <a:schemeClr val="accent3"/>
              </a:solidFill>
              <a:cs typeface="FZ 中等线简体"/>
            </a:endParaRPr>
          </a:p>
        </p:txBody>
      </p:sp>
    </p:spTree>
    <p:extLst>
      <p:ext uri="{BB962C8B-B14F-4D97-AF65-F5344CB8AC3E}">
        <p14:creationId xmlns:p14="http://schemas.microsoft.com/office/powerpoint/2010/main" val="1804417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13" y="548680"/>
            <a:ext cx="4716375" cy="56995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smtClean="0">
                <a:solidFill>
                  <a:srgbClr val="002060"/>
                </a:solidFill>
                <a:latin typeface="微软雅黑" panose="020B0503020204020204" pitchFamily="34" charset="-122"/>
                <a:ea typeface="微软雅黑" panose="020B0503020204020204" pitchFamily="34" charset="-122"/>
              </a:rPr>
              <a:t>二、规则修订主要内容</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4"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cxnSp>
        <p:nvCxnSpPr>
          <p:cNvPr id="5" name="直接连接符 4"/>
          <p:cNvCxnSpPr/>
          <p:nvPr/>
        </p:nvCxnSpPr>
        <p:spPr bwMode="auto">
          <a:xfrm>
            <a:off x="5076056" y="188640"/>
            <a:ext cx="0" cy="1044000"/>
          </a:xfrm>
          <a:prstGeom prst="line">
            <a:avLst/>
          </a:prstGeom>
          <a:ln w="4445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5256225" y="677898"/>
            <a:ext cx="3564247" cy="44684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2400" b="1" dirty="0" smtClean="0">
                <a:solidFill>
                  <a:srgbClr val="0070C0"/>
                </a:solidFill>
                <a:latin typeface="微软雅黑" panose="020B0503020204020204" pitchFamily="34" charset="-122"/>
                <a:ea typeface="微软雅黑" panose="020B0503020204020204" pitchFamily="34" charset="-122"/>
              </a:rPr>
              <a:t>相关问题</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9" name="矩形 8"/>
          <p:cNvSpPr/>
          <p:nvPr>
            <p:custDataLst>
              <p:tags r:id="rId1"/>
            </p:custDataLst>
          </p:nvPr>
        </p:nvSpPr>
        <p:spPr>
          <a:xfrm>
            <a:off x="612322" y="1958205"/>
            <a:ext cx="4031686" cy="3099162"/>
          </a:xfrm>
          <a:prstGeom prst="rect">
            <a:avLst/>
          </a:prstGeom>
          <a:solidFill>
            <a:srgbClr val="162B75">
              <a:alpha val="99000"/>
            </a:srgb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318" tIns="42659" rIns="85318" bIns="42659" rtlCol="0" anchor="ctr"/>
          <a:lstStyle/>
          <a:p>
            <a:pPr algn="ctr"/>
            <a:endParaRPr lang="en-US" dirty="0"/>
          </a:p>
        </p:txBody>
      </p:sp>
      <p:pic>
        <p:nvPicPr>
          <p:cNvPr id="10" name="图片 9"/>
          <p:cNvPicPr>
            <a:picLocks noChangeAspect="1"/>
          </p:cNvPicPr>
          <p:nvPr>
            <p:custDataLst>
              <p:tags r:id="rId2"/>
            </p:custDataLst>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20966" y="1912473"/>
            <a:ext cx="1153669" cy="1291208"/>
          </a:xfrm>
          <a:prstGeom prst="rect">
            <a:avLst/>
          </a:prstGeom>
        </p:spPr>
      </p:pic>
      <p:sp>
        <p:nvSpPr>
          <p:cNvPr id="12" name="矩形 11"/>
          <p:cNvSpPr/>
          <p:nvPr>
            <p:custDataLst>
              <p:tags r:id="rId3"/>
            </p:custDataLst>
          </p:nvPr>
        </p:nvSpPr>
        <p:spPr>
          <a:xfrm>
            <a:off x="4932555" y="1979628"/>
            <a:ext cx="3743901" cy="3825636"/>
          </a:xfrm>
          <a:prstGeom prst="rect">
            <a:avLst/>
          </a:prstGeom>
        </p:spPr>
        <p:txBody>
          <a:bodyPr wrap="square" lIns="85318" tIns="42659" rIns="85318" bIns="42659">
            <a:spAutoFit/>
          </a:bodyPr>
          <a:lstStyle/>
          <a:p>
            <a:pPr marL="317440" indent="-317440" defTabSz="720725">
              <a:lnSpc>
                <a:spcPct val="135000"/>
              </a:lnSpc>
              <a:buFont typeface="Wingdings" pitchFamily="2" charset="2"/>
              <a:buChar char="q"/>
            </a:pPr>
            <a:r>
              <a:rPr lang="zh-CN" altLang="en-US" dirty="0" smtClean="0">
                <a:latin typeface="微软雅黑" panose="020B0503020204020204" pitchFamily="34" charset="-122"/>
                <a:ea typeface="微软雅黑" panose="020B0503020204020204" pitchFamily="34" charset="-122"/>
              </a:rPr>
              <a:t>港</a:t>
            </a:r>
            <a:r>
              <a:rPr lang="zh-CN" altLang="en-US" dirty="0">
                <a:latin typeface="微软雅黑" panose="020B0503020204020204" pitchFamily="34" charset="-122"/>
                <a:ea typeface="微软雅黑" panose="020B0503020204020204" pitchFamily="34" charset="-122"/>
              </a:rPr>
              <a:t>股通</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分</a:t>
            </a:r>
            <a:r>
              <a:rPr lang="zh-CN" altLang="en-US" dirty="0" smtClean="0">
                <a:latin typeface="微软雅黑" panose="020B0503020204020204" pitchFamily="34" charset="-122"/>
                <a:ea typeface="微软雅黑" panose="020B0503020204020204" pitchFamily="34" charset="-122"/>
              </a:rPr>
              <a:t>级基金等均规</a:t>
            </a:r>
            <a:r>
              <a:rPr lang="zh-CN" altLang="en-US" dirty="0">
                <a:latin typeface="微软雅黑" panose="020B0503020204020204" pitchFamily="34" charset="-122"/>
                <a:ea typeface="微软雅黑" panose="020B0503020204020204" pitchFamily="34" charset="-122"/>
              </a:rPr>
              <a:t>定了“二十个交易日日均</a:t>
            </a:r>
            <a:r>
              <a:rPr lang="zh-CN" altLang="en-US" dirty="0" smtClean="0">
                <a:latin typeface="微软雅黑" panose="020B0503020204020204" pitchFamily="34" charset="-122"/>
                <a:ea typeface="微软雅黑" panose="020B0503020204020204" pitchFamily="34" charset="-122"/>
              </a:rPr>
              <a:t>”的资产量要求</a:t>
            </a:r>
            <a:endParaRPr lang="en-US" altLang="zh-CN" dirty="0" smtClean="0">
              <a:latin typeface="微软雅黑" panose="020B0503020204020204" pitchFamily="34" charset="-122"/>
              <a:ea typeface="微软雅黑" panose="020B0503020204020204" pitchFamily="34" charset="-122"/>
            </a:endParaRPr>
          </a:p>
          <a:p>
            <a:pPr marL="317440" indent="-317440" defTabSz="720725">
              <a:lnSpc>
                <a:spcPct val="135000"/>
              </a:lnSpc>
              <a:buFont typeface="Wingdings" pitchFamily="2" charset="2"/>
              <a:buChar char="q"/>
            </a:pPr>
            <a:r>
              <a:rPr lang="zh-CN" altLang="en-US" dirty="0" smtClean="0">
                <a:latin typeface="微软雅黑" panose="020B0503020204020204" pitchFamily="34" charset="-122"/>
                <a:ea typeface="微软雅黑" panose="020B0503020204020204" pitchFamily="34" charset="-122"/>
              </a:rPr>
              <a:t>个</a:t>
            </a:r>
            <a:r>
              <a:rPr lang="zh-CN" altLang="en-US" dirty="0">
                <a:latin typeface="微软雅黑" panose="020B0503020204020204" pitchFamily="34" charset="-122"/>
                <a:ea typeface="微软雅黑" panose="020B0503020204020204" pitchFamily="34" charset="-122"/>
              </a:rPr>
              <a:t>人投资者在参与时，相关证券账户开户时间不足二十个交易日</a:t>
            </a:r>
            <a:r>
              <a:rPr lang="zh-CN" altLang="en-US" dirty="0" smtClean="0">
                <a:latin typeface="微软雅黑" panose="020B0503020204020204" pitchFamily="34" charset="-122"/>
                <a:ea typeface="微软雅黑" panose="020B0503020204020204" pitchFamily="34" charset="-122"/>
              </a:rPr>
              <a:t>的，可</a:t>
            </a:r>
            <a:r>
              <a:rPr lang="zh-CN" altLang="en-US" dirty="0">
                <a:latin typeface="微软雅黑" panose="020B0503020204020204" pitchFamily="34" charset="-122"/>
                <a:ea typeface="微软雅黑" panose="020B0503020204020204" pitchFamily="34" charset="-122"/>
              </a:rPr>
              <a:t>以按二十个交易日计算其日均资</a:t>
            </a:r>
            <a:r>
              <a:rPr lang="zh-CN" altLang="en-US" dirty="0" smtClean="0">
                <a:latin typeface="微软雅黑" panose="020B0503020204020204" pitchFamily="34" charset="-122"/>
                <a:ea typeface="微软雅黑" panose="020B0503020204020204" pitchFamily="34" charset="-122"/>
              </a:rPr>
              <a:t>产</a:t>
            </a:r>
            <a:endParaRPr lang="en-US" altLang="zh-CN" dirty="0" smtClean="0">
              <a:latin typeface="微软雅黑" panose="020B0503020204020204" pitchFamily="34" charset="-122"/>
              <a:ea typeface="微软雅黑" panose="020B0503020204020204" pitchFamily="34" charset="-122"/>
            </a:endParaRPr>
          </a:p>
          <a:p>
            <a:pPr marL="317440" indent="-317440" defTabSz="720725">
              <a:lnSpc>
                <a:spcPct val="135000"/>
              </a:lnSpc>
              <a:buFont typeface="Wingdings" pitchFamily="2" charset="2"/>
              <a:buChar char="q"/>
            </a:pPr>
            <a:r>
              <a:rPr lang="zh-CN" altLang="en-US" dirty="0">
                <a:latin typeface="微软雅黑" panose="020B0503020204020204" pitchFamily="34" charset="-122"/>
                <a:ea typeface="微软雅黑" panose="020B0503020204020204" pitchFamily="34" charset="-122"/>
              </a:rPr>
              <a:t>会</a:t>
            </a:r>
            <a:r>
              <a:rPr lang="zh-CN" altLang="en-US" dirty="0" smtClean="0">
                <a:latin typeface="微软雅黑" panose="020B0503020204020204" pitchFamily="34" charset="-122"/>
                <a:ea typeface="微软雅黑" panose="020B0503020204020204" pitchFamily="34" charset="-122"/>
              </a:rPr>
              <a:t>员应当确</a:t>
            </a:r>
            <a:r>
              <a:rPr lang="zh-CN" altLang="en-US" dirty="0">
                <a:latin typeface="微软雅黑" panose="020B0503020204020204" pitchFamily="34" charset="-122"/>
                <a:ea typeface="微软雅黑" panose="020B0503020204020204" pitchFamily="34" charset="-122"/>
              </a:rPr>
              <a:t>认投资者不存在有意规避证监会</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适当性管理办法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第十四条的情</a:t>
            </a:r>
            <a:r>
              <a:rPr lang="zh-CN" altLang="en-US" dirty="0" smtClean="0">
                <a:latin typeface="微软雅黑" panose="020B0503020204020204" pitchFamily="34" charset="-122"/>
                <a:ea typeface="微软雅黑" panose="020B0503020204020204" pitchFamily="34" charset="-122"/>
              </a:rPr>
              <a:t>形</a:t>
            </a:r>
            <a:endParaRPr lang="zh-CN" altLang="en-US" dirty="0">
              <a:latin typeface="微软雅黑" panose="020B0503020204020204" pitchFamily="34" charset="-122"/>
              <a:ea typeface="微软雅黑" panose="020B0503020204020204" pitchFamily="34" charset="-122"/>
            </a:endParaRPr>
          </a:p>
        </p:txBody>
      </p:sp>
      <p:sp>
        <p:nvSpPr>
          <p:cNvPr id="14" name="TextBox 6"/>
          <p:cNvSpPr txBox="1"/>
          <p:nvPr>
            <p:custDataLst>
              <p:tags r:id="rId4"/>
            </p:custDataLst>
          </p:nvPr>
        </p:nvSpPr>
        <p:spPr>
          <a:xfrm rot="18702454">
            <a:off x="321155" y="2039930"/>
            <a:ext cx="1659968" cy="385327"/>
          </a:xfrm>
          <a:prstGeom prst="rect">
            <a:avLst/>
          </a:prstGeom>
          <a:noFill/>
        </p:spPr>
        <p:txBody>
          <a:bodyPr wrap="square" lIns="76800" tIns="38400" rIns="76800" bIns="38400" rtlCol="0">
            <a:spAutoFit/>
          </a:bodyPr>
          <a:lstStyle/>
          <a:p>
            <a:r>
              <a:rPr lang="zh-CN" altLang="en-US" sz="2000" b="1" dirty="0" smtClean="0">
                <a:solidFill>
                  <a:schemeClr val="bg1"/>
                </a:solidFill>
                <a:latin typeface="微软雅黑" pitchFamily="34" charset="-122"/>
                <a:ea typeface="微软雅黑" pitchFamily="34" charset="-122"/>
              </a:rPr>
              <a:t> 问题二</a:t>
            </a:r>
            <a:endParaRPr lang="en-US" sz="2000" b="1" dirty="0">
              <a:solidFill>
                <a:schemeClr val="bg1"/>
              </a:solidFill>
              <a:latin typeface="微软雅黑" pitchFamily="34" charset="-122"/>
              <a:ea typeface="微软雅黑" pitchFamily="34" charset="-122"/>
            </a:endParaRPr>
          </a:p>
        </p:txBody>
      </p:sp>
      <p:sp>
        <p:nvSpPr>
          <p:cNvPr id="16" name="Text Box 44"/>
          <p:cNvSpPr txBox="1">
            <a:spLocks noChangeArrowheads="1"/>
          </p:cNvSpPr>
          <p:nvPr>
            <p:custDataLst>
              <p:tags r:id="rId5"/>
            </p:custDataLst>
          </p:nvPr>
        </p:nvSpPr>
        <p:spPr bwMode="auto">
          <a:xfrm>
            <a:off x="845045" y="2825119"/>
            <a:ext cx="3510932" cy="1581945"/>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318" tIns="42659" rIns="85318" bIns="42659">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zh-CN" altLang="en-US" sz="1800" b="1" dirty="0" smtClean="0">
                <a:solidFill>
                  <a:schemeClr val="accent3"/>
                </a:solidFill>
                <a:cs typeface="FZ 中等线简体"/>
              </a:rPr>
              <a:t>       个</a:t>
            </a:r>
            <a:r>
              <a:rPr lang="zh-CN" altLang="en-US" sz="1800" b="1" dirty="0">
                <a:solidFill>
                  <a:schemeClr val="accent3"/>
                </a:solidFill>
                <a:cs typeface="FZ 中等线简体"/>
              </a:rPr>
              <a:t>人投资者准入门槛改为“考察期间”后，对于开户时间不足的投资者，如何计算其日均资产？</a:t>
            </a:r>
          </a:p>
        </p:txBody>
      </p:sp>
    </p:spTree>
    <p:extLst>
      <p:ext uri="{BB962C8B-B14F-4D97-AF65-F5344CB8AC3E}">
        <p14:creationId xmlns:p14="http://schemas.microsoft.com/office/powerpoint/2010/main" val="2232972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13" y="548680"/>
            <a:ext cx="4716375" cy="56995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smtClean="0">
                <a:solidFill>
                  <a:srgbClr val="002060"/>
                </a:solidFill>
                <a:latin typeface="微软雅黑" panose="020B0503020204020204" pitchFamily="34" charset="-122"/>
                <a:ea typeface="微软雅黑" panose="020B0503020204020204" pitchFamily="34" charset="-122"/>
              </a:rPr>
              <a:t>二、规则修订主要内容</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4"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cxnSp>
        <p:nvCxnSpPr>
          <p:cNvPr id="5" name="直接连接符 4"/>
          <p:cNvCxnSpPr/>
          <p:nvPr/>
        </p:nvCxnSpPr>
        <p:spPr bwMode="auto">
          <a:xfrm>
            <a:off x="5076056" y="188640"/>
            <a:ext cx="0" cy="1044000"/>
          </a:xfrm>
          <a:prstGeom prst="line">
            <a:avLst/>
          </a:prstGeom>
          <a:ln w="4445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5256225" y="677898"/>
            <a:ext cx="3564247" cy="44684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2400" b="1" dirty="0" smtClean="0">
                <a:solidFill>
                  <a:srgbClr val="0070C0"/>
                </a:solidFill>
                <a:latin typeface="微软雅黑" panose="020B0503020204020204" pitchFamily="34" charset="-122"/>
                <a:ea typeface="微软雅黑" panose="020B0503020204020204" pitchFamily="34" charset="-122"/>
              </a:rPr>
              <a:t>相关问题</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9" name="矩形 8"/>
          <p:cNvSpPr/>
          <p:nvPr>
            <p:custDataLst>
              <p:tags r:id="rId1"/>
            </p:custDataLst>
          </p:nvPr>
        </p:nvSpPr>
        <p:spPr>
          <a:xfrm>
            <a:off x="612322" y="1958205"/>
            <a:ext cx="4031686" cy="3099162"/>
          </a:xfrm>
          <a:prstGeom prst="rect">
            <a:avLst/>
          </a:prstGeom>
          <a:solidFill>
            <a:srgbClr val="162B75">
              <a:alpha val="99000"/>
            </a:srgb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318" tIns="42659" rIns="85318" bIns="42659" rtlCol="0" anchor="ctr"/>
          <a:lstStyle/>
          <a:p>
            <a:pPr algn="ctr"/>
            <a:endParaRPr lang="en-US" dirty="0"/>
          </a:p>
        </p:txBody>
      </p:sp>
      <p:pic>
        <p:nvPicPr>
          <p:cNvPr id="10" name="图片 9"/>
          <p:cNvPicPr>
            <a:picLocks noChangeAspect="1"/>
          </p:cNvPicPr>
          <p:nvPr>
            <p:custDataLst>
              <p:tags r:id="rId2"/>
            </p:custDataLst>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20966" y="1912473"/>
            <a:ext cx="1153669" cy="1291208"/>
          </a:xfrm>
          <a:prstGeom prst="rect">
            <a:avLst/>
          </a:prstGeom>
        </p:spPr>
      </p:pic>
      <p:sp>
        <p:nvSpPr>
          <p:cNvPr id="12" name="矩形 11"/>
          <p:cNvSpPr/>
          <p:nvPr>
            <p:custDataLst>
              <p:tags r:id="rId3"/>
            </p:custDataLst>
          </p:nvPr>
        </p:nvSpPr>
        <p:spPr>
          <a:xfrm>
            <a:off x="4932555" y="1979628"/>
            <a:ext cx="3743901" cy="3825636"/>
          </a:xfrm>
          <a:prstGeom prst="rect">
            <a:avLst/>
          </a:prstGeom>
        </p:spPr>
        <p:txBody>
          <a:bodyPr wrap="square" lIns="85318" tIns="42659" rIns="85318" bIns="42659">
            <a:spAutoFit/>
          </a:bodyPr>
          <a:lstStyle/>
          <a:p>
            <a:pPr marL="317440" indent="-317440" defTabSz="720725">
              <a:lnSpc>
                <a:spcPct val="135000"/>
              </a:lnSpc>
              <a:buFont typeface="Wingdings" pitchFamily="2" charset="2"/>
              <a:buChar char="q"/>
            </a:pPr>
            <a:r>
              <a:rPr lang="zh-CN" altLang="en-US" b="1" dirty="0" smtClean="0">
                <a:latin typeface="微软雅黑" panose="020B0503020204020204" pitchFamily="34" charset="-122"/>
                <a:ea typeface="微软雅黑" panose="020B0503020204020204" pitchFamily="34" charset="-122"/>
              </a:rPr>
              <a:t>港</a:t>
            </a:r>
            <a:r>
              <a:rPr lang="zh-CN" altLang="en-US" b="1" dirty="0">
                <a:latin typeface="微软雅黑" panose="020B0503020204020204" pitchFamily="34" charset="-122"/>
                <a:ea typeface="微软雅黑" panose="020B0503020204020204" pitchFamily="34" charset="-122"/>
              </a:rPr>
              <a:t>股通</a:t>
            </a:r>
            <a:r>
              <a:rPr lang="zh-CN" altLang="en-US" b="1" dirty="0" smtClean="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分</a:t>
            </a:r>
            <a:r>
              <a:rPr lang="zh-CN" altLang="en-US" b="1" dirty="0" smtClean="0">
                <a:latin typeface="微软雅黑" panose="020B0503020204020204" pitchFamily="34" charset="-122"/>
                <a:ea typeface="微软雅黑" panose="020B0503020204020204" pitchFamily="34" charset="-122"/>
              </a:rPr>
              <a:t>级基</a:t>
            </a:r>
            <a:r>
              <a:rPr lang="zh-CN" altLang="en-US" b="1" dirty="0">
                <a:latin typeface="微软雅黑" panose="020B0503020204020204" pitchFamily="34" charset="-122"/>
                <a:ea typeface="微软雅黑" panose="020B0503020204020204" pitchFamily="34" charset="-122"/>
              </a:rPr>
              <a:t>金：</a:t>
            </a:r>
            <a:r>
              <a:rPr lang="zh-CN" altLang="en-US" dirty="0">
                <a:latin typeface="微软雅黑" panose="020B0503020204020204" pitchFamily="34" charset="-122"/>
                <a:ea typeface="微软雅黑" panose="020B0503020204020204" pitchFamily="34" charset="-122"/>
              </a:rPr>
              <a:t>证券账户及资金账户内的资</a:t>
            </a:r>
            <a:r>
              <a:rPr lang="zh-CN" altLang="en-US" dirty="0" smtClean="0">
                <a:latin typeface="微软雅黑" panose="020B0503020204020204" pitchFamily="34" charset="-122"/>
                <a:ea typeface="微软雅黑" panose="020B0503020204020204" pitchFamily="34" charset="-122"/>
              </a:rPr>
              <a:t>产，参照</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关于港股通投资者适当性管理要求中证券账户及资金账户资产认定标准的答复</a:t>
            </a:r>
            <a:r>
              <a:rPr lang="en-US" altLang="zh-CN" dirty="0" smtClean="0">
                <a:latin typeface="微软雅黑" panose="020B0503020204020204" pitchFamily="34" charset="-122"/>
                <a:ea typeface="微软雅黑" panose="020B0503020204020204" pitchFamily="34" charset="-122"/>
              </a:rPr>
              <a:t>》</a:t>
            </a:r>
          </a:p>
          <a:p>
            <a:pPr marL="317440" indent="-317440" defTabSz="720725">
              <a:lnSpc>
                <a:spcPct val="135000"/>
              </a:lnSpc>
              <a:buFont typeface="Wingdings" pitchFamily="2" charset="2"/>
              <a:buChar char="q"/>
            </a:pPr>
            <a:r>
              <a:rPr lang="zh-CN" altLang="en-US" b="1" dirty="0" smtClean="0">
                <a:latin typeface="微软雅黑" panose="020B0503020204020204" pitchFamily="34" charset="-122"/>
                <a:ea typeface="微软雅黑" panose="020B0503020204020204" pitchFamily="34" charset="-122"/>
              </a:rPr>
              <a:t>退市整理期、融资融券：</a:t>
            </a:r>
            <a:r>
              <a:rPr lang="zh-CN" altLang="en-US" dirty="0" smtClean="0">
                <a:latin typeface="微软雅黑" panose="020B0503020204020204" pitchFamily="34" charset="-122"/>
                <a:ea typeface="微软雅黑" panose="020B0503020204020204" pitchFamily="34" charset="-122"/>
              </a:rPr>
              <a:t>证券类资</a:t>
            </a:r>
            <a:r>
              <a:rPr lang="zh-CN" altLang="en-US" dirty="0">
                <a:latin typeface="微软雅黑" panose="020B0503020204020204" pitchFamily="34" charset="-122"/>
                <a:ea typeface="微软雅黑" panose="020B0503020204020204" pitchFamily="34" charset="-122"/>
              </a:rPr>
              <a:t>产，投资者持有的客户交易结算资金、股票、债券、基金、证券公司资产管理计划等资产</a:t>
            </a:r>
            <a:endParaRPr lang="en-US" altLang="zh-CN" dirty="0" smtClean="0">
              <a:latin typeface="微软雅黑" panose="020B0503020204020204" pitchFamily="34" charset="-122"/>
              <a:ea typeface="微软雅黑" panose="020B0503020204020204" pitchFamily="34" charset="-122"/>
            </a:endParaRPr>
          </a:p>
          <a:p>
            <a:pPr marL="317440" indent="-317440" defTabSz="720725">
              <a:lnSpc>
                <a:spcPct val="135000"/>
              </a:lnSpc>
              <a:buFont typeface="Wingdings" pitchFamily="2" charset="2"/>
              <a:buChar char="q"/>
            </a:pPr>
            <a:r>
              <a:rPr lang="zh-CN" altLang="en-US" b="1" dirty="0" smtClean="0">
                <a:latin typeface="微软雅黑" panose="020B0503020204020204" pitchFamily="34" charset="-122"/>
                <a:ea typeface="微软雅黑" panose="020B0503020204020204" pitchFamily="34" charset="-122"/>
              </a:rPr>
              <a:t>债券市</a:t>
            </a:r>
            <a:r>
              <a:rPr lang="zh-CN" altLang="en-US" b="1" dirty="0">
                <a:latin typeface="微软雅黑" panose="020B0503020204020204" pitchFamily="34" charset="-122"/>
                <a:ea typeface="微软雅黑" panose="020B0503020204020204" pitchFamily="34" charset="-122"/>
              </a:rPr>
              <a:t>场：</a:t>
            </a:r>
            <a:r>
              <a:rPr lang="zh-CN" altLang="en-US" dirty="0">
                <a:latin typeface="微软雅黑" panose="020B0503020204020204" pitchFamily="34" charset="-122"/>
                <a:ea typeface="微软雅黑" panose="020B0503020204020204" pitchFamily="34" charset="-122"/>
              </a:rPr>
              <a:t>金融资产</a:t>
            </a:r>
          </a:p>
        </p:txBody>
      </p:sp>
      <p:sp>
        <p:nvSpPr>
          <p:cNvPr id="14" name="TextBox 6"/>
          <p:cNvSpPr txBox="1"/>
          <p:nvPr>
            <p:custDataLst>
              <p:tags r:id="rId4"/>
            </p:custDataLst>
          </p:nvPr>
        </p:nvSpPr>
        <p:spPr>
          <a:xfrm rot="18702454">
            <a:off x="321155" y="2039930"/>
            <a:ext cx="1659968" cy="385327"/>
          </a:xfrm>
          <a:prstGeom prst="rect">
            <a:avLst/>
          </a:prstGeom>
          <a:noFill/>
        </p:spPr>
        <p:txBody>
          <a:bodyPr wrap="square" lIns="76800" tIns="38400" rIns="76800" bIns="38400" rtlCol="0">
            <a:spAutoFit/>
          </a:bodyPr>
          <a:lstStyle/>
          <a:p>
            <a:r>
              <a:rPr lang="zh-CN" altLang="en-US" sz="2000" b="1" dirty="0" smtClean="0">
                <a:solidFill>
                  <a:schemeClr val="bg1"/>
                </a:solidFill>
                <a:latin typeface="微软雅黑" pitchFamily="34" charset="-122"/>
                <a:ea typeface="微软雅黑" pitchFamily="34" charset="-122"/>
              </a:rPr>
              <a:t> 问题</a:t>
            </a:r>
            <a:r>
              <a:rPr lang="zh-CN" altLang="en-US" sz="2000" b="1" dirty="0">
                <a:solidFill>
                  <a:schemeClr val="bg1"/>
                </a:solidFill>
                <a:latin typeface="微软雅黑" pitchFamily="34" charset="-122"/>
                <a:ea typeface="微软雅黑" pitchFamily="34" charset="-122"/>
              </a:rPr>
              <a:t>三</a:t>
            </a:r>
            <a:endParaRPr lang="en-US" sz="2000" b="1" dirty="0">
              <a:solidFill>
                <a:schemeClr val="bg1"/>
              </a:solidFill>
              <a:latin typeface="微软雅黑" pitchFamily="34" charset="-122"/>
              <a:ea typeface="微软雅黑" pitchFamily="34" charset="-122"/>
            </a:endParaRPr>
          </a:p>
        </p:txBody>
      </p:sp>
      <p:sp>
        <p:nvSpPr>
          <p:cNvPr id="16" name="Text Box 44"/>
          <p:cNvSpPr txBox="1">
            <a:spLocks noChangeArrowheads="1"/>
          </p:cNvSpPr>
          <p:nvPr>
            <p:custDataLst>
              <p:tags r:id="rId5"/>
            </p:custDataLst>
          </p:nvPr>
        </p:nvSpPr>
        <p:spPr bwMode="auto">
          <a:xfrm>
            <a:off x="845045" y="2825119"/>
            <a:ext cx="3510932" cy="116946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318" tIns="42659" rIns="85318" bIns="42659">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zh-CN" altLang="en-US" sz="1800" b="1" dirty="0" smtClean="0">
                <a:solidFill>
                  <a:schemeClr val="accent3"/>
                </a:solidFill>
                <a:cs typeface="FZ 中等线简体"/>
              </a:rPr>
              <a:t>       各</a:t>
            </a:r>
            <a:r>
              <a:rPr lang="zh-CN" altLang="en-US" sz="1800" b="1" dirty="0">
                <a:solidFill>
                  <a:schemeClr val="accent3"/>
                </a:solidFill>
                <a:cs typeface="FZ 中等线简体"/>
              </a:rPr>
              <a:t>产品或服务的个人投资者准入要求中的资产指标表述不一，其认定范围有何区别？</a:t>
            </a:r>
          </a:p>
        </p:txBody>
      </p:sp>
    </p:spTree>
    <p:extLst>
      <p:ext uri="{BB962C8B-B14F-4D97-AF65-F5344CB8AC3E}">
        <p14:creationId xmlns:p14="http://schemas.microsoft.com/office/powerpoint/2010/main" val="2142656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13" y="548680"/>
            <a:ext cx="4716375" cy="56995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smtClean="0">
                <a:solidFill>
                  <a:srgbClr val="002060"/>
                </a:solidFill>
                <a:latin typeface="微软雅黑" panose="020B0503020204020204" pitchFamily="34" charset="-122"/>
                <a:ea typeface="微软雅黑" panose="020B0503020204020204" pitchFamily="34" charset="-122"/>
              </a:rPr>
              <a:t>二、规则修订主要内容</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4"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cxnSp>
        <p:nvCxnSpPr>
          <p:cNvPr id="5" name="直接连接符 4"/>
          <p:cNvCxnSpPr/>
          <p:nvPr/>
        </p:nvCxnSpPr>
        <p:spPr bwMode="auto">
          <a:xfrm>
            <a:off x="5076056" y="188640"/>
            <a:ext cx="0" cy="1044000"/>
          </a:xfrm>
          <a:prstGeom prst="line">
            <a:avLst/>
          </a:prstGeom>
          <a:ln w="4445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5256225" y="677898"/>
            <a:ext cx="3564247" cy="44684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2400" b="1" dirty="0" smtClean="0">
                <a:solidFill>
                  <a:srgbClr val="0070C0"/>
                </a:solidFill>
                <a:latin typeface="微软雅黑" panose="020B0503020204020204" pitchFamily="34" charset="-122"/>
                <a:ea typeface="微软雅黑" panose="020B0503020204020204" pitchFamily="34" charset="-122"/>
              </a:rPr>
              <a:t>相关问题</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9" name="矩形 8"/>
          <p:cNvSpPr/>
          <p:nvPr>
            <p:custDataLst>
              <p:tags r:id="rId1"/>
            </p:custDataLst>
          </p:nvPr>
        </p:nvSpPr>
        <p:spPr>
          <a:xfrm>
            <a:off x="612322" y="1958205"/>
            <a:ext cx="4031686" cy="3099162"/>
          </a:xfrm>
          <a:prstGeom prst="rect">
            <a:avLst/>
          </a:prstGeom>
          <a:solidFill>
            <a:srgbClr val="162B75">
              <a:alpha val="99000"/>
            </a:srgb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318" tIns="42659" rIns="85318" bIns="42659" rtlCol="0" anchor="ctr"/>
          <a:lstStyle/>
          <a:p>
            <a:pPr algn="ctr"/>
            <a:endParaRPr lang="en-US" dirty="0"/>
          </a:p>
        </p:txBody>
      </p:sp>
      <p:pic>
        <p:nvPicPr>
          <p:cNvPr id="10" name="图片 9"/>
          <p:cNvPicPr>
            <a:picLocks noChangeAspect="1"/>
          </p:cNvPicPr>
          <p:nvPr>
            <p:custDataLst>
              <p:tags r:id="rId2"/>
            </p:custDataLst>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20966" y="1912473"/>
            <a:ext cx="1153669" cy="1291208"/>
          </a:xfrm>
          <a:prstGeom prst="rect">
            <a:avLst/>
          </a:prstGeom>
        </p:spPr>
      </p:pic>
      <p:sp>
        <p:nvSpPr>
          <p:cNvPr id="12" name="矩形 11"/>
          <p:cNvSpPr/>
          <p:nvPr>
            <p:custDataLst>
              <p:tags r:id="rId3"/>
            </p:custDataLst>
          </p:nvPr>
        </p:nvSpPr>
        <p:spPr>
          <a:xfrm>
            <a:off x="4932555" y="2323294"/>
            <a:ext cx="3743901" cy="2329842"/>
          </a:xfrm>
          <a:prstGeom prst="rect">
            <a:avLst/>
          </a:prstGeom>
        </p:spPr>
        <p:txBody>
          <a:bodyPr wrap="square" lIns="85318" tIns="42659" rIns="85318" bIns="42659">
            <a:spAutoFit/>
          </a:bodyPr>
          <a:lstStyle/>
          <a:p>
            <a:pPr marL="317440" indent="-317440" defTabSz="720725">
              <a:lnSpc>
                <a:spcPct val="135000"/>
              </a:lnSpc>
              <a:buFont typeface="Wingdings" pitchFamily="2" charset="2"/>
              <a:buChar char="q"/>
            </a:pPr>
            <a:r>
              <a:rPr lang="zh-CN" altLang="en-US" dirty="0">
                <a:latin typeface="微软雅黑" panose="020B0503020204020204" pitchFamily="34" charset="-122"/>
                <a:ea typeface="微软雅黑" panose="020B0503020204020204" pitchFamily="34" charset="-122"/>
              </a:rPr>
              <a:t>根</a:t>
            </a:r>
            <a:r>
              <a:rPr lang="zh-CN" altLang="en-US" dirty="0" smtClean="0">
                <a:latin typeface="微软雅黑" panose="020B0503020204020204" pitchFamily="34" charset="-122"/>
                <a:ea typeface="微软雅黑" panose="020B0503020204020204" pitchFamily="34" charset="-122"/>
              </a:rPr>
              <a:t>据</a:t>
            </a:r>
            <a:r>
              <a:rPr lang="zh-CN" altLang="en-US" dirty="0">
                <a:latin typeface="微软雅黑" panose="020B0503020204020204" pitchFamily="34" charset="-122"/>
                <a:ea typeface="微软雅黑" panose="020B0503020204020204" pitchFamily="34" charset="-122"/>
              </a:rPr>
              <a:t>港股</a:t>
            </a:r>
            <a:r>
              <a:rPr lang="zh-CN" altLang="en-US" dirty="0" smtClean="0">
                <a:latin typeface="微软雅黑" panose="020B0503020204020204" pitchFamily="34" charset="-122"/>
                <a:ea typeface="微软雅黑" panose="020B0503020204020204" pitchFamily="34" charset="-122"/>
              </a:rPr>
              <a:t>通、退市整理期相关规则修订发布通知，</a:t>
            </a:r>
            <a:r>
              <a:rPr lang="zh-CN" altLang="en-US" dirty="0">
                <a:latin typeface="微软雅黑" panose="020B0503020204020204" pitchFamily="34" charset="-122"/>
                <a:ea typeface="微软雅黑" panose="020B0503020204020204" pitchFamily="34" charset="-122"/>
              </a:rPr>
              <a:t>此次规则条款修订采用新老划断的方</a:t>
            </a:r>
            <a:r>
              <a:rPr lang="zh-CN" altLang="en-US" dirty="0" smtClean="0">
                <a:latin typeface="微软雅黑" panose="020B0503020204020204" pitchFamily="34" charset="-122"/>
                <a:ea typeface="微软雅黑" panose="020B0503020204020204" pitchFamily="34" charset="-122"/>
              </a:rPr>
              <a:t>式</a:t>
            </a:r>
            <a:endParaRPr lang="en-US" altLang="zh-CN" dirty="0" smtClean="0">
              <a:latin typeface="微软雅黑" panose="020B0503020204020204" pitchFamily="34" charset="-122"/>
              <a:ea typeface="微软雅黑" panose="020B0503020204020204" pitchFamily="34" charset="-122"/>
            </a:endParaRPr>
          </a:p>
          <a:p>
            <a:pPr marL="317440" indent="-317440" defTabSz="720725">
              <a:lnSpc>
                <a:spcPct val="135000"/>
              </a:lnSpc>
              <a:buFont typeface="Wingdings" pitchFamily="2" charset="2"/>
              <a:buChar char="q"/>
            </a:pPr>
            <a:r>
              <a:rPr lang="zh-CN" altLang="en-US" dirty="0" smtClean="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日前已开通港股通、退市整理</a:t>
            </a:r>
            <a:r>
              <a:rPr lang="zh-CN" altLang="en-US" dirty="0" smtClean="0">
                <a:latin typeface="微软雅黑" panose="020B0503020204020204" pitchFamily="34" charset="-122"/>
                <a:ea typeface="微软雅黑" panose="020B0503020204020204" pitchFamily="34" charset="-122"/>
              </a:rPr>
              <a:t>期交</a:t>
            </a:r>
            <a:r>
              <a:rPr lang="zh-CN" altLang="en-US" dirty="0">
                <a:latin typeface="微软雅黑" panose="020B0503020204020204" pitchFamily="34" charset="-122"/>
                <a:ea typeface="微软雅黑" panose="020B0503020204020204" pitchFamily="34" charset="-122"/>
              </a:rPr>
              <a:t>易权限的投资者可继续参与交</a:t>
            </a:r>
            <a:r>
              <a:rPr lang="zh-CN" altLang="en-US" dirty="0" smtClean="0">
                <a:latin typeface="微软雅黑" panose="020B0503020204020204" pitchFamily="34" charset="-122"/>
                <a:ea typeface="微软雅黑" panose="020B0503020204020204" pitchFamily="34" charset="-122"/>
              </a:rPr>
              <a:t>易</a:t>
            </a:r>
            <a:endParaRPr lang="zh-CN" altLang="en-US" dirty="0">
              <a:latin typeface="微软雅黑" panose="020B0503020204020204" pitchFamily="34" charset="-122"/>
              <a:ea typeface="微软雅黑" panose="020B0503020204020204" pitchFamily="34" charset="-122"/>
            </a:endParaRPr>
          </a:p>
        </p:txBody>
      </p:sp>
      <p:sp>
        <p:nvSpPr>
          <p:cNvPr id="14" name="TextBox 6"/>
          <p:cNvSpPr txBox="1"/>
          <p:nvPr>
            <p:custDataLst>
              <p:tags r:id="rId4"/>
            </p:custDataLst>
          </p:nvPr>
        </p:nvSpPr>
        <p:spPr>
          <a:xfrm rot="18702454">
            <a:off x="321155" y="2039930"/>
            <a:ext cx="1659968" cy="385327"/>
          </a:xfrm>
          <a:prstGeom prst="rect">
            <a:avLst/>
          </a:prstGeom>
          <a:noFill/>
        </p:spPr>
        <p:txBody>
          <a:bodyPr wrap="square" lIns="76800" tIns="38400" rIns="76800" bIns="38400" rtlCol="0">
            <a:spAutoFit/>
          </a:bodyPr>
          <a:lstStyle/>
          <a:p>
            <a:r>
              <a:rPr lang="zh-CN" altLang="en-US" sz="2000" b="1" dirty="0" smtClean="0">
                <a:solidFill>
                  <a:schemeClr val="bg1"/>
                </a:solidFill>
                <a:latin typeface="微软雅黑" pitchFamily="34" charset="-122"/>
                <a:ea typeface="微软雅黑" pitchFamily="34" charset="-122"/>
              </a:rPr>
              <a:t> 问题四</a:t>
            </a:r>
            <a:endParaRPr lang="en-US" sz="2000" b="1" dirty="0">
              <a:solidFill>
                <a:schemeClr val="bg1"/>
              </a:solidFill>
              <a:latin typeface="微软雅黑" pitchFamily="34" charset="-122"/>
              <a:ea typeface="微软雅黑" pitchFamily="34" charset="-122"/>
            </a:endParaRPr>
          </a:p>
        </p:txBody>
      </p:sp>
      <p:sp>
        <p:nvSpPr>
          <p:cNvPr id="16" name="Text Box 44"/>
          <p:cNvSpPr txBox="1">
            <a:spLocks noChangeArrowheads="1"/>
          </p:cNvSpPr>
          <p:nvPr>
            <p:custDataLst>
              <p:tags r:id="rId5"/>
            </p:custDataLst>
          </p:nvPr>
        </p:nvSpPr>
        <p:spPr bwMode="auto">
          <a:xfrm>
            <a:off x="845045" y="2825119"/>
            <a:ext cx="3510932" cy="120799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318" tIns="42659" rIns="85318" bIns="42659">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zh-CN" altLang="en-US" sz="1800" b="1" dirty="0" smtClean="0">
                <a:solidFill>
                  <a:schemeClr val="accent3"/>
                </a:solidFill>
                <a:cs typeface="FZ 中等线简体"/>
              </a:rPr>
              <a:t>       此</a:t>
            </a:r>
            <a:r>
              <a:rPr lang="zh-CN" altLang="en-US" sz="1800" b="1" dirty="0">
                <a:solidFill>
                  <a:schemeClr val="accent3"/>
                </a:solidFill>
                <a:cs typeface="FZ 中等线简体"/>
              </a:rPr>
              <a:t>次深交所修订的退市整理期、港股</a:t>
            </a:r>
            <a:r>
              <a:rPr lang="zh-CN" altLang="en-US" sz="1800" b="1" dirty="0" smtClean="0">
                <a:solidFill>
                  <a:schemeClr val="accent3"/>
                </a:solidFill>
                <a:cs typeface="FZ 中等线简体"/>
              </a:rPr>
              <a:t>通相</a:t>
            </a:r>
            <a:r>
              <a:rPr lang="zh-CN" altLang="en-US" sz="1800" b="1" dirty="0">
                <a:solidFill>
                  <a:schemeClr val="accent3"/>
                </a:solidFill>
                <a:cs typeface="FZ 中等线简体"/>
              </a:rPr>
              <a:t>关适当性管理规则，是否会对存量投资者产生影响？</a:t>
            </a:r>
          </a:p>
        </p:txBody>
      </p:sp>
      <p:sp>
        <p:nvSpPr>
          <p:cNvPr id="11" name="Rectangle 1"/>
          <p:cNvSpPr>
            <a:spLocks noChangeArrowheads="1"/>
          </p:cNvSpPr>
          <p:nvPr/>
        </p:nvSpPr>
        <p:spPr bwMode="auto">
          <a:xfrm>
            <a:off x="696938" y="5537557"/>
            <a:ext cx="7641522" cy="523220"/>
          </a:xfrm>
          <a:prstGeom prst="rect">
            <a:avLst/>
          </a:prstGeom>
          <a:ln>
            <a:prstDash val="dash"/>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zh-CN" altLang="en-US" sz="2800" dirty="0" smtClean="0">
                <a:solidFill>
                  <a:srgbClr val="FF0000"/>
                </a:solidFill>
                <a:latin typeface="微软雅黑" panose="020B0503020204020204" pitchFamily="34" charset="-122"/>
                <a:ea typeface="微软雅黑" panose="020B0503020204020204" pitchFamily="34" charset="-122"/>
                <a:cs typeface="宋体" pitchFamily="2" charset="-122"/>
              </a:rPr>
              <a:t>债券市场新规过渡期另有安排</a:t>
            </a:r>
            <a:endParaRPr lang="zh-CN" altLang="zh-CN" sz="2800" dirty="0">
              <a:solidFill>
                <a:srgbClr val="FF0000"/>
              </a:solidFill>
              <a:latin typeface="微软雅黑" panose="020B0503020204020204" pitchFamily="34" charset="-122"/>
              <a:ea typeface="微软雅黑" panose="020B0503020204020204" pitchFamily="34" charset="-122"/>
              <a:cs typeface="宋体" pitchFamily="2" charset="-122"/>
            </a:endParaRPr>
          </a:p>
        </p:txBody>
      </p:sp>
    </p:spTree>
    <p:extLst>
      <p:ext uri="{BB962C8B-B14F-4D97-AF65-F5344CB8AC3E}">
        <p14:creationId xmlns:p14="http://schemas.microsoft.com/office/powerpoint/2010/main" val="3352153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990323335"/>
              </p:ext>
            </p:extLst>
          </p:nvPr>
        </p:nvGraphicFramePr>
        <p:xfrm>
          <a:off x="650082" y="3789040"/>
          <a:ext cx="7882358" cy="2376264"/>
        </p:xfrm>
        <a:graphic>
          <a:graphicData uri="http://schemas.openxmlformats.org/drawingml/2006/table">
            <a:tbl>
              <a:tblPr firstRow="1" firstCol="1" bandRow="1">
                <a:tableStyleId>{21E4AEA4-8DFA-4A89-87EB-49C32662AFE0}</a:tableStyleId>
              </a:tblPr>
              <a:tblGrid>
                <a:gridCol w="556919"/>
                <a:gridCol w="1276767"/>
                <a:gridCol w="6048672"/>
              </a:tblGrid>
              <a:tr h="284577">
                <a:tc>
                  <a:txBody>
                    <a:bodyPr/>
                    <a:lstStyle/>
                    <a:p>
                      <a:pPr algn="ctr">
                        <a:lnSpc>
                          <a:spcPts val="1800"/>
                        </a:lnSpc>
                        <a:spcAft>
                          <a:spcPts val="0"/>
                        </a:spcAft>
                      </a:pPr>
                      <a:r>
                        <a:rPr lang="zh-CN" sz="1600" kern="100" dirty="0">
                          <a:effectLst/>
                        </a:rPr>
                        <a:t>序号</a:t>
                      </a:r>
                      <a:endParaRPr lang="zh-CN" sz="1200" kern="100" dirty="0">
                        <a:effectLst/>
                        <a:latin typeface="Calibri"/>
                        <a:ea typeface="宋体"/>
                        <a:cs typeface="Times New Roman"/>
                      </a:endParaRPr>
                    </a:p>
                  </a:txBody>
                  <a:tcPr marL="68580" marR="68580" marT="0" marB="0" anchor="ctr"/>
                </a:tc>
                <a:tc>
                  <a:txBody>
                    <a:bodyPr/>
                    <a:lstStyle/>
                    <a:p>
                      <a:pPr algn="ctr">
                        <a:lnSpc>
                          <a:spcPts val="1800"/>
                        </a:lnSpc>
                        <a:spcAft>
                          <a:spcPts val="0"/>
                        </a:spcAft>
                      </a:pPr>
                      <a:r>
                        <a:rPr lang="zh-CN" sz="1600" kern="100" dirty="0">
                          <a:effectLst/>
                        </a:rPr>
                        <a:t>业务类型</a:t>
                      </a:r>
                      <a:endParaRPr lang="zh-CN" sz="1200" kern="100" dirty="0">
                        <a:effectLst/>
                        <a:latin typeface="Calibri"/>
                        <a:ea typeface="宋体"/>
                        <a:cs typeface="Times New Roman"/>
                      </a:endParaRPr>
                    </a:p>
                  </a:txBody>
                  <a:tcPr marL="68580" marR="68580" marT="0" marB="0" anchor="ctr"/>
                </a:tc>
                <a:tc>
                  <a:txBody>
                    <a:bodyPr/>
                    <a:lstStyle/>
                    <a:p>
                      <a:pPr algn="ctr">
                        <a:lnSpc>
                          <a:spcPts val="1800"/>
                        </a:lnSpc>
                        <a:spcAft>
                          <a:spcPts val="0"/>
                        </a:spcAft>
                      </a:pPr>
                      <a:r>
                        <a:rPr lang="zh-CN" sz="1600" kern="100">
                          <a:effectLst/>
                        </a:rPr>
                        <a:t>规则</a:t>
                      </a:r>
                      <a:endParaRPr lang="zh-CN" sz="1200" kern="100">
                        <a:effectLst/>
                        <a:latin typeface="Calibri"/>
                        <a:ea typeface="宋体"/>
                        <a:cs typeface="Times New Roman"/>
                      </a:endParaRPr>
                    </a:p>
                  </a:txBody>
                  <a:tcPr marL="68580" marR="68580" marT="0" marB="0" anchor="ctr"/>
                </a:tc>
              </a:tr>
              <a:tr h="1122031">
                <a:tc>
                  <a:txBody>
                    <a:bodyPr/>
                    <a:lstStyle/>
                    <a:p>
                      <a:pPr algn="ctr">
                        <a:lnSpc>
                          <a:spcPts val="1800"/>
                        </a:lnSpc>
                        <a:spcAft>
                          <a:spcPts val="0"/>
                        </a:spcAft>
                      </a:pPr>
                      <a:r>
                        <a:rPr lang="en-US" sz="1600" kern="100">
                          <a:effectLst/>
                        </a:rPr>
                        <a:t>1</a:t>
                      </a:r>
                      <a:endParaRPr lang="zh-CN" sz="1200" kern="100">
                        <a:effectLst/>
                        <a:latin typeface="Calibri"/>
                        <a:ea typeface="宋体"/>
                        <a:cs typeface="Times New Roman"/>
                      </a:endParaRPr>
                    </a:p>
                  </a:txBody>
                  <a:tcPr marL="68580" marR="68580" marT="0" marB="0" anchor="ctr"/>
                </a:tc>
                <a:tc>
                  <a:txBody>
                    <a:bodyPr/>
                    <a:lstStyle/>
                    <a:p>
                      <a:pPr algn="ctr">
                        <a:lnSpc>
                          <a:spcPts val="1800"/>
                        </a:lnSpc>
                        <a:spcAft>
                          <a:spcPts val="0"/>
                        </a:spcAft>
                      </a:pPr>
                      <a:r>
                        <a:rPr lang="zh-CN" sz="1600" kern="100" dirty="0">
                          <a:effectLst/>
                        </a:rPr>
                        <a:t>创业板</a:t>
                      </a:r>
                      <a:endParaRPr lang="zh-CN" sz="1200" kern="100" dirty="0">
                        <a:effectLst/>
                        <a:latin typeface="Calibri"/>
                        <a:ea typeface="宋体"/>
                        <a:cs typeface="Times New Roman"/>
                      </a:endParaRPr>
                    </a:p>
                  </a:txBody>
                  <a:tcPr marL="68580" marR="68580" marT="0" marB="0" anchor="ctr"/>
                </a:tc>
                <a:tc>
                  <a:txBody>
                    <a:bodyPr/>
                    <a:lstStyle/>
                    <a:p>
                      <a:pPr algn="ctr">
                        <a:lnSpc>
                          <a:spcPts val="2400"/>
                        </a:lnSpc>
                        <a:spcAft>
                          <a:spcPts val="0"/>
                        </a:spcAft>
                      </a:pPr>
                      <a:r>
                        <a:rPr lang="zh-CN" sz="1600" kern="100" dirty="0">
                          <a:effectLst/>
                        </a:rPr>
                        <a:t>《创业板市场投资者适当性管理实施办法</a:t>
                      </a:r>
                      <a:r>
                        <a:rPr lang="zh-CN" sz="1600" kern="100" dirty="0" smtClean="0">
                          <a:effectLst/>
                        </a:rPr>
                        <a:t>》</a:t>
                      </a:r>
                      <a:endParaRPr lang="en-US" altLang="zh-CN" sz="1600" kern="100" dirty="0" smtClean="0">
                        <a:effectLst/>
                      </a:endParaRPr>
                    </a:p>
                    <a:p>
                      <a:pPr algn="ctr">
                        <a:lnSpc>
                          <a:spcPts val="2400"/>
                        </a:lnSpc>
                        <a:spcAft>
                          <a:spcPts val="0"/>
                        </a:spcAft>
                      </a:pPr>
                      <a:r>
                        <a:rPr lang="zh-CN" sz="1600" kern="100" dirty="0" smtClean="0">
                          <a:effectLst/>
                        </a:rPr>
                        <a:t>《</a:t>
                      </a:r>
                      <a:r>
                        <a:rPr lang="zh-CN" sz="1600" kern="100" dirty="0">
                          <a:effectLst/>
                        </a:rPr>
                        <a:t>会员持续开展创业板市场投资者适当性管理业务指</a:t>
                      </a:r>
                      <a:r>
                        <a:rPr lang="zh-CN" sz="1600" kern="100" dirty="0" smtClean="0">
                          <a:effectLst/>
                        </a:rPr>
                        <a:t>引》</a:t>
                      </a:r>
                      <a:endParaRPr lang="en-US" altLang="zh-CN" sz="1600" kern="100" dirty="0" smtClean="0">
                        <a:effectLst/>
                      </a:endParaRPr>
                    </a:p>
                    <a:p>
                      <a:pPr algn="ctr">
                        <a:lnSpc>
                          <a:spcPts val="2400"/>
                        </a:lnSpc>
                        <a:spcAft>
                          <a:spcPts val="0"/>
                        </a:spcAft>
                      </a:pPr>
                      <a:r>
                        <a:rPr lang="zh-CN" sz="1600" kern="100" dirty="0" smtClean="0">
                          <a:effectLst/>
                        </a:rPr>
                        <a:t>《</a:t>
                      </a:r>
                      <a:r>
                        <a:rPr lang="zh-CN" sz="1600" kern="100" dirty="0">
                          <a:effectLst/>
                        </a:rPr>
                        <a:t>关于做好创业板上市公司可转换公司债券适当性管理工作的通知》</a:t>
                      </a:r>
                      <a:endParaRPr lang="zh-CN" sz="1200" kern="100" dirty="0">
                        <a:effectLst/>
                        <a:latin typeface="Calibri"/>
                        <a:ea typeface="宋体"/>
                        <a:cs typeface="Times New Roman"/>
                      </a:endParaRPr>
                    </a:p>
                  </a:txBody>
                  <a:tcPr marL="68580" marR="68580" marT="0" marB="0" anchor="ctr"/>
                </a:tc>
              </a:tr>
              <a:tr h="487425">
                <a:tc>
                  <a:txBody>
                    <a:bodyPr/>
                    <a:lstStyle/>
                    <a:p>
                      <a:pPr algn="ctr">
                        <a:lnSpc>
                          <a:spcPts val="1800"/>
                        </a:lnSpc>
                        <a:spcAft>
                          <a:spcPts val="0"/>
                        </a:spcAft>
                      </a:pPr>
                      <a:r>
                        <a:rPr lang="en-US" sz="1600" kern="100">
                          <a:effectLst/>
                        </a:rPr>
                        <a:t>2</a:t>
                      </a:r>
                      <a:endParaRPr lang="zh-CN" sz="1200" kern="100">
                        <a:effectLst/>
                        <a:latin typeface="Calibri"/>
                        <a:ea typeface="宋体"/>
                        <a:cs typeface="Times New Roman"/>
                      </a:endParaRPr>
                    </a:p>
                  </a:txBody>
                  <a:tcPr marL="68580" marR="68580" marT="0" marB="0" anchor="ctr"/>
                </a:tc>
                <a:tc>
                  <a:txBody>
                    <a:bodyPr/>
                    <a:lstStyle/>
                    <a:p>
                      <a:pPr algn="ctr">
                        <a:lnSpc>
                          <a:spcPts val="1800"/>
                        </a:lnSpc>
                        <a:spcAft>
                          <a:spcPts val="0"/>
                        </a:spcAft>
                      </a:pPr>
                      <a:r>
                        <a:rPr lang="zh-CN" sz="1600" kern="100" dirty="0">
                          <a:effectLst/>
                        </a:rPr>
                        <a:t>港股通</a:t>
                      </a:r>
                      <a:endParaRPr lang="zh-CN" sz="1200" kern="100" dirty="0">
                        <a:effectLst/>
                        <a:latin typeface="Calibri"/>
                        <a:ea typeface="宋体"/>
                        <a:cs typeface="Times New Roman"/>
                      </a:endParaRPr>
                    </a:p>
                  </a:txBody>
                  <a:tcPr marL="68580" marR="68580" marT="0" marB="0" anchor="ctr"/>
                </a:tc>
                <a:tc>
                  <a:txBody>
                    <a:bodyPr/>
                    <a:lstStyle/>
                    <a:p>
                      <a:pPr algn="ctr">
                        <a:lnSpc>
                          <a:spcPts val="1800"/>
                        </a:lnSpc>
                        <a:spcAft>
                          <a:spcPts val="0"/>
                        </a:spcAft>
                      </a:pPr>
                      <a:r>
                        <a:rPr lang="zh-CN" sz="1600" kern="100">
                          <a:effectLst/>
                        </a:rPr>
                        <a:t>《港股通投资者适当性管理指引》</a:t>
                      </a:r>
                      <a:endParaRPr lang="zh-CN" sz="1200" kern="100">
                        <a:effectLst/>
                        <a:latin typeface="Calibri"/>
                        <a:ea typeface="宋体"/>
                        <a:cs typeface="Times New Roman"/>
                      </a:endParaRPr>
                    </a:p>
                  </a:txBody>
                  <a:tcPr marL="68580" marR="68580" marT="0" marB="0" anchor="ctr"/>
                </a:tc>
              </a:tr>
              <a:tr h="482231">
                <a:tc>
                  <a:txBody>
                    <a:bodyPr/>
                    <a:lstStyle/>
                    <a:p>
                      <a:pPr algn="ctr">
                        <a:lnSpc>
                          <a:spcPts val="1800"/>
                        </a:lnSpc>
                        <a:spcAft>
                          <a:spcPts val="0"/>
                        </a:spcAft>
                      </a:pPr>
                      <a:r>
                        <a:rPr lang="en-US" sz="1600" kern="100">
                          <a:effectLst/>
                        </a:rPr>
                        <a:t>3</a:t>
                      </a:r>
                      <a:endParaRPr lang="zh-CN" sz="1200" kern="100">
                        <a:effectLst/>
                        <a:latin typeface="Calibri"/>
                        <a:ea typeface="宋体"/>
                        <a:cs typeface="Times New Roman"/>
                      </a:endParaRPr>
                    </a:p>
                  </a:txBody>
                  <a:tcPr marL="68580" marR="68580" marT="0" marB="0" anchor="ctr"/>
                </a:tc>
                <a:tc>
                  <a:txBody>
                    <a:bodyPr/>
                    <a:lstStyle/>
                    <a:p>
                      <a:pPr marL="0" algn="ctr" defTabSz="767566" rtl="0" eaLnBrk="1" latinLnBrk="0" hangingPunct="1">
                        <a:lnSpc>
                          <a:spcPts val="1800"/>
                        </a:lnSpc>
                        <a:spcAft>
                          <a:spcPts val="0"/>
                        </a:spcAft>
                      </a:pPr>
                      <a:r>
                        <a:rPr lang="zh-CN" altLang="en-US" sz="1600" kern="100" dirty="0" smtClean="0">
                          <a:effectLst/>
                        </a:rPr>
                        <a:t>债券市场</a:t>
                      </a:r>
                      <a:endParaRPr lang="zh-CN" sz="1600" kern="100" dirty="0">
                        <a:solidFill>
                          <a:schemeClr val="dk1"/>
                        </a:solidFill>
                        <a:effectLst/>
                        <a:latin typeface="+mn-lt"/>
                        <a:ea typeface="+mn-ea"/>
                        <a:cs typeface="+mn-cs"/>
                      </a:endParaRPr>
                    </a:p>
                  </a:txBody>
                  <a:tcPr marL="68580" marR="68580" marT="0" marB="0" anchor="ctr"/>
                </a:tc>
                <a:tc>
                  <a:txBody>
                    <a:bodyPr/>
                    <a:lstStyle/>
                    <a:p>
                      <a:pPr algn="ctr">
                        <a:lnSpc>
                          <a:spcPts val="1800"/>
                        </a:lnSpc>
                        <a:spcAft>
                          <a:spcPts val="0"/>
                        </a:spcAft>
                      </a:pPr>
                      <a:r>
                        <a:rPr lang="zh-CN" sz="1600" kern="100" dirty="0" smtClean="0">
                          <a:effectLst/>
                        </a:rPr>
                        <a:t>《</a:t>
                      </a:r>
                      <a:r>
                        <a:rPr lang="zh-CN" altLang="en-US" sz="1600" kern="100" dirty="0" smtClean="0">
                          <a:effectLst/>
                        </a:rPr>
                        <a:t>债券市场投资者适当性管理办法</a:t>
                      </a:r>
                      <a:r>
                        <a:rPr lang="zh-CN" sz="1600" kern="100" dirty="0" smtClean="0">
                          <a:effectLst/>
                        </a:rPr>
                        <a:t>》</a:t>
                      </a:r>
                      <a:endParaRPr lang="zh-CN" sz="1200" kern="100" dirty="0">
                        <a:effectLst/>
                        <a:latin typeface="Calibri"/>
                        <a:ea typeface="宋体"/>
                        <a:cs typeface="Times New Roman"/>
                      </a:endParaRPr>
                    </a:p>
                  </a:txBody>
                  <a:tcPr marL="68580" marR="68580" marT="0" marB="0" anchor="ctr"/>
                </a:tc>
              </a:tr>
            </a:tbl>
          </a:graphicData>
        </a:graphic>
      </p:graphicFrame>
      <p:sp>
        <p:nvSpPr>
          <p:cNvPr id="5" name="Rectangle 1"/>
          <p:cNvSpPr>
            <a:spLocks noChangeArrowheads="1"/>
          </p:cNvSpPr>
          <p:nvPr/>
        </p:nvSpPr>
        <p:spPr bwMode="auto">
          <a:xfrm>
            <a:off x="467544" y="3241521"/>
            <a:ext cx="36683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82588" algn="l" defTabSz="914400" rtl="0" eaLnBrk="1" fontAlgn="base" latinLnBrk="0" hangingPunct="1">
              <a:lnSpc>
                <a:spcPct val="100000"/>
              </a:lnSpc>
              <a:spcBef>
                <a:spcPct val="0"/>
              </a:spcBef>
              <a:spcAft>
                <a:spcPct val="0"/>
              </a:spcAft>
              <a:buClrTx/>
              <a:buSzTx/>
              <a:buFontTx/>
              <a:buNone/>
              <a:tabLst/>
            </a:pPr>
            <a:r>
              <a:rPr kumimoji="0" lang="zh-CN"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a:t>
            </a: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二</a:t>
            </a:r>
            <a:r>
              <a:rPr kumimoji="0" lang="zh-CN"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）适当性管理专项规则</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endParaRPr>
          </a:p>
        </p:txBody>
      </p:sp>
      <p:sp>
        <p:nvSpPr>
          <p:cNvPr id="9" name="TextBox 8"/>
          <p:cNvSpPr txBox="1"/>
          <p:nvPr/>
        </p:nvSpPr>
        <p:spPr>
          <a:xfrm>
            <a:off x="647713" y="548680"/>
            <a:ext cx="7092639" cy="1062399"/>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a:solidFill>
                  <a:srgbClr val="002060"/>
                </a:solidFill>
                <a:latin typeface="微软雅黑" panose="020B0503020204020204" pitchFamily="34" charset="-122"/>
                <a:ea typeface="微软雅黑" panose="020B0503020204020204" pitchFamily="34" charset="-122"/>
              </a:rPr>
              <a:t>三、我所现行适当性管理规则体系</a:t>
            </a:r>
          </a:p>
          <a:p>
            <a:pPr defTabSz="767730" eaLnBrk="0" fontAlgn="base" hangingPunct="0">
              <a:spcBef>
                <a:spcPct val="0"/>
              </a:spcBef>
              <a:spcAft>
                <a:spcPct val="0"/>
              </a:spcAft>
            </a:pP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827584" y="1484784"/>
            <a:ext cx="7560840" cy="1477317"/>
          </a:xfrm>
          <a:prstGeom prst="rect">
            <a:avLst/>
          </a:prstGeom>
        </p:spPr>
        <p:style>
          <a:lnRef idx="1">
            <a:schemeClr val="accent2"/>
          </a:lnRef>
          <a:fillRef idx="3">
            <a:schemeClr val="accent2"/>
          </a:fillRef>
          <a:effectRef idx="2">
            <a:schemeClr val="accent2"/>
          </a:effectRef>
          <a:fontRef idx="minor">
            <a:schemeClr val="lt1"/>
          </a:fontRef>
        </p:style>
        <p:txBody>
          <a:bodyPr wrap="square" lIns="91429" tIns="45715" rIns="91429" bIns="45715" rtlCol="0">
            <a:spAutoFit/>
          </a:bodyPr>
          <a:lstStyle>
            <a:defPPr>
              <a:defRPr lang="zh-CN"/>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ts val="2700"/>
              </a:lnSpc>
            </a:pPr>
            <a:r>
              <a:rPr lang="zh-CN" altLang="en-US" sz="2000" dirty="0" smtClean="0">
                <a:latin typeface="微软雅黑" panose="020B0503020204020204" pitchFamily="34" charset="-122"/>
                <a:ea typeface="微软雅黑" panose="020B0503020204020204" pitchFamily="34" charset="-122"/>
              </a:rPr>
              <a:t>（一）统领性规则：</a:t>
            </a:r>
            <a:r>
              <a:rPr lang="en-US" altLang="zh-CN"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会员管理规则</a:t>
            </a:r>
            <a:r>
              <a:rPr lang="en-US" altLang="zh-CN" sz="2000" dirty="0" smtClean="0">
                <a:latin typeface="微软雅黑" panose="020B0503020204020204" pitchFamily="34" charset="-122"/>
                <a:ea typeface="微软雅黑" panose="020B0503020204020204" pitchFamily="34" charset="-122"/>
              </a:rPr>
              <a:t>》</a:t>
            </a:r>
          </a:p>
          <a:p>
            <a:pPr>
              <a:lnSpc>
                <a:spcPts val="2700"/>
              </a:lnSpc>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我所</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会员管理规则</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第</a:t>
            </a:r>
            <a:r>
              <a:rPr lang="zh-CN" altLang="en-US" dirty="0">
                <a:latin typeface="微软雅黑" panose="020B0503020204020204" pitchFamily="34" charset="-122"/>
                <a:ea typeface="微软雅黑" panose="020B0503020204020204" pitchFamily="34" charset="-122"/>
              </a:rPr>
              <a:t>六</a:t>
            </a:r>
            <a:r>
              <a:rPr lang="zh-CN" altLang="en-US" dirty="0" smtClean="0">
                <a:latin typeface="微软雅黑" panose="020B0503020204020204" pitchFamily="34" charset="-122"/>
                <a:ea typeface="微软雅黑" panose="020B0503020204020204" pitchFamily="34" charset="-122"/>
              </a:rPr>
              <a:t>章 投</a:t>
            </a:r>
            <a:r>
              <a:rPr lang="zh-CN" altLang="en-US" dirty="0">
                <a:latin typeface="微软雅黑" panose="020B0503020204020204" pitchFamily="34" charset="-122"/>
                <a:ea typeface="微软雅黑" panose="020B0503020204020204" pitchFamily="34" charset="-122"/>
              </a:rPr>
              <a:t>资者适当性管理，就会员适当性管理职责进行了原则性规定，包括建立制度、了解客户及客户分类管理、了解产品、适当性匹配、风险警示及投资者准入等。</a:t>
            </a:r>
          </a:p>
        </p:txBody>
      </p:sp>
    </p:spTree>
    <p:extLst>
      <p:ext uri="{BB962C8B-B14F-4D97-AF65-F5344CB8AC3E}">
        <p14:creationId xmlns:p14="http://schemas.microsoft.com/office/powerpoint/2010/main" val="231746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13" y="548680"/>
            <a:ext cx="7092639" cy="1062399"/>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a:solidFill>
                  <a:srgbClr val="002060"/>
                </a:solidFill>
                <a:latin typeface="微软雅黑" panose="020B0503020204020204" pitchFamily="34" charset="-122"/>
                <a:ea typeface="微软雅黑" panose="020B0503020204020204" pitchFamily="34" charset="-122"/>
              </a:rPr>
              <a:t>三、我所现行适当性管理规则体系</a:t>
            </a:r>
          </a:p>
          <a:p>
            <a:pPr defTabSz="767730" eaLnBrk="0" fontAlgn="base" hangingPunct="0">
              <a:spcBef>
                <a:spcPct val="0"/>
              </a:spcBef>
              <a:spcAft>
                <a:spcPct val="0"/>
              </a:spcAft>
            </a:pP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4"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sp>
        <p:nvSpPr>
          <p:cNvPr id="5" name="Rectangle 1"/>
          <p:cNvSpPr>
            <a:spLocks noChangeArrowheads="1"/>
          </p:cNvSpPr>
          <p:nvPr/>
        </p:nvSpPr>
        <p:spPr bwMode="auto">
          <a:xfrm>
            <a:off x="467544" y="1444714"/>
            <a:ext cx="49587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382588" defTabSz="914400" fontAlgn="base">
              <a:spcBef>
                <a:spcPct val="0"/>
              </a:spcBef>
              <a:spcAft>
                <a:spcPct val="0"/>
              </a:spcAft>
            </a:pPr>
            <a:r>
              <a:rPr lang="zh-CN" altLang="zh-CN" sz="2000" b="1" dirty="0">
                <a:latin typeface="微软雅黑" panose="020B0503020204020204" pitchFamily="34" charset="-122"/>
                <a:ea typeface="微软雅黑" panose="020B0503020204020204" pitchFamily="34" charset="-122"/>
                <a:cs typeface="Times New Roman" pitchFamily="18" charset="0"/>
              </a:rPr>
              <a:t>（</a:t>
            </a:r>
            <a:r>
              <a:rPr lang="zh-CN" altLang="en-US" sz="2000" b="1" dirty="0">
                <a:latin typeface="微软雅黑" panose="020B0503020204020204" pitchFamily="34" charset="-122"/>
                <a:ea typeface="微软雅黑" panose="020B0503020204020204" pitchFamily="34" charset="-122"/>
                <a:cs typeface="Times New Roman" pitchFamily="18" charset="0"/>
              </a:rPr>
              <a:t>三</a:t>
            </a:r>
            <a:r>
              <a:rPr lang="zh-CN" altLang="zh-CN" sz="2000" b="1" dirty="0">
                <a:latin typeface="微软雅黑" panose="020B0503020204020204" pitchFamily="34" charset="-122"/>
                <a:ea typeface="微软雅黑" panose="020B0503020204020204" pitchFamily="34" charset="-122"/>
                <a:cs typeface="Times New Roman" pitchFamily="18" charset="0"/>
              </a:rPr>
              <a:t>）</a:t>
            </a:r>
            <a:r>
              <a:rPr lang="zh-CN" altLang="en-US" sz="2000" b="1" dirty="0">
                <a:latin typeface="微软雅黑" panose="020B0503020204020204" pitchFamily="34" charset="-122"/>
                <a:ea typeface="微软雅黑" panose="020B0503020204020204" pitchFamily="34" charset="-122"/>
                <a:cs typeface="Times New Roman" pitchFamily="18" charset="0"/>
              </a:rPr>
              <a:t>业务规则中适当性管理相关内容</a:t>
            </a:r>
            <a:endParaRPr lang="zh-CN" altLang="zh-CN" sz="2000" b="1" dirty="0">
              <a:latin typeface="微软雅黑" panose="020B0503020204020204" pitchFamily="34" charset="-122"/>
              <a:ea typeface="微软雅黑" panose="020B0503020204020204" pitchFamily="34" charset="-122"/>
              <a:cs typeface="Times New Roman"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84540814"/>
              </p:ext>
            </p:extLst>
          </p:nvPr>
        </p:nvGraphicFramePr>
        <p:xfrm>
          <a:off x="265361" y="1944960"/>
          <a:ext cx="8699127" cy="4724400"/>
        </p:xfrm>
        <a:graphic>
          <a:graphicData uri="http://schemas.openxmlformats.org/drawingml/2006/table">
            <a:tbl>
              <a:tblPr firstRow="1" firstCol="1" bandRow="1">
                <a:tableStyleId>{21E4AEA4-8DFA-4A89-87EB-49C32662AFE0}</a:tableStyleId>
              </a:tblPr>
              <a:tblGrid>
                <a:gridCol w="614443"/>
                <a:gridCol w="1473789"/>
                <a:gridCol w="6610895"/>
              </a:tblGrid>
              <a:tr h="163081">
                <a:tc>
                  <a:txBody>
                    <a:bodyPr/>
                    <a:lstStyle/>
                    <a:p>
                      <a:pPr algn="ctr">
                        <a:lnSpc>
                          <a:spcPts val="3100"/>
                        </a:lnSpc>
                        <a:spcAft>
                          <a:spcPts val="0"/>
                        </a:spcAft>
                      </a:pPr>
                      <a:r>
                        <a:rPr lang="zh-CN" sz="1600" kern="100" dirty="0">
                          <a:effectLst/>
                          <a:latin typeface="+mn-ea"/>
                          <a:ea typeface="+mn-ea"/>
                        </a:rPr>
                        <a:t>序号</a:t>
                      </a:r>
                      <a:endParaRPr lang="zh-CN" sz="1200" kern="100" dirty="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a:effectLst/>
                          <a:latin typeface="+mn-ea"/>
                          <a:ea typeface="+mn-ea"/>
                        </a:rPr>
                        <a:t>业务类型</a:t>
                      </a:r>
                      <a:endParaRPr lang="zh-CN" sz="1200" kern="10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dirty="0">
                          <a:effectLst/>
                          <a:latin typeface="+mn-ea"/>
                          <a:ea typeface="+mn-ea"/>
                        </a:rPr>
                        <a:t>规则</a:t>
                      </a:r>
                      <a:endParaRPr lang="zh-CN" sz="1200" kern="100" dirty="0">
                        <a:effectLst/>
                        <a:latin typeface="+mn-ea"/>
                        <a:ea typeface="+mn-ea"/>
                        <a:cs typeface="Times New Roman"/>
                      </a:endParaRPr>
                    </a:p>
                  </a:txBody>
                  <a:tcPr marL="48924" marR="48924" marT="0" marB="0"/>
                </a:tc>
              </a:tr>
              <a:tr h="289470">
                <a:tc>
                  <a:txBody>
                    <a:bodyPr/>
                    <a:lstStyle/>
                    <a:p>
                      <a:pPr algn="ctr">
                        <a:lnSpc>
                          <a:spcPts val="3100"/>
                        </a:lnSpc>
                        <a:spcAft>
                          <a:spcPts val="0"/>
                        </a:spcAft>
                      </a:pPr>
                      <a:r>
                        <a:rPr lang="en-US" sz="1600" kern="100">
                          <a:effectLst/>
                          <a:latin typeface="+mn-ea"/>
                          <a:ea typeface="+mn-ea"/>
                        </a:rPr>
                        <a:t>1</a:t>
                      </a:r>
                      <a:endParaRPr lang="zh-CN" sz="1200" kern="10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dirty="0">
                          <a:effectLst/>
                          <a:latin typeface="+mn-ea"/>
                          <a:ea typeface="+mn-ea"/>
                        </a:rPr>
                        <a:t>深港通</a:t>
                      </a:r>
                      <a:endParaRPr lang="zh-CN" sz="1200" kern="100" dirty="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dirty="0">
                          <a:effectLst/>
                          <a:latin typeface="+mn-ea"/>
                          <a:ea typeface="+mn-ea"/>
                        </a:rPr>
                        <a:t>《深港通业务实施办法》第三章第五节及第一百一十七条</a:t>
                      </a:r>
                      <a:endParaRPr lang="zh-CN" sz="1200" kern="100" dirty="0">
                        <a:effectLst/>
                        <a:latin typeface="+mn-ea"/>
                        <a:ea typeface="+mn-ea"/>
                        <a:cs typeface="Times New Roman"/>
                      </a:endParaRPr>
                    </a:p>
                  </a:txBody>
                  <a:tcPr marL="48924" marR="48924" marT="0" marB="0"/>
                </a:tc>
              </a:tr>
              <a:tr h="255041">
                <a:tc>
                  <a:txBody>
                    <a:bodyPr/>
                    <a:lstStyle/>
                    <a:p>
                      <a:pPr algn="ctr">
                        <a:lnSpc>
                          <a:spcPts val="3100"/>
                        </a:lnSpc>
                        <a:spcAft>
                          <a:spcPts val="0"/>
                        </a:spcAft>
                      </a:pPr>
                      <a:r>
                        <a:rPr lang="en-US" sz="1600" kern="100">
                          <a:effectLst/>
                          <a:latin typeface="+mn-ea"/>
                          <a:ea typeface="+mn-ea"/>
                        </a:rPr>
                        <a:t>2</a:t>
                      </a:r>
                      <a:endParaRPr lang="zh-CN" sz="1200" kern="10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dirty="0">
                          <a:effectLst/>
                          <a:latin typeface="+mn-ea"/>
                          <a:ea typeface="+mn-ea"/>
                        </a:rPr>
                        <a:t>分级基金</a:t>
                      </a:r>
                      <a:endParaRPr lang="zh-CN" sz="1200" kern="100" dirty="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a:effectLst/>
                          <a:latin typeface="+mn-ea"/>
                          <a:ea typeface="+mn-ea"/>
                        </a:rPr>
                        <a:t>《分级基金业务管理指引》第三章</a:t>
                      </a:r>
                      <a:endParaRPr lang="zh-CN" sz="1200" kern="100">
                        <a:effectLst/>
                        <a:latin typeface="+mn-ea"/>
                        <a:ea typeface="+mn-ea"/>
                        <a:cs typeface="Times New Roman"/>
                      </a:endParaRPr>
                    </a:p>
                  </a:txBody>
                  <a:tcPr marL="48924" marR="48924" marT="0" marB="0"/>
                </a:tc>
              </a:tr>
              <a:tr h="252323">
                <a:tc>
                  <a:txBody>
                    <a:bodyPr/>
                    <a:lstStyle/>
                    <a:p>
                      <a:pPr algn="ctr">
                        <a:lnSpc>
                          <a:spcPts val="3100"/>
                        </a:lnSpc>
                        <a:spcAft>
                          <a:spcPts val="0"/>
                        </a:spcAft>
                      </a:pPr>
                      <a:r>
                        <a:rPr lang="en-US" sz="1600" kern="100">
                          <a:effectLst/>
                          <a:latin typeface="+mn-ea"/>
                          <a:ea typeface="+mn-ea"/>
                        </a:rPr>
                        <a:t>3</a:t>
                      </a:r>
                      <a:endParaRPr lang="zh-CN" sz="1200" kern="10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dirty="0">
                          <a:effectLst/>
                          <a:latin typeface="+mn-ea"/>
                          <a:ea typeface="+mn-ea"/>
                        </a:rPr>
                        <a:t>融资融券</a:t>
                      </a:r>
                      <a:endParaRPr lang="zh-CN" sz="1200" kern="100" dirty="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a:effectLst/>
                          <a:latin typeface="+mn-ea"/>
                          <a:ea typeface="+mn-ea"/>
                        </a:rPr>
                        <a:t>《融资融券交易实施细则》第</a:t>
                      </a:r>
                      <a:r>
                        <a:rPr lang="en-US" sz="1600" kern="100">
                          <a:effectLst/>
                          <a:latin typeface="+mn-ea"/>
                          <a:ea typeface="+mn-ea"/>
                        </a:rPr>
                        <a:t>2.4</a:t>
                      </a:r>
                      <a:r>
                        <a:rPr lang="zh-CN" sz="1600" kern="100">
                          <a:effectLst/>
                          <a:latin typeface="+mn-ea"/>
                          <a:ea typeface="+mn-ea"/>
                        </a:rPr>
                        <a:t>条、第</a:t>
                      </a:r>
                      <a:r>
                        <a:rPr lang="en-US" sz="1600" kern="100">
                          <a:effectLst/>
                          <a:latin typeface="+mn-ea"/>
                          <a:ea typeface="+mn-ea"/>
                        </a:rPr>
                        <a:t>2.5</a:t>
                      </a:r>
                      <a:r>
                        <a:rPr lang="zh-CN" sz="1600" kern="100">
                          <a:effectLst/>
                          <a:latin typeface="+mn-ea"/>
                          <a:ea typeface="+mn-ea"/>
                        </a:rPr>
                        <a:t>条</a:t>
                      </a:r>
                      <a:endParaRPr lang="zh-CN" sz="1200" kern="100">
                        <a:effectLst/>
                        <a:latin typeface="+mn-ea"/>
                        <a:ea typeface="+mn-ea"/>
                        <a:cs typeface="Times New Roman"/>
                      </a:endParaRPr>
                    </a:p>
                  </a:txBody>
                  <a:tcPr marL="48924" marR="48924" marT="0" marB="0"/>
                </a:tc>
              </a:tr>
              <a:tr h="250058">
                <a:tc>
                  <a:txBody>
                    <a:bodyPr/>
                    <a:lstStyle/>
                    <a:p>
                      <a:pPr algn="ctr">
                        <a:lnSpc>
                          <a:spcPts val="3100"/>
                        </a:lnSpc>
                        <a:spcAft>
                          <a:spcPts val="0"/>
                        </a:spcAft>
                      </a:pPr>
                      <a:r>
                        <a:rPr lang="en-US" sz="1600" kern="100">
                          <a:effectLst/>
                          <a:latin typeface="+mn-ea"/>
                          <a:ea typeface="+mn-ea"/>
                        </a:rPr>
                        <a:t>4</a:t>
                      </a:r>
                      <a:endParaRPr lang="zh-CN" sz="1200" kern="10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a:effectLst/>
                          <a:latin typeface="+mn-ea"/>
                          <a:ea typeface="+mn-ea"/>
                        </a:rPr>
                        <a:t>退市整理期</a:t>
                      </a:r>
                      <a:endParaRPr lang="zh-CN" sz="1200" kern="10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a:effectLst/>
                          <a:latin typeface="+mn-ea"/>
                          <a:ea typeface="+mn-ea"/>
                        </a:rPr>
                        <a:t>《退市整理期业务特别规定》第</a:t>
                      </a:r>
                      <a:r>
                        <a:rPr lang="en-US" sz="1600" kern="100">
                          <a:effectLst/>
                          <a:latin typeface="+mn-ea"/>
                          <a:ea typeface="+mn-ea"/>
                        </a:rPr>
                        <a:t>12</a:t>
                      </a:r>
                      <a:r>
                        <a:rPr lang="zh-CN" sz="1600" kern="100">
                          <a:effectLst/>
                          <a:latin typeface="+mn-ea"/>
                          <a:ea typeface="+mn-ea"/>
                        </a:rPr>
                        <a:t>条</a:t>
                      </a:r>
                      <a:endParaRPr lang="zh-CN" sz="1200" kern="100">
                        <a:effectLst/>
                        <a:latin typeface="+mn-ea"/>
                        <a:ea typeface="+mn-ea"/>
                        <a:cs typeface="Times New Roman"/>
                      </a:endParaRPr>
                    </a:p>
                  </a:txBody>
                  <a:tcPr marL="48924" marR="48924" marT="0" marB="0"/>
                </a:tc>
              </a:tr>
              <a:tr h="250058">
                <a:tc>
                  <a:txBody>
                    <a:bodyPr/>
                    <a:lstStyle/>
                    <a:p>
                      <a:pPr algn="ctr">
                        <a:lnSpc>
                          <a:spcPts val="3100"/>
                        </a:lnSpc>
                        <a:spcAft>
                          <a:spcPts val="0"/>
                        </a:spcAft>
                      </a:pPr>
                      <a:r>
                        <a:rPr lang="en-US" sz="1600" kern="100">
                          <a:effectLst/>
                          <a:latin typeface="+mn-ea"/>
                          <a:ea typeface="+mn-ea"/>
                        </a:rPr>
                        <a:t>5</a:t>
                      </a:r>
                      <a:endParaRPr lang="zh-CN" sz="1200" kern="10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a:effectLst/>
                          <a:latin typeface="+mn-ea"/>
                          <a:ea typeface="+mn-ea"/>
                        </a:rPr>
                        <a:t>优先股</a:t>
                      </a:r>
                      <a:endParaRPr lang="zh-CN" sz="1200" kern="10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dirty="0">
                          <a:effectLst/>
                          <a:latin typeface="+mn-ea"/>
                          <a:ea typeface="+mn-ea"/>
                        </a:rPr>
                        <a:t>《优先股试点业务实施细则》第五条、第三十二条、第三十三条</a:t>
                      </a:r>
                      <a:endParaRPr lang="zh-CN" sz="1200" kern="100" dirty="0">
                        <a:effectLst/>
                        <a:latin typeface="+mn-ea"/>
                        <a:ea typeface="+mn-ea"/>
                        <a:cs typeface="Times New Roman"/>
                      </a:endParaRPr>
                    </a:p>
                  </a:txBody>
                  <a:tcPr marL="48924" marR="48924" marT="0" marB="0"/>
                </a:tc>
              </a:tr>
              <a:tr h="250058">
                <a:tc>
                  <a:txBody>
                    <a:bodyPr/>
                    <a:lstStyle/>
                    <a:p>
                      <a:pPr algn="ctr">
                        <a:lnSpc>
                          <a:spcPts val="3100"/>
                        </a:lnSpc>
                        <a:spcAft>
                          <a:spcPts val="0"/>
                        </a:spcAft>
                      </a:pPr>
                      <a:r>
                        <a:rPr lang="en-US" sz="1600" kern="100">
                          <a:effectLst/>
                          <a:latin typeface="+mn-ea"/>
                          <a:ea typeface="+mn-ea"/>
                        </a:rPr>
                        <a:t>6</a:t>
                      </a:r>
                      <a:endParaRPr lang="zh-CN" sz="1200" kern="10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dirty="0">
                          <a:effectLst/>
                          <a:latin typeface="+mn-ea"/>
                          <a:ea typeface="+mn-ea"/>
                        </a:rPr>
                        <a:t>股票质押</a:t>
                      </a:r>
                      <a:endParaRPr lang="zh-CN" sz="1200" kern="100" dirty="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dirty="0">
                          <a:effectLst/>
                          <a:latin typeface="+mn-ea"/>
                          <a:ea typeface="+mn-ea"/>
                        </a:rPr>
                        <a:t>《股票质押式回购交易及登记结算业务办法</a:t>
                      </a:r>
                      <a:r>
                        <a:rPr lang="en-US" sz="1600" kern="100" dirty="0">
                          <a:effectLst/>
                          <a:latin typeface="+mn-ea"/>
                          <a:ea typeface="+mn-ea"/>
                        </a:rPr>
                        <a:t>(</a:t>
                      </a:r>
                      <a:r>
                        <a:rPr lang="zh-CN" sz="1600" kern="100" dirty="0">
                          <a:effectLst/>
                          <a:latin typeface="+mn-ea"/>
                          <a:ea typeface="+mn-ea"/>
                        </a:rPr>
                        <a:t>试行</a:t>
                      </a:r>
                      <a:r>
                        <a:rPr lang="en-US" sz="1600" kern="100" dirty="0">
                          <a:effectLst/>
                          <a:latin typeface="+mn-ea"/>
                          <a:ea typeface="+mn-ea"/>
                        </a:rPr>
                        <a:t>)</a:t>
                      </a:r>
                      <a:r>
                        <a:rPr lang="zh-CN" sz="1600" kern="100" dirty="0">
                          <a:effectLst/>
                          <a:latin typeface="+mn-ea"/>
                          <a:ea typeface="+mn-ea"/>
                        </a:rPr>
                        <a:t>》第十五条</a:t>
                      </a:r>
                      <a:endParaRPr lang="zh-CN" sz="1200" kern="100" dirty="0">
                        <a:effectLst/>
                        <a:latin typeface="+mn-ea"/>
                        <a:ea typeface="+mn-ea"/>
                        <a:cs typeface="Times New Roman"/>
                      </a:endParaRPr>
                    </a:p>
                  </a:txBody>
                  <a:tcPr marL="48924" marR="48924" marT="0" marB="0"/>
                </a:tc>
              </a:tr>
              <a:tr h="250058">
                <a:tc>
                  <a:txBody>
                    <a:bodyPr/>
                    <a:lstStyle/>
                    <a:p>
                      <a:pPr algn="ctr">
                        <a:lnSpc>
                          <a:spcPts val="3100"/>
                        </a:lnSpc>
                        <a:spcAft>
                          <a:spcPts val="0"/>
                        </a:spcAft>
                      </a:pPr>
                      <a:r>
                        <a:rPr lang="en-US" sz="1600" kern="100">
                          <a:effectLst/>
                          <a:latin typeface="+mn-ea"/>
                          <a:ea typeface="+mn-ea"/>
                        </a:rPr>
                        <a:t>7</a:t>
                      </a:r>
                      <a:endParaRPr lang="zh-CN" sz="1200" kern="10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dirty="0">
                          <a:effectLst/>
                          <a:latin typeface="+mn-ea"/>
                          <a:ea typeface="+mn-ea"/>
                        </a:rPr>
                        <a:t>约定购回</a:t>
                      </a:r>
                      <a:endParaRPr lang="zh-CN" sz="1200" kern="100" dirty="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a:effectLst/>
                          <a:latin typeface="+mn-ea"/>
                          <a:ea typeface="+mn-ea"/>
                        </a:rPr>
                        <a:t>《约定购回式证券交易及登记结算业务办法》第十五条</a:t>
                      </a:r>
                      <a:endParaRPr lang="zh-CN" sz="1200" kern="100">
                        <a:effectLst/>
                        <a:latin typeface="+mn-ea"/>
                        <a:ea typeface="+mn-ea"/>
                        <a:cs typeface="Times New Roman"/>
                      </a:endParaRPr>
                    </a:p>
                  </a:txBody>
                  <a:tcPr marL="48924" marR="48924" marT="0" marB="0"/>
                </a:tc>
              </a:tr>
              <a:tr h="250058">
                <a:tc>
                  <a:txBody>
                    <a:bodyPr/>
                    <a:lstStyle/>
                    <a:p>
                      <a:pPr algn="ctr">
                        <a:lnSpc>
                          <a:spcPts val="3100"/>
                        </a:lnSpc>
                        <a:spcAft>
                          <a:spcPts val="0"/>
                        </a:spcAft>
                      </a:pPr>
                      <a:r>
                        <a:rPr lang="en-US" sz="1600" kern="100">
                          <a:effectLst/>
                          <a:latin typeface="+mn-ea"/>
                          <a:ea typeface="+mn-ea"/>
                        </a:rPr>
                        <a:t>8</a:t>
                      </a:r>
                      <a:endParaRPr lang="zh-CN" sz="1200" kern="10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dirty="0">
                          <a:effectLst/>
                          <a:latin typeface="+mn-ea"/>
                          <a:ea typeface="+mn-ea"/>
                        </a:rPr>
                        <a:t>资管份额转让</a:t>
                      </a:r>
                      <a:endParaRPr lang="zh-CN" sz="1200" kern="100" dirty="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dirty="0">
                          <a:effectLst/>
                          <a:latin typeface="+mn-ea"/>
                          <a:ea typeface="+mn-ea"/>
                        </a:rPr>
                        <a:t>《资产管理计划份额转让业务指引（</a:t>
                      </a:r>
                      <a:r>
                        <a:rPr lang="en-US" sz="1600" kern="100" dirty="0">
                          <a:effectLst/>
                          <a:latin typeface="+mn-ea"/>
                          <a:ea typeface="+mn-ea"/>
                        </a:rPr>
                        <a:t>2014</a:t>
                      </a:r>
                      <a:r>
                        <a:rPr lang="zh-CN" sz="1600" kern="100" dirty="0">
                          <a:effectLst/>
                          <a:latin typeface="+mn-ea"/>
                          <a:ea typeface="+mn-ea"/>
                        </a:rPr>
                        <a:t>年修订）》第十一条、第十二条</a:t>
                      </a:r>
                      <a:endParaRPr lang="zh-CN" sz="1200" kern="100" dirty="0">
                        <a:effectLst/>
                        <a:latin typeface="+mn-ea"/>
                        <a:ea typeface="+mn-ea"/>
                        <a:cs typeface="Times New Roman"/>
                      </a:endParaRPr>
                    </a:p>
                  </a:txBody>
                  <a:tcPr marL="48924" marR="48924" marT="0" marB="0"/>
                </a:tc>
              </a:tr>
              <a:tr h="250058">
                <a:tc>
                  <a:txBody>
                    <a:bodyPr/>
                    <a:lstStyle/>
                    <a:p>
                      <a:pPr algn="ctr">
                        <a:lnSpc>
                          <a:spcPts val="3100"/>
                        </a:lnSpc>
                        <a:spcAft>
                          <a:spcPts val="0"/>
                        </a:spcAft>
                      </a:pPr>
                      <a:r>
                        <a:rPr lang="en-US" sz="1600" kern="100">
                          <a:effectLst/>
                          <a:latin typeface="+mn-ea"/>
                          <a:ea typeface="+mn-ea"/>
                        </a:rPr>
                        <a:t>9</a:t>
                      </a:r>
                      <a:endParaRPr lang="zh-CN" sz="1200" kern="10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a:effectLst/>
                          <a:latin typeface="+mn-ea"/>
                          <a:ea typeface="+mn-ea"/>
                        </a:rPr>
                        <a:t>报价回购</a:t>
                      </a:r>
                      <a:endParaRPr lang="zh-CN" sz="1200" kern="10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dirty="0">
                          <a:effectLst/>
                          <a:latin typeface="+mn-ea"/>
                          <a:ea typeface="+mn-ea"/>
                        </a:rPr>
                        <a:t>《质押式报价回购交易及登记结算业务办法》第十七条</a:t>
                      </a:r>
                      <a:endParaRPr lang="zh-CN" sz="1200" kern="100" dirty="0">
                        <a:effectLst/>
                        <a:latin typeface="+mn-ea"/>
                        <a:ea typeface="+mn-ea"/>
                        <a:cs typeface="Times New Roman"/>
                      </a:endParaRPr>
                    </a:p>
                  </a:txBody>
                  <a:tcPr marL="48924" marR="48924" marT="0" marB="0"/>
                </a:tc>
              </a:tr>
              <a:tr h="250058">
                <a:tc>
                  <a:txBody>
                    <a:bodyPr/>
                    <a:lstStyle/>
                    <a:p>
                      <a:pPr algn="ctr">
                        <a:lnSpc>
                          <a:spcPts val="3100"/>
                        </a:lnSpc>
                        <a:spcAft>
                          <a:spcPts val="0"/>
                        </a:spcAft>
                      </a:pPr>
                      <a:r>
                        <a:rPr lang="en-US" sz="1600" kern="100">
                          <a:effectLst/>
                          <a:latin typeface="+mn-ea"/>
                          <a:ea typeface="+mn-ea"/>
                        </a:rPr>
                        <a:t>10</a:t>
                      </a:r>
                      <a:endParaRPr lang="zh-CN" sz="1200" kern="10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dirty="0">
                          <a:effectLst/>
                          <a:latin typeface="+mn-ea"/>
                          <a:ea typeface="+mn-ea"/>
                        </a:rPr>
                        <a:t>转融通</a:t>
                      </a:r>
                      <a:endParaRPr lang="zh-CN" sz="1200" kern="100" dirty="0">
                        <a:effectLst/>
                        <a:latin typeface="+mn-ea"/>
                        <a:ea typeface="+mn-ea"/>
                        <a:cs typeface="Times New Roman"/>
                      </a:endParaRPr>
                    </a:p>
                  </a:txBody>
                  <a:tcPr marL="48924" marR="48924" marT="0" marB="0"/>
                </a:tc>
                <a:tc>
                  <a:txBody>
                    <a:bodyPr/>
                    <a:lstStyle/>
                    <a:p>
                      <a:pPr algn="ctr">
                        <a:lnSpc>
                          <a:spcPts val="3100"/>
                        </a:lnSpc>
                        <a:spcAft>
                          <a:spcPts val="0"/>
                        </a:spcAft>
                      </a:pPr>
                      <a:r>
                        <a:rPr lang="zh-CN" sz="1600" kern="100" dirty="0">
                          <a:effectLst/>
                          <a:latin typeface="+mn-ea"/>
                          <a:ea typeface="+mn-ea"/>
                        </a:rPr>
                        <a:t>《转融通证券出借交易实施办法（试行）》第六条、《关于发布《深圳证券交易所转融通证券出借交易实施办法（试行）》的通知》</a:t>
                      </a:r>
                      <a:endParaRPr lang="zh-CN" sz="1200" kern="100" dirty="0">
                        <a:effectLst/>
                        <a:latin typeface="+mn-ea"/>
                        <a:ea typeface="+mn-ea"/>
                        <a:cs typeface="Times New Roman"/>
                      </a:endParaRPr>
                    </a:p>
                  </a:txBody>
                  <a:tcPr marL="48924" marR="48924" marT="0" marB="0"/>
                </a:tc>
              </a:tr>
            </a:tbl>
          </a:graphicData>
        </a:graphic>
      </p:graphicFrame>
    </p:spTree>
    <p:extLst>
      <p:ext uri="{BB962C8B-B14F-4D97-AF65-F5344CB8AC3E}">
        <p14:creationId xmlns:p14="http://schemas.microsoft.com/office/powerpoint/2010/main" val="259906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462837" y="2000843"/>
            <a:ext cx="11155517" cy="3516389"/>
            <a:chOff x="948119" y="1255191"/>
            <a:chExt cx="11454531" cy="3962076"/>
          </a:xfrm>
        </p:grpSpPr>
        <p:sp>
          <p:nvSpPr>
            <p:cNvPr id="3" name="椭圆 10"/>
            <p:cNvSpPr>
              <a:spLocks noChangeArrowheads="1"/>
            </p:cNvSpPr>
            <p:nvPr/>
          </p:nvSpPr>
          <p:spPr bwMode="auto">
            <a:xfrm>
              <a:off x="1743812" y="4230350"/>
              <a:ext cx="5222980" cy="986917"/>
            </a:xfrm>
            <a:prstGeom prst="ellipse">
              <a:avLst/>
            </a:prstGeom>
            <a:gradFill rotWithShape="1">
              <a:gsLst>
                <a:gs pos="0">
                  <a:sysClr val="windowText" lastClr="000000">
                    <a:lumMod val="93000"/>
                    <a:lumOff val="7000"/>
                  </a:sys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122767" tIns="61384" rIns="122767" bIns="61384" anchor="ctr"/>
            <a:lstStyle/>
            <a:p>
              <a:pPr algn="ctr">
                <a:buFont typeface="Arial" charset="0"/>
                <a:buNone/>
                <a:defRPr/>
              </a:pPr>
              <a:endParaRPr lang="zh-CN" altLang="zh-CN" sz="2000" b="1" kern="0">
                <a:solidFill>
                  <a:sysClr val="windowText" lastClr="000000"/>
                </a:solidFill>
                <a:latin typeface="宋体"/>
              </a:endParaRPr>
            </a:p>
          </p:txBody>
        </p:sp>
        <p:sp>
          <p:nvSpPr>
            <p:cNvPr id="4" name="任意多边形 3"/>
            <p:cNvSpPr/>
            <p:nvPr/>
          </p:nvSpPr>
          <p:spPr>
            <a:xfrm>
              <a:off x="3261288" y="2204700"/>
              <a:ext cx="1094251" cy="2495639"/>
            </a:xfrm>
            <a:custGeom>
              <a:avLst/>
              <a:gdLst>
                <a:gd name="connsiteX0" fmla="*/ 1198605 w 1198605"/>
                <a:gd name="connsiteY0" fmla="*/ 0 h 2496065"/>
                <a:gd name="connsiteX1" fmla="*/ 1198605 w 1198605"/>
                <a:gd name="connsiteY1" fmla="*/ 2496065 h 2496065"/>
                <a:gd name="connsiteX2" fmla="*/ 0 w 1198605"/>
                <a:gd name="connsiteY2" fmla="*/ 1853514 h 2496065"/>
                <a:gd name="connsiteX3" fmla="*/ 1198605 w 1198605"/>
                <a:gd name="connsiteY3" fmla="*/ 0 h 2496065"/>
              </a:gdLst>
              <a:ahLst/>
              <a:cxnLst>
                <a:cxn ang="0">
                  <a:pos x="connsiteX0" y="connsiteY0"/>
                </a:cxn>
                <a:cxn ang="0">
                  <a:pos x="connsiteX1" y="connsiteY1"/>
                </a:cxn>
                <a:cxn ang="0">
                  <a:pos x="connsiteX2" y="connsiteY2"/>
                </a:cxn>
                <a:cxn ang="0">
                  <a:pos x="connsiteX3" y="connsiteY3"/>
                </a:cxn>
              </a:cxnLst>
              <a:rect l="l" t="t" r="r" b="b"/>
              <a:pathLst>
                <a:path w="1198605" h="2496065">
                  <a:moveTo>
                    <a:pt x="1198605" y="0"/>
                  </a:moveTo>
                  <a:lnTo>
                    <a:pt x="1198605" y="2496065"/>
                  </a:lnTo>
                  <a:lnTo>
                    <a:pt x="0" y="1853514"/>
                  </a:lnTo>
                  <a:lnTo>
                    <a:pt x="1198605" y="0"/>
                  </a:lnTo>
                  <a:close/>
                </a:path>
              </a:pathLst>
            </a:custGeom>
            <a:gradFill flip="none" rotWithShape="1">
              <a:gsLst>
                <a:gs pos="15000">
                  <a:sysClr val="windowText" lastClr="000000">
                    <a:lumMod val="85000"/>
                    <a:lumOff val="15000"/>
                  </a:sysClr>
                </a:gs>
                <a:gs pos="100000">
                  <a:sysClr val="window" lastClr="FFFFFF">
                    <a:lumMod val="65000"/>
                  </a:sysClr>
                </a:gs>
                <a:gs pos="67000">
                  <a:sysClr val="windowText" lastClr="000000">
                    <a:lumMod val="50000"/>
                    <a:lumOff val="50000"/>
                  </a:sysClr>
                </a:gs>
              </a:gsLst>
              <a:lin ang="10800000" scaled="1"/>
              <a:tileRect/>
            </a:gradFill>
            <a:ln w="3175"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sp>
          <p:nvSpPr>
            <p:cNvPr id="5" name="任意多边形 4"/>
            <p:cNvSpPr/>
            <p:nvPr/>
          </p:nvSpPr>
          <p:spPr>
            <a:xfrm flipH="1">
              <a:off x="4355301" y="2205262"/>
              <a:ext cx="1126095" cy="2496066"/>
            </a:xfrm>
            <a:custGeom>
              <a:avLst/>
              <a:gdLst>
                <a:gd name="connsiteX0" fmla="*/ 1198605 w 1198605"/>
                <a:gd name="connsiteY0" fmla="*/ 0 h 2496065"/>
                <a:gd name="connsiteX1" fmla="*/ 1198605 w 1198605"/>
                <a:gd name="connsiteY1" fmla="*/ 2496065 h 2496065"/>
                <a:gd name="connsiteX2" fmla="*/ 0 w 1198605"/>
                <a:gd name="connsiteY2" fmla="*/ 1853514 h 2496065"/>
                <a:gd name="connsiteX3" fmla="*/ 1198605 w 1198605"/>
                <a:gd name="connsiteY3" fmla="*/ 0 h 2496065"/>
              </a:gdLst>
              <a:ahLst/>
              <a:cxnLst>
                <a:cxn ang="0">
                  <a:pos x="connsiteX0" y="connsiteY0"/>
                </a:cxn>
                <a:cxn ang="0">
                  <a:pos x="connsiteX1" y="connsiteY1"/>
                </a:cxn>
                <a:cxn ang="0">
                  <a:pos x="connsiteX2" y="connsiteY2"/>
                </a:cxn>
                <a:cxn ang="0">
                  <a:pos x="connsiteX3" y="connsiteY3"/>
                </a:cxn>
              </a:cxnLst>
              <a:rect l="l" t="t" r="r" b="b"/>
              <a:pathLst>
                <a:path w="1198605" h="2496065">
                  <a:moveTo>
                    <a:pt x="1198605" y="0"/>
                  </a:moveTo>
                  <a:lnTo>
                    <a:pt x="1198605" y="2496065"/>
                  </a:lnTo>
                  <a:lnTo>
                    <a:pt x="0" y="1853514"/>
                  </a:lnTo>
                  <a:lnTo>
                    <a:pt x="1198605" y="0"/>
                  </a:lnTo>
                  <a:close/>
                </a:path>
              </a:pathLst>
            </a:custGeom>
            <a:gradFill>
              <a:gsLst>
                <a:gs pos="0">
                  <a:srgbClr val="FF6600">
                    <a:lumMod val="36000"/>
                  </a:srgbClr>
                </a:gs>
                <a:gs pos="25000">
                  <a:srgbClr val="FF6600">
                    <a:lumMod val="75000"/>
                  </a:srgbClr>
                </a:gs>
                <a:gs pos="100000">
                  <a:srgbClr val="FF6600"/>
                </a:gs>
              </a:gsLst>
              <a:lin ang="0" scaled="1"/>
            </a:gradFill>
            <a:ln w="3175" cap="flat" cmpd="sng" algn="ctr">
              <a:noFill/>
              <a:prstDash val="solid"/>
            </a:ln>
            <a:effectLst/>
            <a:scene3d>
              <a:camera prst="orthographicFront"/>
              <a:lightRig rig="balanced" dir="t"/>
            </a:scene3d>
            <a:sp3d extrusionH="247650">
              <a:extrusionClr>
                <a:srgbClr val="770B2C"/>
              </a:extrusionClr>
            </a:sp3d>
          </p:spPr>
          <p:txBody>
            <a:bodyPr anchor="ctr"/>
            <a:lstStyle/>
            <a:p>
              <a:pPr algn="ctr">
                <a:buFont typeface="Arial" charset="0"/>
                <a:buNone/>
                <a:defRPr/>
              </a:pPr>
              <a:endParaRPr lang="zh-CN" altLang="en-US" sz="1600" b="1" kern="0">
                <a:solidFill>
                  <a:prstClr val="white"/>
                </a:solidFill>
                <a:latin typeface="宋体"/>
              </a:endParaRPr>
            </a:p>
          </p:txBody>
        </p:sp>
        <p:sp>
          <p:nvSpPr>
            <p:cNvPr id="6" name="任意多边形 5"/>
            <p:cNvSpPr/>
            <p:nvPr/>
          </p:nvSpPr>
          <p:spPr>
            <a:xfrm flipH="1">
              <a:off x="4425324" y="2396557"/>
              <a:ext cx="811032" cy="2132357"/>
            </a:xfrm>
            <a:custGeom>
              <a:avLst/>
              <a:gdLst>
                <a:gd name="connsiteX0" fmla="*/ 1198605 w 1198605"/>
                <a:gd name="connsiteY0" fmla="*/ 0 h 2496065"/>
                <a:gd name="connsiteX1" fmla="*/ 1198605 w 1198605"/>
                <a:gd name="connsiteY1" fmla="*/ 2496065 h 2496065"/>
                <a:gd name="connsiteX2" fmla="*/ 0 w 1198605"/>
                <a:gd name="connsiteY2" fmla="*/ 1853514 h 2496065"/>
                <a:gd name="connsiteX3" fmla="*/ 1198605 w 1198605"/>
                <a:gd name="connsiteY3" fmla="*/ 0 h 2496065"/>
              </a:gdLst>
              <a:ahLst/>
              <a:cxnLst>
                <a:cxn ang="0">
                  <a:pos x="connsiteX0" y="connsiteY0"/>
                </a:cxn>
                <a:cxn ang="0">
                  <a:pos x="connsiteX1" y="connsiteY1"/>
                </a:cxn>
                <a:cxn ang="0">
                  <a:pos x="connsiteX2" y="connsiteY2"/>
                </a:cxn>
                <a:cxn ang="0">
                  <a:pos x="connsiteX3" y="connsiteY3"/>
                </a:cxn>
              </a:cxnLst>
              <a:rect l="l" t="t" r="r" b="b"/>
              <a:pathLst>
                <a:path w="1198605" h="2496065">
                  <a:moveTo>
                    <a:pt x="1198605" y="0"/>
                  </a:moveTo>
                  <a:lnTo>
                    <a:pt x="1198605" y="2496065"/>
                  </a:lnTo>
                  <a:lnTo>
                    <a:pt x="0" y="1853514"/>
                  </a:lnTo>
                  <a:lnTo>
                    <a:pt x="1198605" y="0"/>
                  </a:lnTo>
                  <a:close/>
                </a:path>
              </a:pathLst>
            </a:custGeom>
            <a:gradFill>
              <a:gsLst>
                <a:gs pos="0">
                  <a:sysClr val="window" lastClr="FFFFFF">
                    <a:alpha val="30000"/>
                  </a:sysClr>
                </a:gs>
                <a:gs pos="36000">
                  <a:sysClr val="window" lastClr="FFFFFF">
                    <a:alpha val="0"/>
                  </a:sysClr>
                </a:gs>
              </a:gsLst>
              <a:lin ang="8100000" scaled="1"/>
            </a:gradFill>
            <a:ln w="3175" cap="flat" cmpd="sng" algn="ctr">
              <a:gradFill flip="none" rotWithShape="1">
                <a:gsLst>
                  <a:gs pos="0">
                    <a:sysClr val="window" lastClr="FFFFFF"/>
                  </a:gs>
                  <a:gs pos="36000">
                    <a:sysClr val="window" lastClr="FFFFFF">
                      <a:alpha val="0"/>
                    </a:sysClr>
                  </a:gs>
                </a:gsLst>
                <a:lin ang="10800000" scaled="1"/>
                <a:tileRect/>
              </a:grad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sp>
          <p:nvSpPr>
            <p:cNvPr id="7" name="圆角矩形 6"/>
            <p:cNvSpPr/>
            <p:nvPr/>
          </p:nvSpPr>
          <p:spPr bwMode="auto">
            <a:xfrm rot="6662865">
              <a:off x="2404942" y="1248005"/>
              <a:ext cx="45632" cy="2959278"/>
            </a:xfrm>
            <a:prstGeom prst="roundRect">
              <a:avLst>
                <a:gd name="adj" fmla="val 50000"/>
              </a:avLst>
            </a:prstGeom>
            <a:gradFill flip="none" rotWithShape="1">
              <a:gsLst>
                <a:gs pos="37000">
                  <a:sysClr val="window" lastClr="FFFFFF">
                    <a:alpha val="50000"/>
                  </a:sysClr>
                </a:gs>
                <a:gs pos="96000">
                  <a:sysClr val="window" lastClr="FFFFFF">
                    <a:alpha val="0"/>
                  </a:sysClr>
                </a:gs>
              </a:gsLst>
              <a:path path="shape">
                <a:fillToRect l="50000" t="50000" r="50000" b="50000"/>
              </a:path>
              <a:tileRect/>
            </a:gradFill>
            <a:ln w="25400"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sp>
          <p:nvSpPr>
            <p:cNvPr id="8" name="矩形 7"/>
            <p:cNvSpPr/>
            <p:nvPr/>
          </p:nvSpPr>
          <p:spPr>
            <a:xfrm rot="18905682">
              <a:off x="4915042" y="3809423"/>
              <a:ext cx="198773" cy="596453"/>
            </a:xfrm>
            <a:prstGeom prst="rect">
              <a:avLst/>
            </a:prstGeom>
            <a:gradFill>
              <a:gsLst>
                <a:gs pos="0">
                  <a:sysClr val="windowText" lastClr="000000">
                    <a:alpha val="50000"/>
                  </a:sysClr>
                </a:gs>
                <a:gs pos="87000">
                  <a:sysClr val="window" lastClr="FFFFFF">
                    <a:alpha val="0"/>
                  </a:sysClr>
                </a:gs>
              </a:gsLst>
              <a:lin ang="5400000" scaled="0"/>
            </a:gradFill>
            <a:ln w="25400"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sp>
          <p:nvSpPr>
            <p:cNvPr id="9" name="矩形 8"/>
            <p:cNvSpPr/>
            <p:nvPr/>
          </p:nvSpPr>
          <p:spPr>
            <a:xfrm rot="18905682">
              <a:off x="4853418" y="2821983"/>
              <a:ext cx="109798" cy="596455"/>
            </a:xfrm>
            <a:prstGeom prst="rect">
              <a:avLst/>
            </a:prstGeom>
            <a:gradFill>
              <a:gsLst>
                <a:gs pos="0">
                  <a:sysClr val="windowText" lastClr="000000">
                    <a:alpha val="50000"/>
                  </a:sysClr>
                </a:gs>
                <a:gs pos="87000">
                  <a:sysClr val="window" lastClr="FFFFFF">
                    <a:alpha val="0"/>
                  </a:sysClr>
                </a:gs>
              </a:gsLst>
              <a:lin ang="5400000" scaled="0"/>
            </a:gradFill>
            <a:ln w="25400"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sp>
          <p:nvSpPr>
            <p:cNvPr id="10" name="矩形 9"/>
            <p:cNvSpPr/>
            <p:nvPr/>
          </p:nvSpPr>
          <p:spPr>
            <a:xfrm rot="18905682">
              <a:off x="4834487" y="3302933"/>
              <a:ext cx="155232" cy="596455"/>
            </a:xfrm>
            <a:prstGeom prst="rect">
              <a:avLst/>
            </a:prstGeom>
            <a:gradFill>
              <a:gsLst>
                <a:gs pos="0">
                  <a:sysClr val="windowText" lastClr="000000">
                    <a:alpha val="50000"/>
                  </a:sysClr>
                </a:gs>
                <a:gs pos="87000">
                  <a:sysClr val="window" lastClr="FFFFFF">
                    <a:alpha val="0"/>
                  </a:sysClr>
                </a:gs>
              </a:gsLst>
              <a:lin ang="5400000" scaled="0"/>
            </a:gradFill>
            <a:ln w="25400"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grpSp>
          <p:nvGrpSpPr>
            <p:cNvPr id="11" name="组合 26"/>
            <p:cNvGrpSpPr>
              <a:grpSpLocks/>
            </p:cNvGrpSpPr>
            <p:nvPr/>
          </p:nvGrpSpPr>
          <p:grpSpPr bwMode="auto">
            <a:xfrm>
              <a:off x="5080992" y="1306730"/>
              <a:ext cx="396238" cy="1877118"/>
              <a:chOff x="5272975" y="1325683"/>
              <a:chExt cx="396238" cy="1877118"/>
            </a:xfrm>
          </p:grpSpPr>
          <p:sp>
            <p:nvSpPr>
              <p:cNvPr id="22" name="矩形 8"/>
              <p:cNvSpPr/>
              <p:nvPr/>
            </p:nvSpPr>
            <p:spPr>
              <a:xfrm rot="2301298">
                <a:off x="5272570" y="1326131"/>
                <a:ext cx="397546" cy="1876464"/>
              </a:xfrm>
              <a:custGeom>
                <a:avLst/>
                <a:gdLst/>
                <a:ahLst/>
                <a:cxnLst/>
                <a:rect l="l" t="t" r="r" b="b"/>
                <a:pathLst>
                  <a:path w="396238" h="1877118">
                    <a:moveTo>
                      <a:pt x="196096" y="0"/>
                    </a:moveTo>
                    <a:lnTo>
                      <a:pt x="396238" y="441514"/>
                    </a:lnTo>
                    <a:lnTo>
                      <a:pt x="279988" y="442046"/>
                    </a:lnTo>
                    <a:lnTo>
                      <a:pt x="279988" y="1849253"/>
                    </a:lnTo>
                    <a:lnTo>
                      <a:pt x="279948" y="1849253"/>
                    </a:lnTo>
                    <a:cubicBezTo>
                      <a:pt x="279987" y="1849273"/>
                      <a:pt x="279987" y="1849294"/>
                      <a:pt x="279987" y="1849314"/>
                    </a:cubicBezTo>
                    <a:cubicBezTo>
                      <a:pt x="279988" y="1864669"/>
                      <a:pt x="239971" y="1877117"/>
                      <a:pt x="190607" y="1877118"/>
                    </a:cubicBezTo>
                    <a:cubicBezTo>
                      <a:pt x="141243" y="1877117"/>
                      <a:pt x="101226" y="1864669"/>
                      <a:pt x="101226" y="1849314"/>
                    </a:cubicBezTo>
                    <a:lnTo>
                      <a:pt x="101265" y="1849253"/>
                    </a:lnTo>
                    <a:lnTo>
                      <a:pt x="101226" y="1849253"/>
                    </a:lnTo>
                    <a:lnTo>
                      <a:pt x="101226" y="442863"/>
                    </a:lnTo>
                    <a:lnTo>
                      <a:pt x="0" y="443326"/>
                    </a:lnTo>
                    <a:close/>
                  </a:path>
                </a:pathLst>
              </a:custGeom>
              <a:gradFill flip="none" rotWithShape="1">
                <a:gsLst>
                  <a:gs pos="15000">
                    <a:sysClr val="windowText" lastClr="000000">
                      <a:lumMod val="85000"/>
                      <a:lumOff val="15000"/>
                    </a:sysClr>
                  </a:gs>
                  <a:gs pos="100000">
                    <a:sysClr val="window" lastClr="FFFFFF">
                      <a:lumMod val="65000"/>
                    </a:sysClr>
                  </a:gs>
                  <a:gs pos="67000">
                    <a:sysClr val="windowText" lastClr="000000">
                      <a:lumMod val="50000"/>
                      <a:lumOff val="50000"/>
                    </a:sysClr>
                  </a:gs>
                </a:gsLst>
                <a:lin ang="10800000" scaled="1"/>
                <a:tileRect/>
              </a:gradFill>
              <a:ln w="3175"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sp>
            <p:nvSpPr>
              <p:cNvPr id="23" name="圆角矩形 22"/>
              <p:cNvSpPr/>
              <p:nvPr/>
            </p:nvSpPr>
            <p:spPr>
              <a:xfrm rot="2301298">
                <a:off x="5325105" y="1660261"/>
                <a:ext cx="38974" cy="1403824"/>
              </a:xfrm>
              <a:prstGeom prst="roundRect">
                <a:avLst>
                  <a:gd name="adj" fmla="val 50000"/>
                </a:avLst>
              </a:prstGeom>
              <a:gradFill flip="none" rotWithShape="1">
                <a:gsLst>
                  <a:gs pos="37000">
                    <a:sysClr val="window" lastClr="FFFFFF">
                      <a:alpha val="50000"/>
                    </a:sysClr>
                  </a:gs>
                  <a:gs pos="96000">
                    <a:sysClr val="window" lastClr="FFFFFF">
                      <a:alpha val="0"/>
                    </a:sysClr>
                  </a:gs>
                </a:gsLst>
                <a:path path="shape">
                  <a:fillToRect l="50000" t="50000" r="50000" b="50000"/>
                </a:path>
                <a:tileRect/>
              </a:gradFill>
              <a:ln w="25400"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grpSp>
        <p:grpSp>
          <p:nvGrpSpPr>
            <p:cNvPr id="12" name="组合 2050"/>
            <p:cNvGrpSpPr>
              <a:grpSpLocks/>
            </p:cNvGrpSpPr>
            <p:nvPr/>
          </p:nvGrpSpPr>
          <p:grpSpPr bwMode="auto">
            <a:xfrm>
              <a:off x="4624097" y="2900574"/>
              <a:ext cx="3061346" cy="545868"/>
              <a:chOff x="5048626" y="2774424"/>
              <a:chExt cx="3061346" cy="431118"/>
            </a:xfrm>
          </p:grpSpPr>
          <p:sp>
            <p:nvSpPr>
              <p:cNvPr id="20" name="椭圆 34"/>
              <p:cNvSpPr/>
              <p:nvPr/>
            </p:nvSpPr>
            <p:spPr>
              <a:xfrm rot="15824032" flipV="1">
                <a:off x="6029587" y="1976136"/>
                <a:ext cx="369378" cy="2089434"/>
              </a:xfrm>
              <a:custGeom>
                <a:avLst/>
                <a:gdLst/>
                <a:ahLst/>
                <a:cxnLst/>
                <a:rect l="l" t="t" r="r" b="b"/>
                <a:pathLst>
                  <a:path w="368899" h="3658871">
                    <a:moveTo>
                      <a:pt x="368899" y="514796"/>
                    </a:moveTo>
                    <a:lnTo>
                      <a:pt x="174594" y="0"/>
                    </a:lnTo>
                    <a:lnTo>
                      <a:pt x="0" y="521810"/>
                    </a:lnTo>
                    <a:lnTo>
                      <a:pt x="110242" y="519714"/>
                    </a:lnTo>
                    <a:lnTo>
                      <a:pt x="110242" y="3600132"/>
                    </a:lnTo>
                    <a:lnTo>
                      <a:pt x="110277" y="3600132"/>
                    </a:lnTo>
                    <a:lnTo>
                      <a:pt x="110242" y="3600262"/>
                    </a:lnTo>
                    <a:cubicBezTo>
                      <a:pt x="110242" y="3608354"/>
                      <a:pt x="112403" y="3616063"/>
                      <a:pt x="116312" y="3623075"/>
                    </a:cubicBezTo>
                    <a:cubicBezTo>
                      <a:pt x="128037" y="3644111"/>
                      <a:pt x="155487" y="3658871"/>
                      <a:pt x="187481" y="3658871"/>
                    </a:cubicBezTo>
                    <a:cubicBezTo>
                      <a:pt x="230138" y="3658871"/>
                      <a:pt x="264719" y="3632631"/>
                      <a:pt x="264719" y="3600262"/>
                    </a:cubicBezTo>
                    <a:cubicBezTo>
                      <a:pt x="264719" y="3600218"/>
                      <a:pt x="264719" y="3600175"/>
                      <a:pt x="264684" y="3600132"/>
                    </a:cubicBezTo>
                    <a:lnTo>
                      <a:pt x="264718" y="3600132"/>
                    </a:lnTo>
                    <a:lnTo>
                      <a:pt x="264718" y="516777"/>
                    </a:lnTo>
                    <a:close/>
                  </a:path>
                </a:pathLst>
              </a:custGeom>
              <a:solidFill>
                <a:srgbClr val="FF6600"/>
              </a:solidFill>
              <a:ln w="3175"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sp>
            <p:nvSpPr>
              <p:cNvPr id="21" name="圆角矩形 20"/>
              <p:cNvSpPr/>
              <p:nvPr/>
            </p:nvSpPr>
            <p:spPr>
              <a:xfrm rot="15223275" flipV="1">
                <a:off x="6562427" y="1260623"/>
                <a:ext cx="33743" cy="3061346"/>
              </a:xfrm>
              <a:prstGeom prst="roundRect">
                <a:avLst>
                  <a:gd name="adj" fmla="val 50000"/>
                </a:avLst>
              </a:prstGeom>
              <a:gradFill flip="none" rotWithShape="1">
                <a:gsLst>
                  <a:gs pos="37000">
                    <a:sysClr val="window" lastClr="FFFFFF">
                      <a:alpha val="50000"/>
                    </a:sysClr>
                  </a:gs>
                  <a:gs pos="96000">
                    <a:sysClr val="window" lastClr="FFFFFF">
                      <a:alpha val="0"/>
                    </a:sysClr>
                  </a:gs>
                </a:gsLst>
                <a:path path="shape">
                  <a:fillToRect l="50000" t="50000" r="50000" b="50000"/>
                </a:path>
                <a:tileRect/>
              </a:gradFill>
              <a:ln w="25400"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grpSp>
        <p:grpSp>
          <p:nvGrpSpPr>
            <p:cNvPr id="13" name="组合 2052"/>
            <p:cNvGrpSpPr>
              <a:grpSpLocks/>
            </p:cNvGrpSpPr>
            <p:nvPr/>
          </p:nvGrpSpPr>
          <p:grpSpPr bwMode="auto">
            <a:xfrm>
              <a:off x="4733305" y="3605007"/>
              <a:ext cx="2818789" cy="811783"/>
              <a:chOff x="4925289" y="3623968"/>
              <a:chExt cx="2818789" cy="811782"/>
            </a:xfrm>
          </p:grpSpPr>
          <p:sp>
            <p:nvSpPr>
              <p:cNvPr id="18" name="矩形 8"/>
              <p:cNvSpPr/>
              <p:nvPr/>
            </p:nvSpPr>
            <p:spPr>
              <a:xfrm rot="6456129">
                <a:off x="6154802" y="2846473"/>
                <a:ext cx="359764" cy="2818789"/>
              </a:xfrm>
              <a:custGeom>
                <a:avLst/>
                <a:gdLst/>
                <a:ahLst/>
                <a:cxnLst/>
                <a:rect l="l" t="t" r="r" b="b"/>
                <a:pathLst>
                  <a:path w="360043" h="2819135">
                    <a:moveTo>
                      <a:pt x="0" y="557318"/>
                    </a:moveTo>
                    <a:lnTo>
                      <a:pt x="180022" y="0"/>
                    </a:lnTo>
                    <a:lnTo>
                      <a:pt x="360043" y="557318"/>
                    </a:lnTo>
                    <a:lnTo>
                      <a:pt x="284670" y="557318"/>
                    </a:lnTo>
                    <a:lnTo>
                      <a:pt x="284670" y="2776747"/>
                    </a:lnTo>
                    <a:lnTo>
                      <a:pt x="284625" y="2776747"/>
                    </a:lnTo>
                    <a:cubicBezTo>
                      <a:pt x="284671" y="2776778"/>
                      <a:pt x="284671" y="2776809"/>
                      <a:pt x="284671" y="2776840"/>
                    </a:cubicBezTo>
                    <a:cubicBezTo>
                      <a:pt x="284671" y="2800199"/>
                      <a:pt x="237817" y="2819135"/>
                      <a:pt x="180020" y="2819135"/>
                    </a:cubicBezTo>
                    <a:cubicBezTo>
                      <a:pt x="122223" y="2819135"/>
                      <a:pt x="75369" y="2800199"/>
                      <a:pt x="75369" y="2776840"/>
                    </a:cubicBezTo>
                    <a:lnTo>
                      <a:pt x="75416" y="2776747"/>
                    </a:lnTo>
                    <a:lnTo>
                      <a:pt x="75369" y="2776747"/>
                    </a:lnTo>
                    <a:lnTo>
                      <a:pt x="75369" y="557318"/>
                    </a:lnTo>
                    <a:close/>
                  </a:path>
                </a:pathLst>
              </a:custGeom>
              <a:gradFill flip="none" rotWithShape="1">
                <a:gsLst>
                  <a:gs pos="15000">
                    <a:sysClr val="windowText" lastClr="000000">
                      <a:lumMod val="85000"/>
                      <a:lumOff val="15000"/>
                    </a:sysClr>
                  </a:gs>
                  <a:gs pos="100000">
                    <a:sysClr val="window" lastClr="FFFFFF">
                      <a:lumMod val="65000"/>
                    </a:sysClr>
                  </a:gs>
                  <a:gs pos="67000">
                    <a:sysClr val="windowText" lastClr="000000">
                      <a:lumMod val="50000"/>
                      <a:lumOff val="50000"/>
                    </a:sysClr>
                  </a:gs>
                </a:gsLst>
                <a:lin ang="10800000" scaled="1"/>
                <a:tileRect/>
              </a:gradFill>
              <a:ln w="3175"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sp>
            <p:nvSpPr>
              <p:cNvPr id="19" name="圆角矩形 18"/>
              <p:cNvSpPr/>
              <p:nvPr/>
            </p:nvSpPr>
            <p:spPr>
              <a:xfrm rot="5400000">
                <a:off x="6364465" y="2579057"/>
                <a:ext cx="45719" cy="2135542"/>
              </a:xfrm>
              <a:prstGeom prst="roundRect">
                <a:avLst>
                  <a:gd name="adj" fmla="val 50000"/>
                </a:avLst>
              </a:prstGeom>
              <a:gradFill flip="none" rotWithShape="1">
                <a:gsLst>
                  <a:gs pos="34000">
                    <a:sysClr val="window" lastClr="FFFFFF">
                      <a:alpha val="50000"/>
                    </a:sysClr>
                  </a:gs>
                  <a:gs pos="96000">
                    <a:sysClr val="window" lastClr="FFFFFF">
                      <a:alpha val="0"/>
                    </a:sysClr>
                  </a:gs>
                </a:gsLst>
                <a:path path="shape">
                  <a:fillToRect l="50000" t="50000" r="50000" b="50000"/>
                </a:path>
                <a:tileRect/>
              </a:gradFill>
              <a:ln w="25400"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grpSp>
        <p:sp>
          <p:nvSpPr>
            <p:cNvPr id="14" name="TextBox 11"/>
            <p:cNvSpPr txBox="1">
              <a:spLocks noChangeArrowheads="1"/>
            </p:cNvSpPr>
            <p:nvPr/>
          </p:nvSpPr>
          <p:spPr bwMode="auto">
            <a:xfrm flipH="1">
              <a:off x="6195341" y="1255191"/>
              <a:ext cx="6207309" cy="654703"/>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767730" fontAlgn="base">
                <a:lnSpc>
                  <a:spcPct val="150000"/>
                </a:lnSpc>
                <a:spcBef>
                  <a:spcPct val="0"/>
                </a:spcBef>
                <a:spcAft>
                  <a:spcPct val="0"/>
                </a:spcAft>
                <a:buClr>
                  <a:srgbClr val="C00000"/>
                </a:buClr>
              </a:pPr>
              <a:r>
                <a:rPr lang="zh-CN" altLang="en-US" sz="2400" b="1" dirty="0">
                  <a:solidFill>
                    <a:srgbClr val="004274"/>
                  </a:solidFill>
                  <a:latin typeface="微软雅黑" panose="020B0503020204020204" pitchFamily="34" charset="-122"/>
                  <a:ea typeface="微软雅黑" panose="020B0503020204020204" pitchFamily="34" charset="-122"/>
                </a:rPr>
                <a:t>资产量门槛</a:t>
              </a:r>
            </a:p>
          </p:txBody>
        </p:sp>
        <p:sp>
          <p:nvSpPr>
            <p:cNvPr id="15" name="TextBox 11"/>
            <p:cNvSpPr txBox="1">
              <a:spLocks noChangeArrowheads="1"/>
            </p:cNvSpPr>
            <p:nvPr/>
          </p:nvSpPr>
          <p:spPr bwMode="auto">
            <a:xfrm flipH="1">
              <a:off x="7279771" y="2690382"/>
              <a:ext cx="3553966" cy="654703"/>
            </a:xfrm>
            <a:prstGeom prst="rect">
              <a:avLst/>
            </a:prstGeom>
            <a:noFill/>
            <a:ln>
              <a:noFill/>
            </a:ln>
            <a:extLst/>
          </p:spPr>
          <p:txBody>
            <a:bodyPr wrap="square">
              <a:spAutoFit/>
            </a:bodyPr>
            <a:lstStyle>
              <a:defPPr>
                <a:defRPr lang="zh-CN"/>
              </a:defPPr>
              <a:lvl1pPr defTabSz="767730" eaLnBrk="0" fontAlgn="base" hangingPunct="0">
                <a:lnSpc>
                  <a:spcPct val="150000"/>
                </a:lnSpc>
                <a:spcBef>
                  <a:spcPct val="0"/>
                </a:spcBef>
                <a:spcAft>
                  <a:spcPct val="0"/>
                </a:spcAft>
                <a:buClr>
                  <a:srgbClr val="C00000"/>
                </a:buClr>
                <a:defRPr sz="2400" b="1">
                  <a:solidFill>
                    <a:srgbClr val="0070C0"/>
                  </a:solidFill>
                  <a:latin typeface="微软雅黑" panose="020B0503020204020204" pitchFamily="34" charset="-122"/>
                  <a:ea typeface="微软雅黑" panose="020B0503020204020204"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solidFill>
                    <a:srgbClr val="004274"/>
                  </a:solidFill>
                </a:rPr>
                <a:t>交易经验要求</a:t>
              </a:r>
            </a:p>
          </p:txBody>
        </p:sp>
        <p:sp>
          <p:nvSpPr>
            <p:cNvPr id="16" name="TextBox 11"/>
            <p:cNvSpPr txBox="1">
              <a:spLocks noChangeArrowheads="1"/>
            </p:cNvSpPr>
            <p:nvPr/>
          </p:nvSpPr>
          <p:spPr bwMode="auto">
            <a:xfrm flipH="1">
              <a:off x="7795086" y="4236907"/>
              <a:ext cx="4433792" cy="654703"/>
            </a:xfrm>
            <a:prstGeom prst="rect">
              <a:avLst/>
            </a:prstGeom>
            <a:noFill/>
            <a:ln>
              <a:noFill/>
            </a:ln>
            <a:extLst/>
          </p:spPr>
          <p:txBody>
            <a:bodyPr wrap="square">
              <a:spAutoFit/>
            </a:bodyPr>
            <a:lstStyle>
              <a:defPPr>
                <a:defRPr lang="zh-CN"/>
              </a:defPPr>
              <a:lvl1pPr defTabSz="767730" eaLnBrk="0" fontAlgn="base" hangingPunct="0">
                <a:lnSpc>
                  <a:spcPct val="150000"/>
                </a:lnSpc>
                <a:spcBef>
                  <a:spcPct val="0"/>
                </a:spcBef>
                <a:spcAft>
                  <a:spcPct val="0"/>
                </a:spcAft>
                <a:buClr>
                  <a:srgbClr val="C00000"/>
                </a:buClr>
                <a:defRPr sz="2400" b="1">
                  <a:solidFill>
                    <a:srgbClr val="0070C0"/>
                  </a:solidFill>
                  <a:latin typeface="微软雅黑" panose="020B0503020204020204" pitchFamily="34" charset="-122"/>
                  <a:ea typeface="微软雅黑" panose="020B0503020204020204"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solidFill>
                    <a:srgbClr val="004274"/>
                  </a:solidFill>
                </a:rPr>
                <a:t>风险揭示</a:t>
              </a:r>
            </a:p>
          </p:txBody>
        </p:sp>
      </p:grpSp>
      <p:sp>
        <p:nvSpPr>
          <p:cNvPr id="24"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sp>
        <p:nvSpPr>
          <p:cNvPr id="25" name="TextBox 24"/>
          <p:cNvSpPr txBox="1"/>
          <p:nvPr/>
        </p:nvSpPr>
        <p:spPr>
          <a:xfrm>
            <a:off x="647713" y="548680"/>
            <a:ext cx="7092639" cy="1062399"/>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a:solidFill>
                  <a:srgbClr val="002060"/>
                </a:solidFill>
                <a:latin typeface="微软雅黑" panose="020B0503020204020204" pitchFamily="34" charset="-122"/>
                <a:ea typeface="微软雅黑" panose="020B0503020204020204" pitchFamily="34" charset="-122"/>
              </a:rPr>
              <a:t>三</a:t>
            </a:r>
            <a:r>
              <a:rPr lang="zh-CN" altLang="en-US" sz="3200" b="1" dirty="0" smtClean="0">
                <a:solidFill>
                  <a:srgbClr val="002060"/>
                </a:solidFill>
                <a:latin typeface="微软雅黑" panose="020B0503020204020204" pitchFamily="34" charset="-122"/>
                <a:ea typeface="微软雅黑" panose="020B0503020204020204" pitchFamily="34" charset="-122"/>
              </a:rPr>
              <a:t>、现行规</a:t>
            </a:r>
            <a:r>
              <a:rPr lang="zh-CN" altLang="en-US" sz="3200" b="1" dirty="0">
                <a:solidFill>
                  <a:srgbClr val="002060"/>
                </a:solidFill>
                <a:latin typeface="微软雅黑" panose="020B0503020204020204" pitchFamily="34" charset="-122"/>
                <a:ea typeface="微软雅黑" panose="020B0503020204020204" pitchFamily="34" charset="-122"/>
              </a:rPr>
              <a:t>则体系</a:t>
            </a:r>
          </a:p>
          <a:p>
            <a:pPr defTabSz="767730" eaLnBrk="0" fontAlgn="base" hangingPunct="0">
              <a:spcBef>
                <a:spcPct val="0"/>
              </a:spcBef>
              <a:spcAft>
                <a:spcPct val="0"/>
              </a:spcAft>
            </a:pPr>
            <a:endParaRPr lang="zh-CN" altLang="en-US" sz="3200" b="1" dirty="0">
              <a:solidFill>
                <a:srgbClr val="00206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bwMode="auto">
          <a:xfrm>
            <a:off x="4283968" y="188640"/>
            <a:ext cx="0" cy="1044000"/>
          </a:xfrm>
          <a:prstGeom prst="line">
            <a:avLst/>
          </a:prstGeom>
          <a:ln w="4445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4464137" y="677898"/>
            <a:ext cx="4572359" cy="44684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2400" b="1" dirty="0" smtClean="0">
                <a:solidFill>
                  <a:srgbClr val="0070C0"/>
                </a:solidFill>
                <a:latin typeface="微软雅黑" panose="020B0503020204020204" pitchFamily="34" charset="-122"/>
                <a:ea typeface="微软雅黑" panose="020B0503020204020204" pitchFamily="34" charset="-122"/>
              </a:rPr>
              <a:t>主要适当性管理要求</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8662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372867860"/>
              </p:ext>
            </p:extLst>
          </p:nvPr>
        </p:nvGraphicFramePr>
        <p:xfrm>
          <a:off x="107504" y="2132856"/>
          <a:ext cx="8909989" cy="4198685"/>
        </p:xfrm>
        <a:graphic>
          <a:graphicData uri="http://schemas.openxmlformats.org/drawingml/2006/table">
            <a:tbl>
              <a:tblPr firstRow="1" firstCol="1" bandRow="1">
                <a:tableStyleId>{21E4AEA4-8DFA-4A89-87EB-49C32662AFE0}</a:tableStyleId>
              </a:tblPr>
              <a:tblGrid>
                <a:gridCol w="473260"/>
                <a:gridCol w="1182923"/>
                <a:gridCol w="1584176"/>
                <a:gridCol w="1781198"/>
                <a:gridCol w="3888432"/>
              </a:tblGrid>
              <a:tr h="693113">
                <a:tc>
                  <a:txBody>
                    <a:bodyPr/>
                    <a:lstStyle/>
                    <a:p>
                      <a:pPr marL="0" algn="ctr" defTabSz="767566" rtl="0" eaLnBrk="1" latinLnBrk="0" hangingPunct="1">
                        <a:lnSpc>
                          <a:spcPts val="2500"/>
                        </a:lnSpc>
                        <a:spcAft>
                          <a:spcPts val="0"/>
                        </a:spcAft>
                      </a:pPr>
                      <a:r>
                        <a:rPr lang="zh-CN" sz="1600" kern="100" dirty="0">
                          <a:effectLst/>
                        </a:rPr>
                        <a:t>序号</a:t>
                      </a:r>
                      <a:endParaRPr lang="zh-CN" sz="1600" b="1" kern="100" dirty="0">
                        <a:solidFill>
                          <a:schemeClr val="dk1"/>
                        </a:solidFill>
                        <a:effectLst/>
                        <a:latin typeface="+mn-ea"/>
                        <a:ea typeface="+mn-ea"/>
                        <a:cs typeface="+mn-cs"/>
                      </a:endParaRPr>
                    </a:p>
                  </a:txBody>
                  <a:tcPr marL="68580" marR="68580" marT="0" marB="0" anchor="ctr"/>
                </a:tc>
                <a:tc>
                  <a:txBody>
                    <a:bodyPr/>
                    <a:lstStyle/>
                    <a:p>
                      <a:pPr marL="0" algn="ctr" defTabSz="767566" rtl="0" eaLnBrk="1" latinLnBrk="0" hangingPunct="1">
                        <a:lnSpc>
                          <a:spcPts val="2500"/>
                        </a:lnSpc>
                        <a:spcAft>
                          <a:spcPts val="0"/>
                        </a:spcAft>
                      </a:pPr>
                      <a:r>
                        <a:rPr lang="zh-CN" sz="1600" kern="100" dirty="0">
                          <a:effectLst/>
                        </a:rPr>
                        <a:t>业务类型</a:t>
                      </a:r>
                      <a:endParaRPr lang="zh-CN" sz="1600" kern="100" dirty="0">
                        <a:solidFill>
                          <a:schemeClr val="dk1"/>
                        </a:solidFill>
                        <a:effectLst/>
                        <a:latin typeface="+mn-ea"/>
                        <a:ea typeface="+mn-ea"/>
                        <a:cs typeface="+mn-cs"/>
                      </a:endParaRPr>
                    </a:p>
                  </a:txBody>
                  <a:tcPr marL="68580" marR="68580" marT="0" marB="0" anchor="ctr"/>
                </a:tc>
                <a:tc>
                  <a:txBody>
                    <a:bodyPr/>
                    <a:lstStyle/>
                    <a:p>
                      <a:pPr marL="0" algn="ctr" defTabSz="767566" rtl="0" eaLnBrk="1" latinLnBrk="0" hangingPunct="1">
                        <a:lnSpc>
                          <a:spcPts val="2500"/>
                        </a:lnSpc>
                        <a:spcAft>
                          <a:spcPts val="0"/>
                        </a:spcAft>
                      </a:pPr>
                      <a:r>
                        <a:rPr lang="zh-CN" sz="1600" kern="100" dirty="0">
                          <a:effectLst/>
                        </a:rPr>
                        <a:t>资产量要求</a:t>
                      </a:r>
                      <a:endParaRPr lang="zh-CN" sz="1600" kern="100" dirty="0">
                        <a:solidFill>
                          <a:schemeClr val="dk1"/>
                        </a:solidFill>
                        <a:effectLst/>
                        <a:latin typeface="+mn-ea"/>
                        <a:ea typeface="+mn-ea"/>
                        <a:cs typeface="+mn-cs"/>
                      </a:endParaRPr>
                    </a:p>
                  </a:txBody>
                  <a:tcPr marL="68580" marR="68580" marT="0" marB="0" anchor="ctr"/>
                </a:tc>
                <a:tc>
                  <a:txBody>
                    <a:bodyPr/>
                    <a:lstStyle/>
                    <a:p>
                      <a:pPr marL="0" algn="ctr" defTabSz="767566" rtl="0" eaLnBrk="1" latinLnBrk="0" hangingPunct="1">
                        <a:lnSpc>
                          <a:spcPts val="2500"/>
                        </a:lnSpc>
                        <a:spcAft>
                          <a:spcPts val="0"/>
                        </a:spcAft>
                      </a:pPr>
                      <a:r>
                        <a:rPr lang="zh-CN" sz="1600" kern="100" dirty="0">
                          <a:effectLst/>
                        </a:rPr>
                        <a:t>门槛</a:t>
                      </a:r>
                      <a:endParaRPr lang="zh-CN" sz="1600" kern="100" dirty="0">
                        <a:solidFill>
                          <a:schemeClr val="dk1"/>
                        </a:solidFill>
                        <a:effectLst/>
                        <a:latin typeface="+mn-ea"/>
                        <a:ea typeface="+mn-ea"/>
                        <a:cs typeface="+mn-cs"/>
                      </a:endParaRPr>
                    </a:p>
                  </a:txBody>
                  <a:tcPr marL="68580" marR="68580" marT="0" marB="0" anchor="ctr"/>
                </a:tc>
                <a:tc>
                  <a:txBody>
                    <a:bodyPr/>
                    <a:lstStyle/>
                    <a:p>
                      <a:pPr marL="0" algn="ctr" defTabSz="767566" rtl="0" eaLnBrk="1" latinLnBrk="0" hangingPunct="1">
                        <a:lnSpc>
                          <a:spcPts val="2500"/>
                        </a:lnSpc>
                        <a:spcAft>
                          <a:spcPts val="0"/>
                        </a:spcAft>
                      </a:pPr>
                      <a:r>
                        <a:rPr lang="zh-CN" sz="1600" kern="100" dirty="0">
                          <a:effectLst/>
                        </a:rPr>
                        <a:t>规则依据</a:t>
                      </a:r>
                      <a:endParaRPr lang="zh-CN" sz="1600" kern="100" dirty="0">
                        <a:solidFill>
                          <a:schemeClr val="dk1"/>
                        </a:solidFill>
                        <a:effectLst/>
                        <a:latin typeface="+mn-ea"/>
                        <a:ea typeface="+mn-ea"/>
                        <a:cs typeface="+mn-cs"/>
                      </a:endParaRPr>
                    </a:p>
                  </a:txBody>
                  <a:tcPr marL="68580" marR="68580" marT="0" marB="0" anchor="ctr"/>
                </a:tc>
              </a:tr>
              <a:tr h="553785">
                <a:tc>
                  <a:txBody>
                    <a:bodyPr/>
                    <a:lstStyle/>
                    <a:p>
                      <a:pPr marL="0" algn="ctr" defTabSz="767566" rtl="0" eaLnBrk="1" latinLnBrk="0" hangingPunct="1">
                        <a:lnSpc>
                          <a:spcPts val="3100"/>
                        </a:lnSpc>
                        <a:spcAft>
                          <a:spcPts val="0"/>
                        </a:spcAft>
                      </a:pPr>
                      <a:r>
                        <a:rPr lang="en-US" sz="1400" kern="100">
                          <a:effectLst/>
                        </a:rPr>
                        <a:t>1</a:t>
                      </a:r>
                      <a:endParaRPr lang="zh-CN" sz="1400" kern="100">
                        <a:solidFill>
                          <a:schemeClr val="dk1"/>
                        </a:solidFill>
                        <a:effectLst/>
                        <a:latin typeface="+mn-ea"/>
                        <a:ea typeface="+mn-ea"/>
                        <a:cs typeface="+mn-cs"/>
                      </a:endParaRPr>
                    </a:p>
                  </a:txBody>
                  <a:tcPr marL="68580" marR="68580" marT="0" marB="0" anchor="ctr"/>
                </a:tc>
                <a:tc>
                  <a:txBody>
                    <a:bodyPr/>
                    <a:lstStyle/>
                    <a:p>
                      <a:pPr marL="0" algn="ctr" defTabSz="767566" rtl="0" eaLnBrk="1" latinLnBrk="0" hangingPunct="1">
                        <a:lnSpc>
                          <a:spcPts val="2500"/>
                        </a:lnSpc>
                        <a:spcAft>
                          <a:spcPts val="0"/>
                        </a:spcAft>
                      </a:pPr>
                      <a:r>
                        <a:rPr lang="zh-CN" sz="1400" kern="100" dirty="0">
                          <a:effectLst/>
                        </a:rPr>
                        <a:t>分级基金</a:t>
                      </a:r>
                      <a:endParaRPr lang="zh-CN" sz="1400" kern="100" dirty="0">
                        <a:solidFill>
                          <a:schemeClr val="dk1"/>
                        </a:solidFill>
                        <a:effectLst/>
                        <a:latin typeface="+mn-ea"/>
                        <a:ea typeface="+mn-ea"/>
                        <a:cs typeface="+mn-cs"/>
                      </a:endParaRPr>
                    </a:p>
                  </a:txBody>
                  <a:tcPr marL="68580" marR="68580" marT="0" marB="0" anchor="ctr"/>
                </a:tc>
                <a:tc>
                  <a:txBody>
                    <a:bodyPr/>
                    <a:lstStyle/>
                    <a:p>
                      <a:pPr marL="0" algn="ctr" defTabSz="767566" rtl="0" eaLnBrk="1" latinLnBrk="0" hangingPunct="1">
                        <a:lnSpc>
                          <a:spcPts val="2500"/>
                        </a:lnSpc>
                        <a:spcAft>
                          <a:spcPts val="0"/>
                        </a:spcAft>
                      </a:pPr>
                      <a:r>
                        <a:rPr lang="zh-CN" sz="1400" kern="100" dirty="0">
                          <a:effectLst/>
                        </a:rPr>
                        <a:t>证券类资产</a:t>
                      </a:r>
                      <a:endParaRPr lang="zh-CN" sz="1400" kern="100" dirty="0">
                        <a:solidFill>
                          <a:schemeClr val="dk1"/>
                        </a:solidFill>
                        <a:effectLst/>
                        <a:latin typeface="+mn-ea"/>
                        <a:ea typeface="+mn-ea"/>
                        <a:cs typeface="+mn-cs"/>
                      </a:endParaRPr>
                    </a:p>
                  </a:txBody>
                  <a:tcPr marL="68580" marR="68580" marT="0" marB="0" anchor="ctr"/>
                </a:tc>
                <a:tc>
                  <a:txBody>
                    <a:bodyPr/>
                    <a:lstStyle/>
                    <a:p>
                      <a:pPr marL="0" marR="0" indent="0" algn="ctr" defTabSz="767566" rtl="0" eaLnBrk="1" fontAlgn="auto" latinLnBrk="0" hangingPunct="1">
                        <a:lnSpc>
                          <a:spcPts val="2500"/>
                        </a:lnSpc>
                        <a:spcBef>
                          <a:spcPts val="0"/>
                        </a:spcBef>
                        <a:spcAft>
                          <a:spcPts val="0"/>
                        </a:spcAft>
                        <a:buClrTx/>
                        <a:buSzTx/>
                        <a:buFontTx/>
                        <a:buNone/>
                        <a:tabLst/>
                        <a:defRPr/>
                      </a:pPr>
                      <a:r>
                        <a:rPr lang="en-US" altLang="zh-CN" sz="1400" kern="100" dirty="0" smtClean="0">
                          <a:effectLst/>
                        </a:rPr>
                        <a:t>20</a:t>
                      </a:r>
                      <a:r>
                        <a:rPr lang="zh-CN" altLang="en-US" sz="1400" kern="100" dirty="0" smtClean="0">
                          <a:effectLst/>
                        </a:rPr>
                        <a:t>个交易日</a:t>
                      </a:r>
                      <a:endParaRPr lang="en-US" altLang="zh-CN" sz="1400" kern="100" dirty="0" smtClean="0">
                        <a:effectLst/>
                      </a:endParaRPr>
                    </a:p>
                    <a:p>
                      <a:pPr marL="0" algn="ctr" defTabSz="767566" rtl="0" eaLnBrk="1" latinLnBrk="0" hangingPunct="1">
                        <a:lnSpc>
                          <a:spcPts val="2500"/>
                        </a:lnSpc>
                        <a:spcAft>
                          <a:spcPts val="0"/>
                        </a:spcAft>
                      </a:pPr>
                      <a:r>
                        <a:rPr lang="zh-CN" altLang="en-US" sz="1400" kern="100" dirty="0" smtClean="0">
                          <a:effectLst/>
                        </a:rPr>
                        <a:t>日均</a:t>
                      </a:r>
                      <a:r>
                        <a:rPr lang="en-US" sz="1400" kern="100" dirty="0" smtClean="0">
                          <a:effectLst/>
                        </a:rPr>
                        <a:t>30</a:t>
                      </a:r>
                      <a:r>
                        <a:rPr lang="zh-CN" sz="1400" kern="100" dirty="0">
                          <a:effectLst/>
                        </a:rPr>
                        <a:t>万</a:t>
                      </a:r>
                      <a:endParaRPr lang="zh-CN" sz="1400" kern="100" dirty="0">
                        <a:solidFill>
                          <a:schemeClr val="dk1"/>
                        </a:solidFill>
                        <a:effectLst/>
                        <a:latin typeface="+mn-ea"/>
                        <a:ea typeface="+mn-ea"/>
                        <a:cs typeface="+mn-cs"/>
                      </a:endParaRPr>
                    </a:p>
                  </a:txBody>
                  <a:tcPr marL="68580" marR="68580" marT="0" marB="0"/>
                </a:tc>
                <a:tc>
                  <a:txBody>
                    <a:bodyPr/>
                    <a:lstStyle/>
                    <a:p>
                      <a:pPr marL="0" algn="ctr" defTabSz="767566" rtl="0" eaLnBrk="1" latinLnBrk="0" hangingPunct="1">
                        <a:lnSpc>
                          <a:spcPts val="2500"/>
                        </a:lnSpc>
                        <a:spcAft>
                          <a:spcPts val="0"/>
                        </a:spcAft>
                      </a:pPr>
                      <a:r>
                        <a:rPr lang="zh-CN" sz="1400" kern="100">
                          <a:effectLst/>
                        </a:rPr>
                        <a:t>《分级基金业务管理指引》第十六条</a:t>
                      </a:r>
                      <a:endParaRPr lang="zh-CN" sz="1400" kern="100">
                        <a:solidFill>
                          <a:schemeClr val="dk1"/>
                        </a:solidFill>
                        <a:effectLst/>
                        <a:latin typeface="+mn-ea"/>
                        <a:ea typeface="+mn-ea"/>
                        <a:cs typeface="+mn-cs"/>
                      </a:endParaRPr>
                    </a:p>
                  </a:txBody>
                  <a:tcPr marL="68580" marR="68580" marT="0" marB="0" anchor="ctr"/>
                </a:tc>
              </a:tr>
              <a:tr h="557958">
                <a:tc>
                  <a:txBody>
                    <a:bodyPr/>
                    <a:lstStyle/>
                    <a:p>
                      <a:pPr marL="0" algn="ctr" defTabSz="767566" rtl="0" eaLnBrk="1" latinLnBrk="0" hangingPunct="1">
                        <a:lnSpc>
                          <a:spcPts val="3100"/>
                        </a:lnSpc>
                        <a:spcAft>
                          <a:spcPts val="0"/>
                        </a:spcAft>
                      </a:pPr>
                      <a:r>
                        <a:rPr lang="en-US" sz="1400" kern="100">
                          <a:effectLst/>
                        </a:rPr>
                        <a:t>2</a:t>
                      </a:r>
                      <a:endParaRPr lang="zh-CN" sz="1400" kern="100">
                        <a:solidFill>
                          <a:schemeClr val="dk1"/>
                        </a:solidFill>
                        <a:effectLst/>
                        <a:latin typeface="+mn-ea"/>
                        <a:ea typeface="+mn-ea"/>
                        <a:cs typeface="+mn-cs"/>
                      </a:endParaRPr>
                    </a:p>
                  </a:txBody>
                  <a:tcPr marL="68580" marR="68580" marT="0" marB="0" anchor="ctr"/>
                </a:tc>
                <a:tc>
                  <a:txBody>
                    <a:bodyPr/>
                    <a:lstStyle/>
                    <a:p>
                      <a:pPr marL="0" algn="ctr" defTabSz="767566" rtl="0" eaLnBrk="1" latinLnBrk="0" hangingPunct="1">
                        <a:lnSpc>
                          <a:spcPts val="2500"/>
                        </a:lnSpc>
                        <a:spcAft>
                          <a:spcPts val="0"/>
                        </a:spcAft>
                      </a:pPr>
                      <a:r>
                        <a:rPr lang="zh-CN" sz="1400" kern="100" dirty="0">
                          <a:effectLst/>
                        </a:rPr>
                        <a:t>融资融券</a:t>
                      </a:r>
                      <a:endParaRPr lang="zh-CN" sz="1400" kern="100" dirty="0">
                        <a:solidFill>
                          <a:schemeClr val="dk1"/>
                        </a:solidFill>
                        <a:effectLst/>
                        <a:latin typeface="+mn-ea"/>
                        <a:ea typeface="+mn-ea"/>
                        <a:cs typeface="+mn-cs"/>
                      </a:endParaRPr>
                    </a:p>
                  </a:txBody>
                  <a:tcPr marL="68580" marR="68580" marT="0" marB="0" anchor="ctr"/>
                </a:tc>
                <a:tc>
                  <a:txBody>
                    <a:bodyPr/>
                    <a:lstStyle/>
                    <a:p>
                      <a:pPr marL="0" algn="ctr" defTabSz="767566" rtl="0" eaLnBrk="1" latinLnBrk="0" hangingPunct="1">
                        <a:lnSpc>
                          <a:spcPts val="2500"/>
                        </a:lnSpc>
                        <a:spcAft>
                          <a:spcPts val="0"/>
                        </a:spcAft>
                      </a:pPr>
                      <a:r>
                        <a:rPr lang="zh-CN" sz="1400" kern="100" dirty="0">
                          <a:effectLst/>
                        </a:rPr>
                        <a:t>证券类资产</a:t>
                      </a:r>
                      <a:endParaRPr lang="zh-CN" sz="1400" kern="100" dirty="0">
                        <a:solidFill>
                          <a:schemeClr val="dk1"/>
                        </a:solidFill>
                        <a:effectLst/>
                        <a:latin typeface="+mn-ea"/>
                        <a:ea typeface="+mn-ea"/>
                        <a:cs typeface="+mn-cs"/>
                      </a:endParaRPr>
                    </a:p>
                  </a:txBody>
                  <a:tcPr marL="68580" marR="68580" marT="0" marB="0" anchor="ctr"/>
                </a:tc>
                <a:tc>
                  <a:txBody>
                    <a:bodyPr/>
                    <a:lstStyle/>
                    <a:p>
                      <a:pPr marL="0" marR="0" indent="0" algn="ctr" defTabSz="767566" rtl="0" eaLnBrk="1" fontAlgn="auto" latinLnBrk="0" hangingPunct="1">
                        <a:lnSpc>
                          <a:spcPts val="2500"/>
                        </a:lnSpc>
                        <a:spcBef>
                          <a:spcPts val="0"/>
                        </a:spcBef>
                        <a:spcAft>
                          <a:spcPts val="0"/>
                        </a:spcAft>
                        <a:buClrTx/>
                        <a:buSzTx/>
                        <a:buFontTx/>
                        <a:buNone/>
                        <a:tabLst/>
                        <a:defRPr/>
                      </a:pPr>
                      <a:r>
                        <a:rPr lang="en-US" altLang="zh-CN" sz="1400" kern="100" dirty="0" smtClean="0">
                          <a:effectLst/>
                        </a:rPr>
                        <a:t>20</a:t>
                      </a:r>
                      <a:r>
                        <a:rPr lang="zh-CN" altLang="en-US" sz="1400" kern="100" dirty="0" smtClean="0">
                          <a:effectLst/>
                        </a:rPr>
                        <a:t>个交易日</a:t>
                      </a:r>
                      <a:endParaRPr lang="en-US" altLang="zh-CN" sz="1400" kern="100" dirty="0" smtClean="0">
                        <a:effectLst/>
                      </a:endParaRPr>
                    </a:p>
                    <a:p>
                      <a:pPr marL="0" algn="ctr" defTabSz="767566" rtl="0" eaLnBrk="1" latinLnBrk="0" hangingPunct="1">
                        <a:lnSpc>
                          <a:spcPts val="2500"/>
                        </a:lnSpc>
                        <a:spcAft>
                          <a:spcPts val="0"/>
                        </a:spcAft>
                      </a:pPr>
                      <a:r>
                        <a:rPr lang="zh-CN" altLang="en-US" sz="1400" kern="100" dirty="0" smtClean="0">
                          <a:effectLst/>
                        </a:rPr>
                        <a:t>日均</a:t>
                      </a:r>
                      <a:r>
                        <a:rPr lang="en-US" sz="1400" kern="100" dirty="0" smtClean="0">
                          <a:effectLst/>
                        </a:rPr>
                        <a:t>50</a:t>
                      </a:r>
                      <a:r>
                        <a:rPr lang="zh-CN" sz="1400" kern="100" dirty="0">
                          <a:effectLst/>
                        </a:rPr>
                        <a:t>万</a:t>
                      </a:r>
                      <a:endParaRPr lang="zh-CN" sz="1400" kern="100" dirty="0">
                        <a:solidFill>
                          <a:schemeClr val="dk1"/>
                        </a:solidFill>
                        <a:effectLst/>
                        <a:latin typeface="+mn-ea"/>
                        <a:ea typeface="+mn-ea"/>
                        <a:cs typeface="+mn-cs"/>
                      </a:endParaRPr>
                    </a:p>
                  </a:txBody>
                  <a:tcPr marL="68580" marR="68580" marT="0" marB="0"/>
                </a:tc>
                <a:tc>
                  <a:txBody>
                    <a:bodyPr/>
                    <a:lstStyle/>
                    <a:p>
                      <a:pPr marL="0" algn="ctr" defTabSz="767566" rtl="0" eaLnBrk="1" latinLnBrk="0" hangingPunct="1">
                        <a:lnSpc>
                          <a:spcPts val="2500"/>
                        </a:lnSpc>
                        <a:spcAft>
                          <a:spcPts val="0"/>
                        </a:spcAft>
                      </a:pPr>
                      <a:r>
                        <a:rPr lang="zh-CN" sz="1400" kern="100">
                          <a:effectLst/>
                        </a:rPr>
                        <a:t>《融资融券交易实施细则》第</a:t>
                      </a:r>
                      <a:r>
                        <a:rPr lang="en-US" sz="1400" kern="100">
                          <a:effectLst/>
                        </a:rPr>
                        <a:t>2.4</a:t>
                      </a:r>
                      <a:r>
                        <a:rPr lang="zh-CN" sz="1400" kern="100">
                          <a:effectLst/>
                        </a:rPr>
                        <a:t>条</a:t>
                      </a:r>
                      <a:endParaRPr lang="zh-CN" sz="1400" kern="100">
                        <a:solidFill>
                          <a:schemeClr val="dk1"/>
                        </a:solidFill>
                        <a:effectLst/>
                        <a:latin typeface="+mn-ea"/>
                        <a:ea typeface="+mn-ea"/>
                        <a:cs typeface="+mn-cs"/>
                      </a:endParaRPr>
                    </a:p>
                  </a:txBody>
                  <a:tcPr marL="68580" marR="68580" marT="0" marB="0" anchor="ctr"/>
                </a:tc>
              </a:tr>
              <a:tr h="611860">
                <a:tc>
                  <a:txBody>
                    <a:bodyPr/>
                    <a:lstStyle/>
                    <a:p>
                      <a:pPr marL="0" algn="ctr" defTabSz="767566" rtl="0" eaLnBrk="1" latinLnBrk="0" hangingPunct="1">
                        <a:lnSpc>
                          <a:spcPts val="3100"/>
                        </a:lnSpc>
                        <a:spcAft>
                          <a:spcPts val="0"/>
                        </a:spcAft>
                      </a:pPr>
                      <a:r>
                        <a:rPr lang="en-US" sz="1400" kern="100">
                          <a:effectLst/>
                        </a:rPr>
                        <a:t>3</a:t>
                      </a:r>
                      <a:endParaRPr lang="zh-CN" sz="1400" kern="100">
                        <a:solidFill>
                          <a:schemeClr val="dk1"/>
                        </a:solidFill>
                        <a:effectLst/>
                        <a:latin typeface="+mn-ea"/>
                        <a:ea typeface="+mn-ea"/>
                        <a:cs typeface="+mn-cs"/>
                      </a:endParaRPr>
                    </a:p>
                  </a:txBody>
                  <a:tcPr marL="68580" marR="68580" marT="0" marB="0" anchor="ctr"/>
                </a:tc>
                <a:tc>
                  <a:txBody>
                    <a:bodyPr/>
                    <a:lstStyle/>
                    <a:p>
                      <a:pPr marL="0" algn="ctr" defTabSz="767566" rtl="0" eaLnBrk="1" latinLnBrk="0" hangingPunct="1">
                        <a:lnSpc>
                          <a:spcPts val="2500"/>
                        </a:lnSpc>
                        <a:spcAft>
                          <a:spcPts val="0"/>
                        </a:spcAft>
                      </a:pPr>
                      <a:r>
                        <a:rPr lang="zh-CN" sz="1400" kern="100">
                          <a:effectLst/>
                        </a:rPr>
                        <a:t>退市整理期</a:t>
                      </a:r>
                      <a:endParaRPr lang="zh-CN" sz="1400" kern="100">
                        <a:solidFill>
                          <a:schemeClr val="dk1"/>
                        </a:solidFill>
                        <a:effectLst/>
                        <a:latin typeface="+mn-ea"/>
                        <a:ea typeface="+mn-ea"/>
                        <a:cs typeface="+mn-cs"/>
                      </a:endParaRPr>
                    </a:p>
                  </a:txBody>
                  <a:tcPr marL="68580" marR="68580" marT="0" marB="0" anchor="ctr"/>
                </a:tc>
                <a:tc>
                  <a:txBody>
                    <a:bodyPr/>
                    <a:lstStyle/>
                    <a:p>
                      <a:pPr marL="0" marR="0" indent="0" algn="ctr" defTabSz="767566" rtl="0" eaLnBrk="1" fontAlgn="auto" latinLnBrk="0" hangingPunct="1">
                        <a:lnSpc>
                          <a:spcPts val="2500"/>
                        </a:lnSpc>
                        <a:spcBef>
                          <a:spcPts val="0"/>
                        </a:spcBef>
                        <a:spcAft>
                          <a:spcPts val="0"/>
                        </a:spcAft>
                        <a:buClrTx/>
                        <a:buSzTx/>
                        <a:buFontTx/>
                        <a:buNone/>
                        <a:tabLst/>
                        <a:defRPr/>
                      </a:pPr>
                      <a:r>
                        <a:rPr lang="zh-CN" sz="1400" kern="100" dirty="0" smtClean="0">
                          <a:effectLst/>
                        </a:rPr>
                        <a:t>证券类资产</a:t>
                      </a:r>
                      <a:endParaRPr lang="zh-CN" sz="1400" kern="100" dirty="0">
                        <a:solidFill>
                          <a:schemeClr val="dk1"/>
                        </a:solidFill>
                        <a:effectLst/>
                        <a:latin typeface="+mn-ea"/>
                        <a:ea typeface="+mn-ea"/>
                        <a:cs typeface="+mn-cs"/>
                      </a:endParaRPr>
                    </a:p>
                  </a:txBody>
                  <a:tcPr marL="68580" marR="68580" marT="0" marB="0" anchor="ctr"/>
                </a:tc>
                <a:tc>
                  <a:txBody>
                    <a:bodyPr/>
                    <a:lstStyle/>
                    <a:p>
                      <a:pPr marL="0" marR="0" indent="0" algn="ctr" defTabSz="767566" rtl="0" eaLnBrk="1" fontAlgn="auto" latinLnBrk="0" hangingPunct="1">
                        <a:lnSpc>
                          <a:spcPts val="2500"/>
                        </a:lnSpc>
                        <a:spcBef>
                          <a:spcPts val="0"/>
                        </a:spcBef>
                        <a:spcAft>
                          <a:spcPts val="0"/>
                        </a:spcAft>
                        <a:buClrTx/>
                        <a:buSzTx/>
                        <a:buFontTx/>
                        <a:buNone/>
                        <a:tabLst/>
                        <a:defRPr/>
                      </a:pPr>
                      <a:r>
                        <a:rPr lang="en-US" altLang="zh-CN" sz="1400" kern="100" dirty="0" smtClean="0">
                          <a:effectLst/>
                        </a:rPr>
                        <a:t>20</a:t>
                      </a:r>
                      <a:r>
                        <a:rPr lang="zh-CN" altLang="en-US" sz="1400" kern="100" dirty="0" smtClean="0">
                          <a:effectLst/>
                        </a:rPr>
                        <a:t>个交易日</a:t>
                      </a:r>
                      <a:endParaRPr lang="en-US" altLang="zh-CN" sz="1400" kern="100" dirty="0" smtClean="0">
                        <a:effectLst/>
                      </a:endParaRPr>
                    </a:p>
                    <a:p>
                      <a:pPr marL="0" algn="ctr" defTabSz="767566" rtl="0" eaLnBrk="1" latinLnBrk="0" hangingPunct="1">
                        <a:lnSpc>
                          <a:spcPts val="2500"/>
                        </a:lnSpc>
                        <a:spcAft>
                          <a:spcPts val="0"/>
                        </a:spcAft>
                      </a:pPr>
                      <a:r>
                        <a:rPr lang="zh-CN" altLang="en-US" sz="1400" kern="100" dirty="0" smtClean="0">
                          <a:effectLst/>
                        </a:rPr>
                        <a:t>日均</a:t>
                      </a:r>
                      <a:r>
                        <a:rPr lang="en-US" sz="1400" kern="100" dirty="0" smtClean="0">
                          <a:effectLst/>
                        </a:rPr>
                        <a:t>50</a:t>
                      </a:r>
                      <a:r>
                        <a:rPr lang="zh-CN" sz="1400" kern="100" dirty="0">
                          <a:effectLst/>
                        </a:rPr>
                        <a:t>万</a:t>
                      </a:r>
                      <a:endParaRPr lang="zh-CN" sz="1400" kern="100" dirty="0">
                        <a:solidFill>
                          <a:schemeClr val="dk1"/>
                        </a:solidFill>
                        <a:effectLst/>
                        <a:latin typeface="+mn-ea"/>
                        <a:ea typeface="+mn-ea"/>
                        <a:cs typeface="+mn-cs"/>
                      </a:endParaRPr>
                    </a:p>
                  </a:txBody>
                  <a:tcPr marL="68580" marR="68580" marT="0" marB="0" anchor="ctr"/>
                </a:tc>
                <a:tc>
                  <a:txBody>
                    <a:bodyPr/>
                    <a:lstStyle/>
                    <a:p>
                      <a:pPr marL="0" algn="ctr" defTabSz="767566" rtl="0" eaLnBrk="1" latinLnBrk="0" hangingPunct="1">
                        <a:lnSpc>
                          <a:spcPts val="2500"/>
                        </a:lnSpc>
                        <a:spcAft>
                          <a:spcPts val="0"/>
                        </a:spcAft>
                      </a:pPr>
                      <a:r>
                        <a:rPr lang="zh-CN" sz="1400" kern="100" dirty="0">
                          <a:effectLst/>
                        </a:rPr>
                        <a:t>《退市整理期业务特别规定》</a:t>
                      </a:r>
                      <a:r>
                        <a:rPr lang="zh-CN" sz="1400" kern="100" dirty="0" smtClean="0">
                          <a:effectLst/>
                        </a:rPr>
                        <a:t>第</a:t>
                      </a:r>
                      <a:r>
                        <a:rPr lang="zh-CN" altLang="en-US" sz="1400" kern="100" dirty="0" smtClean="0">
                          <a:effectLst/>
                        </a:rPr>
                        <a:t>十二</a:t>
                      </a:r>
                      <a:r>
                        <a:rPr lang="zh-CN" sz="1400" kern="100" dirty="0" smtClean="0">
                          <a:effectLst/>
                        </a:rPr>
                        <a:t>条</a:t>
                      </a:r>
                      <a:endParaRPr lang="zh-CN" sz="1400" kern="100" dirty="0">
                        <a:solidFill>
                          <a:schemeClr val="dk1"/>
                        </a:solidFill>
                        <a:effectLst/>
                        <a:latin typeface="+mn-ea"/>
                        <a:ea typeface="+mn-ea"/>
                        <a:cs typeface="+mn-cs"/>
                      </a:endParaRPr>
                    </a:p>
                  </a:txBody>
                  <a:tcPr marL="68580" marR="68580" marT="0" marB="0" anchor="ctr"/>
                </a:tc>
              </a:tr>
              <a:tr h="648072">
                <a:tc>
                  <a:txBody>
                    <a:bodyPr/>
                    <a:lstStyle/>
                    <a:p>
                      <a:pPr marL="0" algn="ctr" defTabSz="767566" rtl="0" eaLnBrk="1" latinLnBrk="0" hangingPunct="1">
                        <a:lnSpc>
                          <a:spcPts val="3100"/>
                        </a:lnSpc>
                        <a:spcAft>
                          <a:spcPts val="0"/>
                        </a:spcAft>
                      </a:pPr>
                      <a:r>
                        <a:rPr lang="en-US" sz="1400" kern="100">
                          <a:effectLst/>
                        </a:rPr>
                        <a:t>4</a:t>
                      </a:r>
                      <a:endParaRPr lang="zh-CN" sz="1400" kern="100">
                        <a:solidFill>
                          <a:schemeClr val="dk1"/>
                        </a:solidFill>
                        <a:effectLst/>
                        <a:latin typeface="+mn-ea"/>
                        <a:ea typeface="+mn-ea"/>
                        <a:cs typeface="+mn-cs"/>
                      </a:endParaRPr>
                    </a:p>
                  </a:txBody>
                  <a:tcPr marL="68580" marR="68580" marT="0" marB="0" anchor="ctr"/>
                </a:tc>
                <a:tc>
                  <a:txBody>
                    <a:bodyPr/>
                    <a:lstStyle/>
                    <a:p>
                      <a:pPr marL="0" algn="ctr" defTabSz="767566" rtl="0" eaLnBrk="1" latinLnBrk="0" hangingPunct="1">
                        <a:lnSpc>
                          <a:spcPts val="2500"/>
                        </a:lnSpc>
                        <a:spcAft>
                          <a:spcPts val="0"/>
                        </a:spcAft>
                      </a:pPr>
                      <a:r>
                        <a:rPr lang="zh-CN" sz="1400" kern="100">
                          <a:effectLst/>
                        </a:rPr>
                        <a:t>港股通</a:t>
                      </a:r>
                      <a:endParaRPr lang="zh-CN" sz="1400" kern="100">
                        <a:solidFill>
                          <a:schemeClr val="dk1"/>
                        </a:solidFill>
                        <a:effectLst/>
                        <a:latin typeface="+mn-ea"/>
                        <a:ea typeface="+mn-ea"/>
                        <a:cs typeface="+mn-cs"/>
                      </a:endParaRPr>
                    </a:p>
                  </a:txBody>
                  <a:tcPr marL="68580" marR="68580" marT="0" marB="0" anchor="ctr"/>
                </a:tc>
                <a:tc>
                  <a:txBody>
                    <a:bodyPr/>
                    <a:lstStyle/>
                    <a:p>
                      <a:pPr marL="0" algn="ctr" defTabSz="767566" rtl="0" eaLnBrk="1" latinLnBrk="0" hangingPunct="1">
                        <a:lnSpc>
                          <a:spcPts val="2500"/>
                        </a:lnSpc>
                        <a:spcAft>
                          <a:spcPts val="0"/>
                        </a:spcAft>
                      </a:pPr>
                      <a:r>
                        <a:rPr lang="zh-CN" sz="1400" kern="100" dirty="0">
                          <a:effectLst/>
                        </a:rPr>
                        <a:t>证券账户及资金账户内的资产</a:t>
                      </a:r>
                      <a:endParaRPr lang="zh-CN" sz="1400" kern="100" dirty="0">
                        <a:solidFill>
                          <a:schemeClr val="dk1"/>
                        </a:solidFill>
                        <a:effectLst/>
                        <a:latin typeface="+mn-ea"/>
                        <a:ea typeface="+mn-ea"/>
                        <a:cs typeface="+mn-cs"/>
                      </a:endParaRPr>
                    </a:p>
                  </a:txBody>
                  <a:tcPr marL="68580" marR="68580" marT="0" marB="0" anchor="ctr"/>
                </a:tc>
                <a:tc>
                  <a:txBody>
                    <a:bodyPr/>
                    <a:lstStyle/>
                    <a:p>
                      <a:pPr marL="0" marR="0" indent="0" algn="ctr" defTabSz="767566" rtl="0" eaLnBrk="1" fontAlgn="auto" latinLnBrk="0" hangingPunct="1">
                        <a:lnSpc>
                          <a:spcPts val="2500"/>
                        </a:lnSpc>
                        <a:spcBef>
                          <a:spcPts val="0"/>
                        </a:spcBef>
                        <a:spcAft>
                          <a:spcPts val="0"/>
                        </a:spcAft>
                        <a:buClrTx/>
                        <a:buSzTx/>
                        <a:buFontTx/>
                        <a:buNone/>
                        <a:tabLst/>
                        <a:defRPr/>
                      </a:pPr>
                      <a:r>
                        <a:rPr lang="en-US" altLang="zh-CN" sz="1400" kern="100" dirty="0" smtClean="0">
                          <a:effectLst/>
                        </a:rPr>
                        <a:t>20</a:t>
                      </a:r>
                      <a:r>
                        <a:rPr lang="zh-CN" altLang="en-US" sz="1400" kern="100" dirty="0" smtClean="0">
                          <a:effectLst/>
                        </a:rPr>
                        <a:t>个交易日</a:t>
                      </a:r>
                      <a:endParaRPr lang="en-US" altLang="zh-CN" sz="1400" kern="100" dirty="0" smtClean="0">
                        <a:effectLst/>
                      </a:endParaRPr>
                    </a:p>
                    <a:p>
                      <a:pPr marL="0" algn="ctr" defTabSz="767566" rtl="0" eaLnBrk="1" latinLnBrk="0" hangingPunct="1">
                        <a:lnSpc>
                          <a:spcPts val="2500"/>
                        </a:lnSpc>
                        <a:spcAft>
                          <a:spcPts val="0"/>
                        </a:spcAft>
                      </a:pPr>
                      <a:r>
                        <a:rPr lang="zh-CN" altLang="en-US" sz="1400" kern="100" dirty="0" smtClean="0">
                          <a:effectLst/>
                        </a:rPr>
                        <a:t>日均</a:t>
                      </a:r>
                      <a:r>
                        <a:rPr lang="en-US" sz="1400" kern="100" dirty="0" smtClean="0">
                          <a:effectLst/>
                        </a:rPr>
                        <a:t>50</a:t>
                      </a:r>
                      <a:r>
                        <a:rPr lang="zh-CN" sz="1400" kern="100" dirty="0">
                          <a:effectLst/>
                        </a:rPr>
                        <a:t>万</a:t>
                      </a:r>
                      <a:endParaRPr lang="zh-CN" sz="1400" kern="100" dirty="0">
                        <a:solidFill>
                          <a:schemeClr val="dk1"/>
                        </a:solidFill>
                        <a:effectLst/>
                        <a:latin typeface="+mn-ea"/>
                        <a:ea typeface="+mn-ea"/>
                        <a:cs typeface="+mn-cs"/>
                      </a:endParaRPr>
                    </a:p>
                  </a:txBody>
                  <a:tcPr marL="68580" marR="68580" marT="0" marB="0"/>
                </a:tc>
                <a:tc>
                  <a:txBody>
                    <a:bodyPr/>
                    <a:lstStyle/>
                    <a:p>
                      <a:pPr marL="0" algn="ctr" defTabSz="767566" rtl="0" eaLnBrk="1" latinLnBrk="0" hangingPunct="1">
                        <a:lnSpc>
                          <a:spcPts val="2500"/>
                        </a:lnSpc>
                        <a:spcAft>
                          <a:spcPts val="0"/>
                        </a:spcAft>
                      </a:pPr>
                      <a:r>
                        <a:rPr lang="zh-CN" sz="1400" kern="100" dirty="0">
                          <a:effectLst/>
                        </a:rPr>
                        <a:t>《深港通业务实施办法》第八十三条、《港股通投资者适当性管理指引》第六条</a:t>
                      </a:r>
                      <a:endParaRPr lang="zh-CN" sz="1400" kern="100" dirty="0">
                        <a:solidFill>
                          <a:schemeClr val="dk1"/>
                        </a:solidFill>
                        <a:effectLst/>
                        <a:latin typeface="+mn-ea"/>
                        <a:ea typeface="+mn-ea"/>
                        <a:cs typeface="+mn-cs"/>
                      </a:endParaRPr>
                    </a:p>
                  </a:txBody>
                  <a:tcPr marL="68580" marR="68580" marT="0" marB="0" anchor="ctr"/>
                </a:tc>
              </a:tr>
              <a:tr h="936104">
                <a:tc>
                  <a:txBody>
                    <a:bodyPr/>
                    <a:lstStyle/>
                    <a:p>
                      <a:pPr marL="0" algn="ctr" defTabSz="767566" rtl="0" eaLnBrk="1" latinLnBrk="0" hangingPunct="1">
                        <a:lnSpc>
                          <a:spcPts val="3100"/>
                        </a:lnSpc>
                        <a:spcAft>
                          <a:spcPts val="0"/>
                        </a:spcAft>
                      </a:pPr>
                      <a:r>
                        <a:rPr lang="en-US" sz="1400" kern="100">
                          <a:effectLst/>
                        </a:rPr>
                        <a:t>5</a:t>
                      </a:r>
                      <a:endParaRPr lang="zh-CN" sz="1400" kern="100">
                        <a:solidFill>
                          <a:schemeClr val="dk1"/>
                        </a:solidFill>
                        <a:effectLst/>
                        <a:latin typeface="+mn-ea"/>
                        <a:ea typeface="+mn-ea"/>
                        <a:cs typeface="+mn-cs"/>
                      </a:endParaRPr>
                    </a:p>
                  </a:txBody>
                  <a:tcPr marL="68580" marR="68580" marT="0" marB="0" anchor="ctr"/>
                </a:tc>
                <a:tc>
                  <a:txBody>
                    <a:bodyPr/>
                    <a:lstStyle/>
                    <a:p>
                      <a:pPr marL="0" algn="ctr" defTabSz="767566" rtl="0" eaLnBrk="1" latinLnBrk="0" hangingPunct="1">
                        <a:lnSpc>
                          <a:spcPts val="2500"/>
                        </a:lnSpc>
                        <a:spcAft>
                          <a:spcPts val="0"/>
                        </a:spcAft>
                      </a:pPr>
                      <a:r>
                        <a:rPr lang="zh-CN" altLang="en-US" sz="1400" kern="100" dirty="0" smtClean="0">
                          <a:effectLst/>
                        </a:rPr>
                        <a:t>债券市场</a:t>
                      </a:r>
                      <a:endParaRPr lang="zh-CN" sz="1400" kern="100" dirty="0">
                        <a:solidFill>
                          <a:schemeClr val="dk1"/>
                        </a:solidFill>
                        <a:effectLst/>
                        <a:latin typeface="+mn-ea"/>
                        <a:ea typeface="+mn-ea"/>
                        <a:cs typeface="+mn-cs"/>
                      </a:endParaRPr>
                    </a:p>
                  </a:txBody>
                  <a:tcPr marL="68580" marR="68580" marT="0" marB="0" anchor="ctr"/>
                </a:tc>
                <a:tc>
                  <a:txBody>
                    <a:bodyPr/>
                    <a:lstStyle/>
                    <a:p>
                      <a:pPr marL="0" algn="ctr" defTabSz="767566" rtl="0" eaLnBrk="1" latinLnBrk="0" hangingPunct="1">
                        <a:lnSpc>
                          <a:spcPts val="2500"/>
                        </a:lnSpc>
                        <a:spcAft>
                          <a:spcPts val="0"/>
                        </a:spcAft>
                      </a:pPr>
                      <a:r>
                        <a:rPr lang="zh-CN" sz="1400" kern="100">
                          <a:effectLst/>
                        </a:rPr>
                        <a:t>金融资产</a:t>
                      </a:r>
                      <a:endParaRPr lang="zh-CN" sz="1400" kern="100">
                        <a:solidFill>
                          <a:schemeClr val="dk1"/>
                        </a:solidFill>
                        <a:effectLst/>
                        <a:latin typeface="+mn-ea"/>
                        <a:ea typeface="+mn-ea"/>
                        <a:cs typeface="+mn-cs"/>
                      </a:endParaRPr>
                    </a:p>
                  </a:txBody>
                  <a:tcPr marL="68580" marR="68580" marT="0" marB="0" anchor="ctr"/>
                </a:tc>
                <a:tc>
                  <a:txBody>
                    <a:bodyPr/>
                    <a:lstStyle/>
                    <a:p>
                      <a:pPr marL="0" algn="ctr" defTabSz="767566" rtl="0" eaLnBrk="1" latinLnBrk="0" hangingPunct="1">
                        <a:lnSpc>
                          <a:spcPts val="2500"/>
                        </a:lnSpc>
                        <a:spcAft>
                          <a:spcPts val="0"/>
                        </a:spcAft>
                      </a:pPr>
                      <a:r>
                        <a:rPr lang="en-US" sz="1400" kern="100" dirty="0" smtClean="0">
                          <a:effectLst/>
                        </a:rPr>
                        <a:t>20</a:t>
                      </a:r>
                      <a:r>
                        <a:rPr lang="zh-CN" altLang="en-US" sz="1400" kern="100" dirty="0" smtClean="0">
                          <a:effectLst/>
                        </a:rPr>
                        <a:t>个交易日</a:t>
                      </a:r>
                      <a:endParaRPr lang="en-US" altLang="zh-CN" sz="1400" kern="100" dirty="0" smtClean="0">
                        <a:effectLst/>
                      </a:endParaRPr>
                    </a:p>
                    <a:p>
                      <a:pPr marL="0" algn="ctr" defTabSz="767566" rtl="0" eaLnBrk="1" latinLnBrk="0" hangingPunct="1">
                        <a:lnSpc>
                          <a:spcPts val="2500"/>
                        </a:lnSpc>
                        <a:spcAft>
                          <a:spcPts val="0"/>
                        </a:spcAft>
                      </a:pPr>
                      <a:r>
                        <a:rPr lang="zh-CN" altLang="en-US" sz="1400" kern="100" baseline="0" dirty="0" smtClean="0">
                          <a:effectLst/>
                        </a:rPr>
                        <a:t>日均</a:t>
                      </a:r>
                      <a:r>
                        <a:rPr lang="en-US" sz="1400" kern="100" dirty="0" smtClean="0">
                          <a:effectLst/>
                        </a:rPr>
                        <a:t>500</a:t>
                      </a:r>
                      <a:r>
                        <a:rPr lang="zh-CN" sz="1400" kern="100" dirty="0">
                          <a:effectLst/>
                        </a:rPr>
                        <a:t>万</a:t>
                      </a:r>
                      <a:r>
                        <a:rPr lang="en-US" sz="1400" kern="100" dirty="0" smtClean="0">
                          <a:effectLst/>
                        </a:rPr>
                        <a:t>/</a:t>
                      </a:r>
                    </a:p>
                    <a:p>
                      <a:pPr marL="0" algn="ctr" defTabSz="767566" rtl="0" eaLnBrk="1" latinLnBrk="0" hangingPunct="1">
                        <a:lnSpc>
                          <a:spcPts val="2500"/>
                        </a:lnSpc>
                        <a:spcAft>
                          <a:spcPts val="0"/>
                        </a:spcAft>
                      </a:pPr>
                      <a:r>
                        <a:rPr lang="zh-CN" sz="1400" kern="100" dirty="0" smtClean="0">
                          <a:effectLst/>
                        </a:rPr>
                        <a:t>三</a:t>
                      </a:r>
                      <a:r>
                        <a:rPr lang="zh-CN" sz="1400" kern="100" dirty="0">
                          <a:effectLst/>
                        </a:rPr>
                        <a:t>年年均收入</a:t>
                      </a:r>
                      <a:r>
                        <a:rPr lang="en-US" sz="1400" kern="100" dirty="0">
                          <a:effectLst/>
                        </a:rPr>
                        <a:t>50</a:t>
                      </a:r>
                      <a:r>
                        <a:rPr lang="zh-CN" sz="1400" kern="100" dirty="0" smtClean="0">
                          <a:effectLst/>
                        </a:rPr>
                        <a:t>万</a:t>
                      </a:r>
                      <a:endParaRPr lang="zh-CN" sz="1400" kern="100" dirty="0">
                        <a:solidFill>
                          <a:schemeClr val="dk1"/>
                        </a:solidFill>
                        <a:effectLst/>
                        <a:latin typeface="+mn-ea"/>
                        <a:ea typeface="+mn-ea"/>
                        <a:cs typeface="+mn-cs"/>
                      </a:endParaRPr>
                    </a:p>
                  </a:txBody>
                  <a:tcPr marL="68580" marR="68580" marT="0" marB="0"/>
                </a:tc>
                <a:tc>
                  <a:txBody>
                    <a:bodyPr/>
                    <a:lstStyle/>
                    <a:p>
                      <a:pPr marL="0" algn="ctr" defTabSz="767566" rtl="0" eaLnBrk="1" latinLnBrk="0" hangingPunct="1">
                        <a:lnSpc>
                          <a:spcPts val="2500"/>
                        </a:lnSpc>
                        <a:spcAft>
                          <a:spcPts val="0"/>
                        </a:spcAft>
                      </a:pPr>
                      <a:r>
                        <a:rPr lang="zh-CN" sz="1400" kern="100" dirty="0" smtClean="0">
                          <a:effectLst/>
                        </a:rPr>
                        <a:t>《</a:t>
                      </a:r>
                      <a:r>
                        <a:rPr lang="zh-CN" altLang="en-US" sz="1400" kern="100" dirty="0" smtClean="0">
                          <a:effectLst/>
                        </a:rPr>
                        <a:t>债券市场投资者适当性管理办法</a:t>
                      </a:r>
                      <a:r>
                        <a:rPr lang="zh-CN" sz="1400" kern="100" dirty="0" smtClean="0">
                          <a:effectLst/>
                        </a:rPr>
                        <a:t>》第</a:t>
                      </a:r>
                      <a:r>
                        <a:rPr lang="zh-CN" altLang="en-US" sz="1400" kern="100" dirty="0" smtClean="0">
                          <a:effectLst/>
                        </a:rPr>
                        <a:t>六</a:t>
                      </a:r>
                      <a:r>
                        <a:rPr lang="zh-CN" sz="1400" kern="100" dirty="0" smtClean="0">
                          <a:effectLst/>
                        </a:rPr>
                        <a:t>条</a:t>
                      </a:r>
                      <a:endParaRPr lang="zh-CN" sz="1400" kern="100" dirty="0">
                        <a:solidFill>
                          <a:schemeClr val="dk1"/>
                        </a:solidFill>
                        <a:effectLst/>
                        <a:latin typeface="+mn-ea"/>
                        <a:ea typeface="+mn-ea"/>
                        <a:cs typeface="+mn-cs"/>
                      </a:endParaRPr>
                    </a:p>
                  </a:txBody>
                  <a:tcPr marL="68580" marR="68580" marT="0" marB="0" anchor="ctr"/>
                </a:tc>
              </a:tr>
            </a:tbl>
          </a:graphicData>
        </a:graphic>
      </p:graphicFrame>
      <p:sp>
        <p:nvSpPr>
          <p:cNvPr id="10" name="Rectangle 1"/>
          <p:cNvSpPr>
            <a:spLocks noChangeArrowheads="1"/>
          </p:cNvSpPr>
          <p:nvPr/>
        </p:nvSpPr>
        <p:spPr bwMode="auto">
          <a:xfrm>
            <a:off x="467544" y="1444714"/>
            <a:ext cx="44425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382588" defTabSz="914400" fontAlgn="base">
              <a:spcBef>
                <a:spcPct val="0"/>
              </a:spcBef>
              <a:spcAft>
                <a:spcPct val="0"/>
              </a:spcAft>
            </a:pPr>
            <a:r>
              <a:rPr lang="zh-CN" altLang="zh-CN" sz="2000" b="1" dirty="0">
                <a:latin typeface="微软雅黑" panose="020B0503020204020204" pitchFamily="34" charset="-122"/>
                <a:ea typeface="微软雅黑" panose="020B0503020204020204" pitchFamily="34" charset="-122"/>
                <a:cs typeface="Times New Roman" pitchFamily="18" charset="0"/>
              </a:rPr>
              <a:t>（一</a:t>
            </a:r>
            <a:r>
              <a:rPr lang="zh-CN" altLang="zh-CN" sz="2000" b="1" dirty="0" smtClean="0">
                <a:latin typeface="微软雅黑" panose="020B0503020204020204" pitchFamily="34" charset="-122"/>
                <a:ea typeface="微软雅黑" panose="020B0503020204020204" pitchFamily="34" charset="-122"/>
                <a:cs typeface="Times New Roman" pitchFamily="18" charset="0"/>
              </a:rPr>
              <a:t>）资</a:t>
            </a:r>
            <a:r>
              <a:rPr lang="zh-CN" altLang="zh-CN" sz="2000" b="1" dirty="0">
                <a:latin typeface="微软雅黑" panose="020B0503020204020204" pitchFamily="34" charset="-122"/>
                <a:ea typeface="微软雅黑" panose="020B0503020204020204" pitchFamily="34" charset="-122"/>
                <a:cs typeface="Times New Roman" pitchFamily="18" charset="0"/>
              </a:rPr>
              <a:t>产量门</a:t>
            </a:r>
            <a:r>
              <a:rPr lang="zh-CN" altLang="zh-CN" sz="2000" b="1" dirty="0" smtClean="0">
                <a:latin typeface="微软雅黑" panose="020B0503020204020204" pitchFamily="34" charset="-122"/>
                <a:ea typeface="微软雅黑" panose="020B0503020204020204" pitchFamily="34" charset="-122"/>
                <a:cs typeface="Times New Roman" pitchFamily="18" charset="0"/>
              </a:rPr>
              <a:t>槛</a:t>
            </a:r>
            <a:r>
              <a:rPr lang="zh-CN" altLang="en-US" sz="2000" b="1" dirty="0" smtClean="0">
                <a:latin typeface="微软雅黑" panose="020B0503020204020204" pitchFamily="34" charset="-122"/>
                <a:ea typeface="微软雅黑" panose="020B0503020204020204" pitchFamily="34" charset="-122"/>
                <a:cs typeface="Times New Roman" pitchFamily="18" charset="0"/>
              </a:rPr>
              <a:t>（个人投资者）</a:t>
            </a:r>
            <a:endParaRPr lang="zh-CN" altLang="en-US" sz="2000" b="1" dirty="0">
              <a:latin typeface="微软雅黑" panose="020B0503020204020204" pitchFamily="34" charset="-122"/>
              <a:ea typeface="微软雅黑" panose="020B0503020204020204" pitchFamily="34" charset="-122"/>
              <a:cs typeface="Times New Roman" pitchFamily="18" charset="0"/>
            </a:endParaRPr>
          </a:p>
        </p:txBody>
      </p:sp>
      <p:sp>
        <p:nvSpPr>
          <p:cNvPr id="12" name="TextBox 11"/>
          <p:cNvSpPr txBox="1"/>
          <p:nvPr/>
        </p:nvSpPr>
        <p:spPr>
          <a:xfrm>
            <a:off x="647713" y="548680"/>
            <a:ext cx="7092639" cy="1062399"/>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a:solidFill>
                  <a:srgbClr val="002060"/>
                </a:solidFill>
                <a:latin typeface="微软雅黑" panose="020B0503020204020204" pitchFamily="34" charset="-122"/>
                <a:ea typeface="微软雅黑" panose="020B0503020204020204" pitchFamily="34" charset="-122"/>
              </a:rPr>
              <a:t>三、现行规则体系</a:t>
            </a:r>
          </a:p>
          <a:p>
            <a:pPr defTabSz="767730" eaLnBrk="0" fontAlgn="base" hangingPunct="0">
              <a:spcBef>
                <a:spcPct val="0"/>
              </a:spcBef>
              <a:spcAft>
                <a:spcPct val="0"/>
              </a:spcAft>
            </a:pPr>
            <a:endParaRPr lang="zh-CN" altLang="en-US" sz="3200" b="1" dirty="0">
              <a:solidFill>
                <a:srgbClr val="002060"/>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bwMode="auto">
          <a:xfrm>
            <a:off x="4283968" y="188640"/>
            <a:ext cx="0" cy="1044000"/>
          </a:xfrm>
          <a:prstGeom prst="line">
            <a:avLst/>
          </a:prstGeom>
          <a:ln w="4445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4464137" y="677898"/>
            <a:ext cx="4572359" cy="44684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2400" b="1" dirty="0" smtClean="0">
                <a:solidFill>
                  <a:srgbClr val="0070C0"/>
                </a:solidFill>
                <a:latin typeface="微软雅黑" panose="020B0503020204020204" pitchFamily="34" charset="-122"/>
                <a:ea typeface="微软雅黑" panose="020B0503020204020204" pitchFamily="34" charset="-122"/>
              </a:rPr>
              <a:t>主要适当性管理要求</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26465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70471926"/>
              </p:ext>
            </p:extLst>
          </p:nvPr>
        </p:nvGraphicFramePr>
        <p:xfrm>
          <a:off x="251520" y="1988840"/>
          <a:ext cx="8640959" cy="4666456"/>
        </p:xfrm>
        <a:graphic>
          <a:graphicData uri="http://schemas.openxmlformats.org/drawingml/2006/table">
            <a:tbl>
              <a:tblPr firstRow="1" firstCol="1" bandRow="1">
                <a:tableStyleId>{21E4AEA4-8DFA-4A89-87EB-49C32662AFE0}</a:tableStyleId>
              </a:tblPr>
              <a:tblGrid>
                <a:gridCol w="503357"/>
                <a:gridCol w="1253094"/>
                <a:gridCol w="3356117"/>
                <a:gridCol w="3528391"/>
              </a:tblGrid>
              <a:tr h="576064">
                <a:tc>
                  <a:txBody>
                    <a:bodyPr/>
                    <a:lstStyle/>
                    <a:p>
                      <a:pPr marL="0" algn="ctr" defTabSz="767566" rtl="0" eaLnBrk="1" latinLnBrk="0" hangingPunct="1">
                        <a:lnSpc>
                          <a:spcPts val="3100"/>
                        </a:lnSpc>
                        <a:spcAft>
                          <a:spcPts val="0"/>
                        </a:spcAft>
                      </a:pPr>
                      <a:r>
                        <a:rPr lang="zh-CN" sz="1400" kern="100" dirty="0">
                          <a:effectLst/>
                        </a:rPr>
                        <a:t>序号</a:t>
                      </a:r>
                      <a:endParaRPr lang="zh-CN" sz="1400" kern="100" dirty="0">
                        <a:solidFill>
                          <a:schemeClr val="dk1"/>
                        </a:solidFill>
                        <a:effectLst/>
                        <a:latin typeface="+mn-lt"/>
                        <a:ea typeface="+mn-ea"/>
                        <a:cs typeface="+mn-cs"/>
                      </a:endParaRPr>
                    </a:p>
                  </a:txBody>
                  <a:tcPr marL="68580" marR="68580" marT="0" marB="0"/>
                </a:tc>
                <a:tc>
                  <a:txBody>
                    <a:bodyPr/>
                    <a:lstStyle/>
                    <a:p>
                      <a:pPr marL="0" algn="ctr" defTabSz="767566" rtl="0" eaLnBrk="1" latinLnBrk="0" hangingPunct="1">
                        <a:lnSpc>
                          <a:spcPts val="3100"/>
                        </a:lnSpc>
                        <a:spcAft>
                          <a:spcPts val="0"/>
                        </a:spcAft>
                      </a:pPr>
                      <a:r>
                        <a:rPr lang="zh-CN" sz="1400" kern="100" dirty="0">
                          <a:effectLst/>
                        </a:rPr>
                        <a:t>业务类型</a:t>
                      </a:r>
                      <a:endParaRPr lang="zh-CN" sz="1400" kern="100" dirty="0">
                        <a:solidFill>
                          <a:schemeClr val="dk1"/>
                        </a:solidFill>
                        <a:effectLst/>
                        <a:latin typeface="+mn-lt"/>
                        <a:ea typeface="+mn-ea"/>
                        <a:cs typeface="+mn-cs"/>
                      </a:endParaRPr>
                    </a:p>
                  </a:txBody>
                  <a:tcPr marL="68580" marR="68580" marT="0" marB="0"/>
                </a:tc>
                <a:tc>
                  <a:txBody>
                    <a:bodyPr/>
                    <a:lstStyle/>
                    <a:p>
                      <a:pPr marL="0" algn="ctr" defTabSz="767566" rtl="0" eaLnBrk="1" latinLnBrk="0" hangingPunct="1">
                        <a:lnSpc>
                          <a:spcPts val="3100"/>
                        </a:lnSpc>
                        <a:spcAft>
                          <a:spcPts val="0"/>
                        </a:spcAft>
                      </a:pPr>
                      <a:r>
                        <a:rPr lang="zh-CN" sz="1400" kern="100" dirty="0">
                          <a:effectLst/>
                        </a:rPr>
                        <a:t>交易经验要求</a:t>
                      </a:r>
                      <a:endParaRPr lang="zh-CN" sz="1400" kern="100" dirty="0">
                        <a:solidFill>
                          <a:schemeClr val="dk1"/>
                        </a:solidFill>
                        <a:effectLst/>
                        <a:latin typeface="+mn-lt"/>
                        <a:ea typeface="+mn-ea"/>
                        <a:cs typeface="+mn-cs"/>
                      </a:endParaRPr>
                    </a:p>
                  </a:txBody>
                  <a:tcPr marL="68580" marR="68580" marT="0" marB="0"/>
                </a:tc>
                <a:tc>
                  <a:txBody>
                    <a:bodyPr/>
                    <a:lstStyle/>
                    <a:p>
                      <a:pPr marL="0" algn="ctr" defTabSz="767566" rtl="0" eaLnBrk="1" latinLnBrk="0" hangingPunct="1">
                        <a:lnSpc>
                          <a:spcPts val="3100"/>
                        </a:lnSpc>
                        <a:spcAft>
                          <a:spcPts val="0"/>
                        </a:spcAft>
                      </a:pPr>
                      <a:r>
                        <a:rPr lang="zh-CN" sz="1400" kern="100" dirty="0">
                          <a:effectLst/>
                        </a:rPr>
                        <a:t>规则依据</a:t>
                      </a:r>
                      <a:endParaRPr lang="zh-CN" sz="1400" kern="100" dirty="0">
                        <a:solidFill>
                          <a:schemeClr val="dk1"/>
                        </a:solidFill>
                        <a:effectLst/>
                        <a:latin typeface="+mn-lt"/>
                        <a:ea typeface="+mn-ea"/>
                        <a:cs typeface="+mn-cs"/>
                      </a:endParaRPr>
                    </a:p>
                  </a:txBody>
                  <a:tcPr marL="68580" marR="68580" marT="0" marB="0"/>
                </a:tc>
              </a:tr>
              <a:tr h="864096">
                <a:tc>
                  <a:txBody>
                    <a:bodyPr/>
                    <a:lstStyle/>
                    <a:p>
                      <a:pPr marL="0" algn="ctr" defTabSz="767566" rtl="0" eaLnBrk="1" latinLnBrk="0" hangingPunct="1">
                        <a:lnSpc>
                          <a:spcPts val="3100"/>
                        </a:lnSpc>
                        <a:spcAft>
                          <a:spcPts val="0"/>
                        </a:spcAft>
                      </a:pPr>
                      <a:r>
                        <a:rPr lang="en-US" sz="1400" kern="100" dirty="0">
                          <a:effectLst/>
                        </a:rPr>
                        <a:t>1</a:t>
                      </a:r>
                      <a:endParaRPr lang="zh-CN" sz="1400" kern="100" dirty="0">
                        <a:solidFill>
                          <a:schemeClr val="dk1"/>
                        </a:solidFill>
                        <a:effectLst/>
                        <a:latin typeface="+mn-lt"/>
                        <a:ea typeface="+mn-ea"/>
                        <a:cs typeface="+mn-cs"/>
                      </a:endParaRPr>
                    </a:p>
                  </a:txBody>
                  <a:tcPr marL="68580" marR="68580" marT="0" marB="0" anchor="ctr"/>
                </a:tc>
                <a:tc>
                  <a:txBody>
                    <a:bodyPr/>
                    <a:lstStyle/>
                    <a:p>
                      <a:pPr marL="0" algn="ctr" defTabSz="767566" rtl="0" eaLnBrk="1" latinLnBrk="0" hangingPunct="1">
                        <a:lnSpc>
                          <a:spcPts val="3100"/>
                        </a:lnSpc>
                        <a:spcAft>
                          <a:spcPts val="0"/>
                        </a:spcAft>
                      </a:pPr>
                      <a:r>
                        <a:rPr lang="zh-CN" sz="1400" kern="100" dirty="0">
                          <a:effectLst/>
                        </a:rPr>
                        <a:t>创业板</a:t>
                      </a:r>
                      <a:endParaRPr lang="zh-CN" sz="1400" kern="100" dirty="0">
                        <a:solidFill>
                          <a:schemeClr val="dk1"/>
                        </a:solidFill>
                        <a:effectLst/>
                        <a:latin typeface="+mn-lt"/>
                        <a:ea typeface="+mn-ea"/>
                        <a:cs typeface="+mn-cs"/>
                      </a:endParaRPr>
                    </a:p>
                  </a:txBody>
                  <a:tcPr marL="68580" marR="68580" marT="0" marB="0"/>
                </a:tc>
                <a:tc>
                  <a:txBody>
                    <a:bodyPr/>
                    <a:lstStyle/>
                    <a:p>
                      <a:pPr marL="0" algn="ctr" defTabSz="767566" rtl="0" eaLnBrk="1" latinLnBrk="0" hangingPunct="1">
                        <a:lnSpc>
                          <a:spcPts val="3100"/>
                        </a:lnSpc>
                        <a:spcAft>
                          <a:spcPts val="0"/>
                        </a:spcAft>
                      </a:pPr>
                      <a:r>
                        <a:rPr lang="zh-CN" sz="1400" kern="100" dirty="0">
                          <a:effectLst/>
                        </a:rPr>
                        <a:t>交易经验</a:t>
                      </a:r>
                      <a:r>
                        <a:rPr lang="zh-CN" sz="1400" kern="100" dirty="0" smtClean="0">
                          <a:effectLst/>
                        </a:rPr>
                        <a:t>满</a:t>
                      </a:r>
                      <a:r>
                        <a:rPr lang="en-US" sz="1400" kern="100" dirty="0" smtClean="0">
                          <a:effectLst/>
                        </a:rPr>
                        <a:t>2</a:t>
                      </a:r>
                      <a:r>
                        <a:rPr lang="zh-CN" sz="1400" kern="100" dirty="0">
                          <a:effectLst/>
                        </a:rPr>
                        <a:t>年</a:t>
                      </a:r>
                      <a:r>
                        <a:rPr lang="en-US" sz="1400" kern="100" dirty="0">
                          <a:effectLst/>
                        </a:rPr>
                        <a:t>--</a:t>
                      </a:r>
                      <a:r>
                        <a:rPr lang="en-US" sz="1400" kern="100" dirty="0" smtClean="0">
                          <a:effectLst/>
                        </a:rPr>
                        <a:t>T+2</a:t>
                      </a:r>
                      <a:r>
                        <a:rPr lang="zh-CN" altLang="en-US" sz="1400" kern="100" dirty="0" smtClean="0">
                          <a:effectLst/>
                        </a:rPr>
                        <a:t>开通</a:t>
                      </a:r>
                      <a:endParaRPr lang="en-US" altLang="zh-CN" sz="1400" kern="100" dirty="0" smtClean="0">
                        <a:effectLst/>
                      </a:endParaRPr>
                    </a:p>
                    <a:p>
                      <a:pPr marL="0" algn="ctr" defTabSz="767566" rtl="0" eaLnBrk="1" latinLnBrk="0" hangingPunct="1">
                        <a:lnSpc>
                          <a:spcPts val="3100"/>
                        </a:lnSpc>
                        <a:spcAft>
                          <a:spcPts val="0"/>
                        </a:spcAft>
                      </a:pPr>
                      <a:r>
                        <a:rPr lang="zh-CN" altLang="en-US" sz="1400" kern="100" dirty="0" smtClean="0">
                          <a:effectLst/>
                        </a:rPr>
                        <a:t>交易经验未满</a:t>
                      </a:r>
                      <a:r>
                        <a:rPr lang="en-US" altLang="zh-CN" sz="1400" kern="100" dirty="0" smtClean="0">
                          <a:effectLst/>
                        </a:rPr>
                        <a:t>2</a:t>
                      </a:r>
                      <a:r>
                        <a:rPr lang="zh-CN" altLang="en-US" sz="1400" kern="100" dirty="0" smtClean="0">
                          <a:effectLst/>
                        </a:rPr>
                        <a:t>年</a:t>
                      </a:r>
                      <a:r>
                        <a:rPr lang="en-US" altLang="zh-CN" sz="1400" kern="100" dirty="0" smtClean="0">
                          <a:effectLst/>
                        </a:rPr>
                        <a:t>—T+5</a:t>
                      </a:r>
                      <a:r>
                        <a:rPr lang="zh-CN" altLang="en-US" sz="1400" kern="100" dirty="0" smtClean="0">
                          <a:effectLst/>
                        </a:rPr>
                        <a:t>开通</a:t>
                      </a:r>
                      <a:endParaRPr lang="zh-CN" sz="1400" kern="100" dirty="0">
                        <a:solidFill>
                          <a:schemeClr val="dk1"/>
                        </a:solidFill>
                        <a:effectLst/>
                        <a:latin typeface="+mn-lt"/>
                        <a:ea typeface="+mn-ea"/>
                        <a:cs typeface="+mn-cs"/>
                      </a:endParaRPr>
                    </a:p>
                  </a:txBody>
                  <a:tcPr marL="68580" marR="68580" marT="0" marB="0"/>
                </a:tc>
                <a:tc>
                  <a:txBody>
                    <a:bodyPr/>
                    <a:lstStyle/>
                    <a:p>
                      <a:pPr marL="0" algn="ctr" defTabSz="767566" rtl="0" eaLnBrk="1" latinLnBrk="0" hangingPunct="1">
                        <a:lnSpc>
                          <a:spcPts val="3100"/>
                        </a:lnSpc>
                        <a:spcAft>
                          <a:spcPts val="0"/>
                        </a:spcAft>
                      </a:pPr>
                      <a:r>
                        <a:rPr lang="zh-CN" sz="1400" kern="100" dirty="0">
                          <a:effectLst/>
                        </a:rPr>
                        <a:t>《创业板市场投资者适当性管理实施办法》第五条、第七条</a:t>
                      </a:r>
                      <a:endParaRPr lang="zh-CN" sz="1400" kern="100" dirty="0">
                        <a:solidFill>
                          <a:schemeClr val="dk1"/>
                        </a:solidFill>
                        <a:effectLst/>
                        <a:latin typeface="+mn-lt"/>
                        <a:ea typeface="+mn-ea"/>
                        <a:cs typeface="+mn-cs"/>
                      </a:endParaRPr>
                    </a:p>
                  </a:txBody>
                  <a:tcPr marL="68580" marR="68580" marT="0" marB="0"/>
                </a:tc>
              </a:tr>
              <a:tr h="432048">
                <a:tc>
                  <a:txBody>
                    <a:bodyPr/>
                    <a:lstStyle/>
                    <a:p>
                      <a:pPr marL="0" algn="ctr" defTabSz="767566" rtl="0" eaLnBrk="1" latinLnBrk="0" hangingPunct="1">
                        <a:lnSpc>
                          <a:spcPts val="3100"/>
                        </a:lnSpc>
                        <a:spcAft>
                          <a:spcPts val="0"/>
                        </a:spcAft>
                      </a:pPr>
                      <a:r>
                        <a:rPr lang="en-US" sz="1400" kern="100" dirty="0">
                          <a:effectLst/>
                        </a:rPr>
                        <a:t>2</a:t>
                      </a:r>
                      <a:endParaRPr lang="zh-CN" sz="1400" kern="100" dirty="0">
                        <a:solidFill>
                          <a:schemeClr val="dk1"/>
                        </a:solidFill>
                        <a:effectLst/>
                        <a:latin typeface="+mn-lt"/>
                        <a:ea typeface="+mn-ea"/>
                        <a:cs typeface="+mn-cs"/>
                      </a:endParaRPr>
                    </a:p>
                  </a:txBody>
                  <a:tcPr marL="68580" marR="68580" marT="0" marB="0" anchor="ctr"/>
                </a:tc>
                <a:tc>
                  <a:txBody>
                    <a:bodyPr/>
                    <a:lstStyle/>
                    <a:p>
                      <a:pPr marL="0" algn="ctr" defTabSz="767566" rtl="0" eaLnBrk="1" latinLnBrk="0" hangingPunct="1">
                        <a:lnSpc>
                          <a:spcPts val="3100"/>
                        </a:lnSpc>
                        <a:spcAft>
                          <a:spcPts val="0"/>
                        </a:spcAft>
                      </a:pPr>
                      <a:r>
                        <a:rPr lang="zh-CN" sz="1400" kern="100">
                          <a:effectLst/>
                        </a:rPr>
                        <a:t>融资融券</a:t>
                      </a:r>
                      <a:endParaRPr lang="zh-CN" sz="1400" kern="100">
                        <a:solidFill>
                          <a:schemeClr val="dk1"/>
                        </a:solidFill>
                        <a:effectLst/>
                        <a:latin typeface="+mn-lt"/>
                        <a:ea typeface="+mn-ea"/>
                        <a:cs typeface="+mn-cs"/>
                      </a:endParaRPr>
                    </a:p>
                  </a:txBody>
                  <a:tcPr marL="68580" marR="68580" marT="0" marB="0"/>
                </a:tc>
                <a:tc>
                  <a:txBody>
                    <a:bodyPr/>
                    <a:lstStyle/>
                    <a:p>
                      <a:pPr marL="0" algn="ctr" defTabSz="767566" rtl="0" eaLnBrk="1" latinLnBrk="0" hangingPunct="1">
                        <a:lnSpc>
                          <a:spcPts val="3100"/>
                        </a:lnSpc>
                        <a:spcAft>
                          <a:spcPts val="0"/>
                        </a:spcAft>
                      </a:pPr>
                      <a:r>
                        <a:rPr lang="zh-CN" sz="1400" kern="100" dirty="0">
                          <a:effectLst/>
                        </a:rPr>
                        <a:t>从事证券交易满半年</a:t>
                      </a:r>
                      <a:endParaRPr lang="zh-CN" sz="1400" kern="100" dirty="0">
                        <a:solidFill>
                          <a:schemeClr val="dk1"/>
                        </a:solidFill>
                        <a:effectLst/>
                        <a:latin typeface="+mn-lt"/>
                        <a:ea typeface="+mn-ea"/>
                        <a:cs typeface="+mn-cs"/>
                      </a:endParaRPr>
                    </a:p>
                  </a:txBody>
                  <a:tcPr marL="68580" marR="68580" marT="0" marB="0"/>
                </a:tc>
                <a:tc>
                  <a:txBody>
                    <a:bodyPr/>
                    <a:lstStyle/>
                    <a:p>
                      <a:pPr marL="0" algn="ctr" defTabSz="767566" rtl="0" eaLnBrk="1" latinLnBrk="0" hangingPunct="1">
                        <a:lnSpc>
                          <a:spcPts val="3100"/>
                        </a:lnSpc>
                        <a:spcAft>
                          <a:spcPts val="0"/>
                        </a:spcAft>
                      </a:pPr>
                      <a:r>
                        <a:rPr lang="zh-CN" sz="1400" kern="100">
                          <a:effectLst/>
                        </a:rPr>
                        <a:t>《融资融券交易实施细则》第</a:t>
                      </a:r>
                      <a:r>
                        <a:rPr lang="en-US" sz="1400" kern="100">
                          <a:effectLst/>
                        </a:rPr>
                        <a:t>2.4</a:t>
                      </a:r>
                      <a:r>
                        <a:rPr lang="zh-CN" sz="1400" kern="100">
                          <a:effectLst/>
                        </a:rPr>
                        <a:t>条</a:t>
                      </a:r>
                      <a:endParaRPr lang="zh-CN" sz="1400" kern="100">
                        <a:solidFill>
                          <a:schemeClr val="dk1"/>
                        </a:solidFill>
                        <a:effectLst/>
                        <a:latin typeface="+mn-lt"/>
                        <a:ea typeface="+mn-ea"/>
                        <a:cs typeface="+mn-cs"/>
                      </a:endParaRPr>
                    </a:p>
                  </a:txBody>
                  <a:tcPr marL="68580" marR="68580" marT="0" marB="0"/>
                </a:tc>
              </a:tr>
              <a:tr h="432048">
                <a:tc>
                  <a:txBody>
                    <a:bodyPr/>
                    <a:lstStyle/>
                    <a:p>
                      <a:pPr marL="0" algn="ctr" defTabSz="767566" rtl="0" eaLnBrk="1" latinLnBrk="0" hangingPunct="1">
                        <a:lnSpc>
                          <a:spcPts val="3100"/>
                        </a:lnSpc>
                        <a:spcAft>
                          <a:spcPts val="0"/>
                        </a:spcAft>
                      </a:pPr>
                      <a:r>
                        <a:rPr lang="en-US" sz="1400" kern="100" dirty="0">
                          <a:effectLst/>
                        </a:rPr>
                        <a:t>3</a:t>
                      </a:r>
                      <a:endParaRPr lang="zh-CN" sz="1400" kern="100" dirty="0">
                        <a:solidFill>
                          <a:schemeClr val="dk1"/>
                        </a:solidFill>
                        <a:effectLst/>
                        <a:latin typeface="+mn-lt"/>
                        <a:ea typeface="+mn-ea"/>
                        <a:cs typeface="+mn-cs"/>
                      </a:endParaRPr>
                    </a:p>
                  </a:txBody>
                  <a:tcPr marL="68580" marR="68580" marT="0" marB="0" anchor="ctr"/>
                </a:tc>
                <a:tc>
                  <a:txBody>
                    <a:bodyPr/>
                    <a:lstStyle/>
                    <a:p>
                      <a:pPr marL="0" algn="ctr" defTabSz="767566" rtl="0" eaLnBrk="1" latinLnBrk="0" hangingPunct="1">
                        <a:lnSpc>
                          <a:spcPts val="3100"/>
                        </a:lnSpc>
                        <a:spcAft>
                          <a:spcPts val="0"/>
                        </a:spcAft>
                      </a:pPr>
                      <a:r>
                        <a:rPr lang="zh-CN" sz="1400" kern="100" dirty="0">
                          <a:effectLst/>
                        </a:rPr>
                        <a:t>退市整理期</a:t>
                      </a:r>
                      <a:endParaRPr lang="zh-CN" sz="1400" kern="100" dirty="0">
                        <a:solidFill>
                          <a:schemeClr val="dk1"/>
                        </a:solidFill>
                        <a:effectLst/>
                        <a:latin typeface="+mn-lt"/>
                        <a:ea typeface="+mn-ea"/>
                        <a:cs typeface="+mn-cs"/>
                      </a:endParaRPr>
                    </a:p>
                  </a:txBody>
                  <a:tcPr marL="68580" marR="68580" marT="0" marB="0"/>
                </a:tc>
                <a:tc>
                  <a:txBody>
                    <a:bodyPr/>
                    <a:lstStyle/>
                    <a:p>
                      <a:pPr marL="0" algn="ctr" defTabSz="767566" rtl="0" eaLnBrk="1" latinLnBrk="0" hangingPunct="1">
                        <a:lnSpc>
                          <a:spcPts val="3100"/>
                        </a:lnSpc>
                        <a:spcAft>
                          <a:spcPts val="0"/>
                        </a:spcAft>
                      </a:pPr>
                      <a:r>
                        <a:rPr lang="zh-CN" sz="1400" kern="100" dirty="0">
                          <a:effectLst/>
                        </a:rPr>
                        <a:t>具备两年以上股票交易经验</a:t>
                      </a:r>
                      <a:endParaRPr lang="zh-CN" sz="1400" kern="100" dirty="0">
                        <a:solidFill>
                          <a:schemeClr val="dk1"/>
                        </a:solidFill>
                        <a:effectLst/>
                        <a:latin typeface="+mn-lt"/>
                        <a:ea typeface="+mn-ea"/>
                        <a:cs typeface="+mn-cs"/>
                      </a:endParaRPr>
                    </a:p>
                  </a:txBody>
                  <a:tcPr marL="68580" marR="68580" marT="0" marB="0"/>
                </a:tc>
                <a:tc>
                  <a:txBody>
                    <a:bodyPr/>
                    <a:lstStyle/>
                    <a:p>
                      <a:pPr marL="0" algn="ctr" defTabSz="767566" rtl="0" eaLnBrk="1" latinLnBrk="0" hangingPunct="1">
                        <a:lnSpc>
                          <a:spcPts val="3100"/>
                        </a:lnSpc>
                        <a:spcAft>
                          <a:spcPts val="0"/>
                        </a:spcAft>
                      </a:pPr>
                      <a:r>
                        <a:rPr lang="zh-CN" sz="1400" kern="100">
                          <a:effectLst/>
                        </a:rPr>
                        <a:t>《退市整理期业务特别规定》第</a:t>
                      </a:r>
                      <a:r>
                        <a:rPr lang="en-US" sz="1400" kern="100">
                          <a:effectLst/>
                        </a:rPr>
                        <a:t>12</a:t>
                      </a:r>
                      <a:r>
                        <a:rPr lang="zh-CN" sz="1400" kern="100">
                          <a:effectLst/>
                        </a:rPr>
                        <a:t>条</a:t>
                      </a:r>
                      <a:endParaRPr lang="zh-CN" sz="1400" kern="100">
                        <a:solidFill>
                          <a:schemeClr val="dk1"/>
                        </a:solidFill>
                        <a:effectLst/>
                        <a:latin typeface="+mn-lt"/>
                        <a:ea typeface="+mn-ea"/>
                        <a:cs typeface="+mn-cs"/>
                      </a:endParaRPr>
                    </a:p>
                  </a:txBody>
                  <a:tcPr marL="68580" marR="68580" marT="0" marB="0"/>
                </a:tc>
              </a:tr>
              <a:tr h="0">
                <a:tc>
                  <a:txBody>
                    <a:bodyPr/>
                    <a:lstStyle/>
                    <a:p>
                      <a:pPr marL="0" algn="ctr" defTabSz="767566" rtl="0" eaLnBrk="1" latinLnBrk="0" hangingPunct="1">
                        <a:lnSpc>
                          <a:spcPts val="3100"/>
                        </a:lnSpc>
                        <a:spcAft>
                          <a:spcPts val="0"/>
                        </a:spcAft>
                      </a:pPr>
                      <a:r>
                        <a:rPr lang="en-US" sz="1400" kern="100" dirty="0">
                          <a:effectLst/>
                        </a:rPr>
                        <a:t>4</a:t>
                      </a:r>
                      <a:endParaRPr lang="zh-CN" sz="1400" kern="100" dirty="0">
                        <a:solidFill>
                          <a:schemeClr val="dk1"/>
                        </a:solidFill>
                        <a:effectLst/>
                        <a:latin typeface="+mn-lt"/>
                        <a:ea typeface="+mn-ea"/>
                        <a:cs typeface="+mn-cs"/>
                      </a:endParaRPr>
                    </a:p>
                  </a:txBody>
                  <a:tcPr marL="68580" marR="68580" marT="0" marB="0" anchor="ctr"/>
                </a:tc>
                <a:tc>
                  <a:txBody>
                    <a:bodyPr/>
                    <a:lstStyle/>
                    <a:p>
                      <a:pPr marL="0" algn="ctr" defTabSz="767566" rtl="0" eaLnBrk="1" latinLnBrk="0" hangingPunct="1">
                        <a:lnSpc>
                          <a:spcPts val="3100"/>
                        </a:lnSpc>
                        <a:spcAft>
                          <a:spcPts val="0"/>
                        </a:spcAft>
                      </a:pPr>
                      <a:r>
                        <a:rPr lang="zh-CN" sz="1400" kern="100" dirty="0">
                          <a:effectLst/>
                        </a:rPr>
                        <a:t>债券市场</a:t>
                      </a:r>
                      <a:endParaRPr lang="zh-CN" sz="1400" kern="100" dirty="0">
                        <a:solidFill>
                          <a:schemeClr val="dk1"/>
                        </a:solidFill>
                        <a:effectLst/>
                        <a:latin typeface="+mn-lt"/>
                        <a:ea typeface="+mn-ea"/>
                        <a:cs typeface="+mn-cs"/>
                      </a:endParaRPr>
                    </a:p>
                  </a:txBody>
                  <a:tcPr marL="68580" marR="68580" marT="0" marB="0"/>
                </a:tc>
                <a:tc>
                  <a:txBody>
                    <a:bodyPr/>
                    <a:lstStyle/>
                    <a:p>
                      <a:pPr marL="0" algn="ctr" defTabSz="767566" rtl="0" eaLnBrk="1" latinLnBrk="0" hangingPunct="1">
                        <a:lnSpc>
                          <a:spcPts val="3100"/>
                        </a:lnSpc>
                        <a:spcAft>
                          <a:spcPts val="0"/>
                        </a:spcAft>
                      </a:pPr>
                      <a:r>
                        <a:rPr lang="en-US" sz="1400" kern="100" dirty="0">
                          <a:effectLst/>
                        </a:rPr>
                        <a:t>2</a:t>
                      </a:r>
                      <a:r>
                        <a:rPr lang="zh-CN" sz="1400" kern="100" dirty="0">
                          <a:effectLst/>
                        </a:rPr>
                        <a:t>年以上证券、基金、期货、黄金、外汇等投资经历，或者具有</a:t>
                      </a:r>
                      <a:r>
                        <a:rPr lang="en-US" sz="1400" kern="100" dirty="0">
                          <a:effectLst/>
                        </a:rPr>
                        <a:t>2</a:t>
                      </a:r>
                      <a:r>
                        <a:rPr lang="zh-CN" sz="1400" kern="100" dirty="0">
                          <a:effectLst/>
                        </a:rPr>
                        <a:t>年以上金融产品设计、投资、风险管理及相关工作经历，或者为合格投资者中的机构的高级管理人员、获得职业资格认证的从事金融相关业务的注册会计师和律师</a:t>
                      </a:r>
                      <a:endParaRPr lang="zh-CN" sz="1400" kern="100" dirty="0">
                        <a:solidFill>
                          <a:schemeClr val="dk1"/>
                        </a:solidFill>
                        <a:effectLst/>
                        <a:latin typeface="+mn-lt"/>
                        <a:ea typeface="+mn-ea"/>
                        <a:cs typeface="+mn-cs"/>
                      </a:endParaRPr>
                    </a:p>
                  </a:txBody>
                  <a:tcPr marL="68580" marR="68580" marT="0" marB="0"/>
                </a:tc>
                <a:tc>
                  <a:txBody>
                    <a:bodyPr/>
                    <a:lstStyle/>
                    <a:p>
                      <a:pPr marL="0" algn="ctr" defTabSz="767566" rtl="0" eaLnBrk="1" latinLnBrk="0" hangingPunct="1">
                        <a:lnSpc>
                          <a:spcPts val="3100"/>
                        </a:lnSpc>
                        <a:spcAft>
                          <a:spcPts val="0"/>
                        </a:spcAft>
                      </a:pPr>
                      <a:r>
                        <a:rPr lang="zh-CN" sz="1400" kern="100" dirty="0">
                          <a:effectLst/>
                        </a:rPr>
                        <a:t>《债券市场投资者适当性管理办法》第六条</a:t>
                      </a:r>
                      <a:endParaRPr lang="zh-CN" sz="1400" kern="100" dirty="0">
                        <a:solidFill>
                          <a:schemeClr val="dk1"/>
                        </a:solidFill>
                        <a:effectLst/>
                        <a:latin typeface="+mn-lt"/>
                        <a:ea typeface="+mn-ea"/>
                        <a:cs typeface="+mn-cs"/>
                      </a:endParaRPr>
                    </a:p>
                  </a:txBody>
                  <a:tcPr marL="68580" marR="68580" marT="0" marB="0"/>
                </a:tc>
              </a:tr>
            </a:tbl>
          </a:graphicData>
        </a:graphic>
      </p:graphicFrame>
      <p:sp>
        <p:nvSpPr>
          <p:cNvPr id="11" name="Rectangle 1"/>
          <p:cNvSpPr>
            <a:spLocks noChangeArrowheads="1"/>
          </p:cNvSpPr>
          <p:nvPr/>
        </p:nvSpPr>
        <p:spPr bwMode="auto">
          <a:xfrm>
            <a:off x="467544" y="1444714"/>
            <a:ext cx="28940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382588" defTabSz="914400" fontAlgn="base">
              <a:spcBef>
                <a:spcPct val="0"/>
              </a:spcBef>
              <a:spcAft>
                <a:spcPct val="0"/>
              </a:spcAft>
            </a:pPr>
            <a:r>
              <a:rPr lang="zh-CN" altLang="zh-CN" sz="2000" b="1" dirty="0" smtClean="0">
                <a:latin typeface="微软雅黑" panose="020B0503020204020204" pitchFamily="34" charset="-122"/>
                <a:ea typeface="微软雅黑" panose="020B0503020204020204" pitchFamily="34" charset="-122"/>
                <a:cs typeface="Times New Roman" pitchFamily="18" charset="0"/>
              </a:rPr>
              <a:t>（</a:t>
            </a:r>
            <a:r>
              <a:rPr lang="zh-CN" altLang="en-US" sz="2000" b="1" dirty="0" smtClean="0">
                <a:latin typeface="微软雅黑" panose="020B0503020204020204" pitchFamily="34" charset="-122"/>
                <a:ea typeface="微软雅黑" panose="020B0503020204020204" pitchFamily="34" charset="-122"/>
                <a:cs typeface="Times New Roman" pitchFamily="18" charset="0"/>
              </a:rPr>
              <a:t>二</a:t>
            </a:r>
            <a:r>
              <a:rPr lang="zh-CN" altLang="zh-CN" sz="2000" b="1" dirty="0" smtClean="0">
                <a:latin typeface="微软雅黑" panose="020B0503020204020204" pitchFamily="34" charset="-122"/>
                <a:ea typeface="微软雅黑" panose="020B0503020204020204" pitchFamily="34" charset="-122"/>
                <a:cs typeface="Times New Roman" pitchFamily="18" charset="0"/>
              </a:rPr>
              <a:t>）</a:t>
            </a:r>
            <a:r>
              <a:rPr lang="zh-CN" altLang="en-US" sz="2000" b="1" dirty="0" smtClean="0">
                <a:latin typeface="微软雅黑" panose="020B0503020204020204" pitchFamily="34" charset="-122"/>
                <a:ea typeface="微软雅黑" panose="020B0503020204020204" pitchFamily="34" charset="-122"/>
                <a:cs typeface="Times New Roman" pitchFamily="18" charset="0"/>
              </a:rPr>
              <a:t>交易经验要求</a:t>
            </a:r>
            <a:endParaRPr lang="zh-CN" altLang="en-US" sz="2000" b="1" dirty="0">
              <a:latin typeface="微软雅黑" panose="020B0503020204020204" pitchFamily="34" charset="-122"/>
              <a:ea typeface="微软雅黑" panose="020B0503020204020204" pitchFamily="34" charset="-122"/>
              <a:cs typeface="Times New Roman" pitchFamily="18" charset="0"/>
            </a:endParaRPr>
          </a:p>
        </p:txBody>
      </p:sp>
      <p:sp>
        <p:nvSpPr>
          <p:cNvPr id="8" name="TextBox 7"/>
          <p:cNvSpPr txBox="1"/>
          <p:nvPr/>
        </p:nvSpPr>
        <p:spPr>
          <a:xfrm>
            <a:off x="647713" y="548680"/>
            <a:ext cx="7092639" cy="1062399"/>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a:solidFill>
                  <a:srgbClr val="002060"/>
                </a:solidFill>
                <a:latin typeface="微软雅黑" panose="020B0503020204020204" pitchFamily="34" charset="-122"/>
                <a:ea typeface="微软雅黑" panose="020B0503020204020204" pitchFamily="34" charset="-122"/>
              </a:rPr>
              <a:t>三、现行规则体系</a:t>
            </a:r>
          </a:p>
          <a:p>
            <a:pPr defTabSz="767730" eaLnBrk="0" fontAlgn="base" hangingPunct="0">
              <a:spcBef>
                <a:spcPct val="0"/>
              </a:spcBef>
              <a:spcAft>
                <a:spcPct val="0"/>
              </a:spcAft>
            </a:pPr>
            <a:endParaRPr lang="zh-CN" altLang="en-US" sz="3200" b="1" dirty="0">
              <a:solidFill>
                <a:srgbClr val="002060"/>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bwMode="auto">
          <a:xfrm>
            <a:off x="4283968" y="188640"/>
            <a:ext cx="0" cy="1044000"/>
          </a:xfrm>
          <a:prstGeom prst="line">
            <a:avLst/>
          </a:prstGeom>
          <a:ln w="4445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4464137" y="677898"/>
            <a:ext cx="4572359" cy="44684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2400" b="1" dirty="0" smtClean="0">
                <a:solidFill>
                  <a:srgbClr val="0070C0"/>
                </a:solidFill>
                <a:latin typeface="微软雅黑" panose="020B0503020204020204" pitchFamily="34" charset="-122"/>
                <a:ea typeface="微软雅黑" panose="020B0503020204020204" pitchFamily="34" charset="-122"/>
              </a:rPr>
              <a:t>主要适当性管理要求</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0315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sp>
        <p:nvSpPr>
          <p:cNvPr id="11" name="Rectangle 1"/>
          <p:cNvSpPr>
            <a:spLocks noChangeArrowheads="1"/>
          </p:cNvSpPr>
          <p:nvPr/>
        </p:nvSpPr>
        <p:spPr bwMode="auto">
          <a:xfrm>
            <a:off x="467544" y="1444714"/>
            <a:ext cx="23778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382588" defTabSz="914400" fontAlgn="base">
              <a:spcBef>
                <a:spcPct val="0"/>
              </a:spcBef>
              <a:spcAft>
                <a:spcPct val="0"/>
              </a:spcAft>
            </a:pPr>
            <a:r>
              <a:rPr lang="zh-CN" altLang="zh-CN" sz="2000" b="1" dirty="0" smtClean="0">
                <a:latin typeface="微软雅黑" panose="020B0503020204020204" pitchFamily="34" charset="-122"/>
                <a:ea typeface="微软雅黑" panose="020B0503020204020204" pitchFamily="34" charset="-122"/>
                <a:cs typeface="Times New Roman" pitchFamily="18" charset="0"/>
              </a:rPr>
              <a:t>（</a:t>
            </a:r>
            <a:r>
              <a:rPr lang="zh-CN" altLang="en-US" sz="2000" b="1" dirty="0">
                <a:latin typeface="微软雅黑" panose="020B0503020204020204" pitchFamily="34" charset="-122"/>
                <a:ea typeface="微软雅黑" panose="020B0503020204020204" pitchFamily="34" charset="-122"/>
                <a:cs typeface="Times New Roman" pitchFamily="18" charset="0"/>
              </a:rPr>
              <a:t>三</a:t>
            </a:r>
            <a:r>
              <a:rPr lang="zh-CN" altLang="zh-CN" sz="2000" b="1" dirty="0" smtClean="0">
                <a:latin typeface="微软雅黑" panose="020B0503020204020204" pitchFamily="34" charset="-122"/>
                <a:ea typeface="微软雅黑" panose="020B0503020204020204" pitchFamily="34" charset="-122"/>
                <a:cs typeface="Times New Roman" pitchFamily="18" charset="0"/>
              </a:rPr>
              <a:t>）</a:t>
            </a:r>
            <a:r>
              <a:rPr lang="zh-CN" altLang="en-US" sz="2000" b="1" dirty="0">
                <a:latin typeface="微软雅黑" panose="020B0503020204020204" pitchFamily="34" charset="-122"/>
                <a:ea typeface="微软雅黑" panose="020B0503020204020204" pitchFamily="34" charset="-122"/>
                <a:cs typeface="Times New Roman" pitchFamily="18" charset="0"/>
              </a:rPr>
              <a:t>风险揭示</a:t>
            </a:r>
          </a:p>
        </p:txBody>
      </p:sp>
      <p:graphicFrame>
        <p:nvGraphicFramePr>
          <p:cNvPr id="2" name="表格 1"/>
          <p:cNvGraphicFramePr>
            <a:graphicFrameLocks noGrp="1"/>
          </p:cNvGraphicFramePr>
          <p:nvPr>
            <p:extLst>
              <p:ext uri="{D42A27DB-BD31-4B8C-83A1-F6EECF244321}">
                <p14:modId xmlns:p14="http://schemas.microsoft.com/office/powerpoint/2010/main" val="1654897018"/>
              </p:ext>
            </p:extLst>
          </p:nvPr>
        </p:nvGraphicFramePr>
        <p:xfrm>
          <a:off x="72008" y="1865796"/>
          <a:ext cx="8964488" cy="4760528"/>
        </p:xfrm>
        <a:graphic>
          <a:graphicData uri="http://schemas.openxmlformats.org/drawingml/2006/table">
            <a:tbl>
              <a:tblPr firstRow="1" firstCol="1" bandRow="1">
                <a:tableStyleId>{21E4AEA4-8DFA-4A89-87EB-49C32662AFE0}</a:tableStyleId>
              </a:tblPr>
              <a:tblGrid>
                <a:gridCol w="424968"/>
                <a:gridCol w="1056764"/>
                <a:gridCol w="4593377"/>
                <a:gridCol w="2889379"/>
              </a:tblGrid>
              <a:tr h="507971">
                <a:tc>
                  <a:txBody>
                    <a:bodyPr/>
                    <a:lstStyle/>
                    <a:p>
                      <a:pPr marL="0" algn="ctr" defTabSz="767566" rtl="0" eaLnBrk="1" latinLnBrk="0" hangingPunct="1">
                        <a:lnSpc>
                          <a:spcPts val="3100"/>
                        </a:lnSpc>
                        <a:spcAft>
                          <a:spcPts val="0"/>
                        </a:spcAft>
                      </a:pPr>
                      <a:r>
                        <a:rPr lang="zh-CN" sz="1400" kern="100" dirty="0">
                          <a:effectLst/>
                        </a:rPr>
                        <a:t>序号</a:t>
                      </a:r>
                      <a:endParaRPr lang="zh-CN" sz="1400" kern="100" dirty="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3100"/>
                        </a:lnSpc>
                        <a:spcAft>
                          <a:spcPts val="0"/>
                        </a:spcAft>
                      </a:pPr>
                      <a:r>
                        <a:rPr lang="zh-CN" sz="1400" kern="100" dirty="0">
                          <a:effectLst/>
                        </a:rPr>
                        <a:t>业务类型</a:t>
                      </a:r>
                      <a:endParaRPr lang="zh-CN" sz="1400" kern="100" dirty="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3100"/>
                        </a:lnSpc>
                        <a:spcAft>
                          <a:spcPts val="0"/>
                        </a:spcAft>
                      </a:pPr>
                      <a:r>
                        <a:rPr lang="zh-CN" sz="1400" kern="100" dirty="0">
                          <a:effectLst/>
                        </a:rPr>
                        <a:t>具体要求</a:t>
                      </a:r>
                      <a:endParaRPr lang="zh-CN" sz="1400" kern="100" dirty="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3100"/>
                        </a:lnSpc>
                        <a:spcAft>
                          <a:spcPts val="0"/>
                        </a:spcAft>
                      </a:pPr>
                      <a:r>
                        <a:rPr lang="zh-CN" sz="1400" kern="100" dirty="0">
                          <a:effectLst/>
                        </a:rPr>
                        <a:t>规则依据</a:t>
                      </a:r>
                      <a:endParaRPr lang="zh-CN" sz="1400" kern="100" dirty="0">
                        <a:solidFill>
                          <a:schemeClr val="dk1"/>
                        </a:solidFill>
                        <a:effectLst/>
                        <a:latin typeface="+mn-lt"/>
                        <a:ea typeface="+mn-ea"/>
                        <a:cs typeface="+mn-cs"/>
                      </a:endParaRPr>
                    </a:p>
                  </a:txBody>
                  <a:tcPr marL="32247" marR="32247" marT="0" marB="0" anchor="ctr"/>
                </a:tc>
              </a:tr>
              <a:tr h="736495">
                <a:tc>
                  <a:txBody>
                    <a:bodyPr/>
                    <a:lstStyle/>
                    <a:p>
                      <a:pPr marL="0" algn="ctr" defTabSz="767566" rtl="0" eaLnBrk="1" latinLnBrk="0" hangingPunct="1">
                        <a:lnSpc>
                          <a:spcPts val="3100"/>
                        </a:lnSpc>
                        <a:spcAft>
                          <a:spcPts val="0"/>
                        </a:spcAft>
                      </a:pPr>
                      <a:r>
                        <a:rPr lang="en-US" sz="1400" kern="100" dirty="0">
                          <a:effectLst/>
                        </a:rPr>
                        <a:t>1</a:t>
                      </a:r>
                      <a:endParaRPr lang="zh-CN" sz="1400" kern="100" dirty="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400"/>
                        </a:lnSpc>
                        <a:spcAft>
                          <a:spcPts val="0"/>
                        </a:spcAft>
                      </a:pPr>
                      <a:r>
                        <a:rPr lang="zh-CN" sz="1400" kern="100" dirty="0">
                          <a:effectLst/>
                        </a:rPr>
                        <a:t>创业板</a:t>
                      </a:r>
                      <a:endParaRPr lang="zh-CN" sz="1400" kern="100" dirty="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400"/>
                        </a:lnSpc>
                        <a:spcAft>
                          <a:spcPts val="0"/>
                        </a:spcAft>
                      </a:pPr>
                      <a:r>
                        <a:rPr lang="zh-CN" sz="1400" b="1" kern="100" dirty="0">
                          <a:solidFill>
                            <a:srgbClr val="FF0000"/>
                          </a:solidFill>
                          <a:effectLst/>
                        </a:rPr>
                        <a:t>营业场所现场</a:t>
                      </a:r>
                      <a:r>
                        <a:rPr lang="zh-CN" sz="1400" kern="100" dirty="0">
                          <a:effectLst/>
                        </a:rPr>
                        <a:t>签署《风险揭示书》；未满两年交易经验的投资者抄录“特别声明</a:t>
                      </a:r>
                      <a:r>
                        <a:rPr lang="zh-CN" sz="1400" kern="100" dirty="0" smtClean="0">
                          <a:effectLst/>
                        </a:rPr>
                        <a:t>”</a:t>
                      </a:r>
                      <a:endParaRPr lang="zh-CN" sz="1400" kern="100" dirty="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400"/>
                        </a:lnSpc>
                        <a:spcAft>
                          <a:spcPts val="0"/>
                        </a:spcAft>
                      </a:pPr>
                      <a:r>
                        <a:rPr lang="zh-CN" sz="1400" kern="100">
                          <a:effectLst/>
                        </a:rPr>
                        <a:t>《创业板市场投资者适当性管理实施办法》第六条、第七条</a:t>
                      </a:r>
                      <a:endParaRPr lang="zh-CN" sz="1400" kern="100">
                        <a:solidFill>
                          <a:schemeClr val="dk1"/>
                        </a:solidFill>
                        <a:effectLst/>
                        <a:latin typeface="+mn-lt"/>
                        <a:ea typeface="+mn-ea"/>
                        <a:cs typeface="+mn-cs"/>
                      </a:endParaRPr>
                    </a:p>
                  </a:txBody>
                  <a:tcPr marL="32247" marR="32247" marT="0" marB="0" anchor="ctr"/>
                </a:tc>
              </a:tr>
              <a:tr h="627742">
                <a:tc>
                  <a:txBody>
                    <a:bodyPr/>
                    <a:lstStyle/>
                    <a:p>
                      <a:pPr marL="0" algn="ctr" defTabSz="767566" rtl="0" eaLnBrk="1" latinLnBrk="0" hangingPunct="1">
                        <a:lnSpc>
                          <a:spcPts val="3100"/>
                        </a:lnSpc>
                        <a:spcAft>
                          <a:spcPts val="0"/>
                        </a:spcAft>
                      </a:pPr>
                      <a:r>
                        <a:rPr lang="en-US" sz="1400" kern="100" dirty="0">
                          <a:effectLst/>
                        </a:rPr>
                        <a:t>2</a:t>
                      </a:r>
                      <a:endParaRPr lang="zh-CN" sz="1400" kern="100" dirty="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400"/>
                        </a:lnSpc>
                        <a:spcAft>
                          <a:spcPts val="0"/>
                        </a:spcAft>
                      </a:pPr>
                      <a:r>
                        <a:rPr lang="zh-CN" sz="1400" kern="100" dirty="0">
                          <a:effectLst/>
                        </a:rPr>
                        <a:t>分级基金</a:t>
                      </a:r>
                      <a:endParaRPr lang="zh-CN" sz="1400" kern="100" dirty="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400"/>
                        </a:lnSpc>
                        <a:spcAft>
                          <a:spcPts val="0"/>
                        </a:spcAft>
                      </a:pPr>
                      <a:r>
                        <a:rPr lang="zh-CN" sz="1400" kern="100" dirty="0">
                          <a:effectLst/>
                        </a:rPr>
                        <a:t>个人投资者及一般机构投资者在</a:t>
                      </a:r>
                      <a:r>
                        <a:rPr lang="zh-CN" sz="1400" b="1" kern="100" dirty="0">
                          <a:solidFill>
                            <a:srgbClr val="FF0000"/>
                          </a:solidFill>
                          <a:effectLst/>
                          <a:latin typeface="+mn-lt"/>
                          <a:ea typeface="+mn-ea"/>
                          <a:cs typeface="+mn-cs"/>
                        </a:rPr>
                        <a:t>营业部现场</a:t>
                      </a:r>
                      <a:r>
                        <a:rPr lang="zh-CN" sz="1400" kern="100" dirty="0">
                          <a:effectLst/>
                        </a:rPr>
                        <a:t>以书面方式签署《分级基金投资风险揭示书</a:t>
                      </a:r>
                      <a:r>
                        <a:rPr lang="zh-CN" sz="1400" kern="100" dirty="0" smtClean="0">
                          <a:effectLst/>
                        </a:rPr>
                        <a:t>》</a:t>
                      </a:r>
                      <a:endParaRPr lang="zh-CN" sz="1400" kern="100" dirty="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400"/>
                        </a:lnSpc>
                        <a:spcAft>
                          <a:spcPts val="0"/>
                        </a:spcAft>
                      </a:pPr>
                      <a:r>
                        <a:rPr lang="zh-CN" sz="1400" kern="100">
                          <a:effectLst/>
                        </a:rPr>
                        <a:t>《分级基金业务管理指引》第十六条</a:t>
                      </a:r>
                      <a:endParaRPr lang="zh-CN" sz="1400" kern="100">
                        <a:solidFill>
                          <a:schemeClr val="dk1"/>
                        </a:solidFill>
                        <a:effectLst/>
                        <a:latin typeface="+mn-lt"/>
                        <a:ea typeface="+mn-ea"/>
                        <a:cs typeface="+mn-cs"/>
                      </a:endParaRPr>
                    </a:p>
                  </a:txBody>
                  <a:tcPr marL="32247" marR="32247" marT="0" marB="0" anchor="ctr"/>
                </a:tc>
              </a:tr>
              <a:tr h="686459">
                <a:tc>
                  <a:txBody>
                    <a:bodyPr/>
                    <a:lstStyle/>
                    <a:p>
                      <a:pPr marL="0" algn="ctr" defTabSz="767566" rtl="0" eaLnBrk="1" latinLnBrk="0" hangingPunct="1">
                        <a:lnSpc>
                          <a:spcPts val="3100"/>
                        </a:lnSpc>
                        <a:spcAft>
                          <a:spcPts val="0"/>
                        </a:spcAft>
                      </a:pPr>
                      <a:r>
                        <a:rPr lang="en-US" sz="1400" kern="100" dirty="0">
                          <a:effectLst/>
                        </a:rPr>
                        <a:t>3</a:t>
                      </a:r>
                      <a:endParaRPr lang="zh-CN" sz="1400" kern="100" dirty="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400"/>
                        </a:lnSpc>
                        <a:spcAft>
                          <a:spcPts val="0"/>
                        </a:spcAft>
                      </a:pPr>
                      <a:r>
                        <a:rPr lang="zh-CN" sz="1400" kern="100" dirty="0">
                          <a:effectLst/>
                        </a:rPr>
                        <a:t>约定购回</a:t>
                      </a:r>
                      <a:endParaRPr lang="zh-CN" sz="1400" kern="100" dirty="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400"/>
                        </a:lnSpc>
                        <a:spcAft>
                          <a:spcPts val="0"/>
                        </a:spcAft>
                      </a:pPr>
                      <a:r>
                        <a:rPr lang="zh-CN" sz="1400" b="1" kern="100" dirty="0">
                          <a:solidFill>
                            <a:srgbClr val="FF0000"/>
                          </a:solidFill>
                          <a:effectLst/>
                          <a:latin typeface="+mn-lt"/>
                          <a:ea typeface="+mn-ea"/>
                          <a:cs typeface="+mn-cs"/>
                        </a:rPr>
                        <a:t>营业场所书面签署</a:t>
                      </a:r>
                      <a:r>
                        <a:rPr lang="zh-CN" sz="1400" kern="100" dirty="0">
                          <a:effectLst/>
                        </a:rPr>
                        <a:t>《风险揭示书》</a:t>
                      </a:r>
                      <a:endParaRPr lang="zh-CN" sz="1400" kern="100" dirty="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400"/>
                        </a:lnSpc>
                        <a:spcAft>
                          <a:spcPts val="0"/>
                        </a:spcAft>
                      </a:pPr>
                      <a:r>
                        <a:rPr lang="zh-CN" sz="1400" kern="100" dirty="0">
                          <a:effectLst/>
                        </a:rPr>
                        <a:t>《约定购回式证券交易及登记结算业务办法》第十五条</a:t>
                      </a:r>
                      <a:endParaRPr lang="zh-CN" sz="1400" kern="100" dirty="0">
                        <a:solidFill>
                          <a:schemeClr val="dk1"/>
                        </a:solidFill>
                        <a:effectLst/>
                        <a:latin typeface="+mn-lt"/>
                        <a:ea typeface="+mn-ea"/>
                        <a:cs typeface="+mn-cs"/>
                      </a:endParaRPr>
                    </a:p>
                  </a:txBody>
                  <a:tcPr marL="32247" marR="32247" marT="0" marB="0" anchor="ctr"/>
                </a:tc>
              </a:tr>
              <a:tr h="1020761">
                <a:tc>
                  <a:txBody>
                    <a:bodyPr/>
                    <a:lstStyle/>
                    <a:p>
                      <a:pPr marL="0" algn="ctr" defTabSz="767566" rtl="0" eaLnBrk="1" latinLnBrk="0" hangingPunct="1">
                        <a:lnSpc>
                          <a:spcPts val="3100"/>
                        </a:lnSpc>
                        <a:spcAft>
                          <a:spcPts val="0"/>
                        </a:spcAft>
                      </a:pPr>
                      <a:r>
                        <a:rPr lang="en-US" sz="1400" kern="100" dirty="0">
                          <a:effectLst/>
                        </a:rPr>
                        <a:t>4</a:t>
                      </a:r>
                      <a:endParaRPr lang="zh-CN" sz="1400" kern="100" dirty="0">
                        <a:effectLst/>
                      </a:endParaRPr>
                    </a:p>
                    <a:p>
                      <a:pPr marL="0" algn="ctr" defTabSz="767566" rtl="0" eaLnBrk="1" latinLnBrk="0" hangingPunct="1">
                        <a:lnSpc>
                          <a:spcPts val="3100"/>
                        </a:lnSpc>
                        <a:spcAft>
                          <a:spcPts val="0"/>
                        </a:spcAft>
                      </a:pPr>
                      <a:r>
                        <a:rPr lang="en-US" sz="1400" kern="100" dirty="0">
                          <a:effectLst/>
                        </a:rPr>
                        <a:t> </a:t>
                      </a:r>
                      <a:endParaRPr lang="zh-CN" sz="1400" kern="100" dirty="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400"/>
                        </a:lnSpc>
                        <a:spcAft>
                          <a:spcPts val="0"/>
                        </a:spcAft>
                      </a:pPr>
                      <a:r>
                        <a:rPr lang="zh-CN" sz="1400" kern="100" dirty="0">
                          <a:effectLst/>
                        </a:rPr>
                        <a:t>退市整理期</a:t>
                      </a:r>
                      <a:endParaRPr lang="zh-CN" sz="1400" kern="100" dirty="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400"/>
                        </a:lnSpc>
                        <a:spcAft>
                          <a:spcPts val="0"/>
                        </a:spcAft>
                      </a:pPr>
                      <a:r>
                        <a:rPr lang="en-US" altLang="zh-CN" sz="1400" kern="100" dirty="0" smtClean="0">
                          <a:effectLst/>
                        </a:rPr>
                        <a:t>1</a:t>
                      </a:r>
                      <a:r>
                        <a:rPr lang="zh-CN" altLang="en-US" sz="1400" kern="100" dirty="0" smtClean="0">
                          <a:effectLst/>
                        </a:rPr>
                        <a:t>、</a:t>
                      </a:r>
                      <a:r>
                        <a:rPr lang="zh-CN" sz="1400" kern="100" dirty="0" smtClean="0">
                          <a:effectLst/>
                        </a:rPr>
                        <a:t>签署</a:t>
                      </a:r>
                      <a:r>
                        <a:rPr lang="en-US" altLang="zh-CN" sz="1400" kern="100" dirty="0" smtClean="0">
                          <a:effectLst/>
                        </a:rPr>
                        <a:t>《</a:t>
                      </a:r>
                      <a:r>
                        <a:rPr lang="zh-CN" sz="1400" kern="100" dirty="0" smtClean="0">
                          <a:effectLst/>
                        </a:rPr>
                        <a:t>风</a:t>
                      </a:r>
                      <a:r>
                        <a:rPr lang="zh-CN" sz="1400" kern="100" dirty="0">
                          <a:effectLst/>
                        </a:rPr>
                        <a:t>险揭示</a:t>
                      </a:r>
                      <a:r>
                        <a:rPr lang="zh-CN" sz="1400" kern="100" dirty="0" smtClean="0">
                          <a:effectLst/>
                        </a:rPr>
                        <a:t>书</a:t>
                      </a:r>
                      <a:r>
                        <a:rPr lang="en-US" altLang="zh-CN" sz="1400" kern="100" dirty="0" smtClean="0">
                          <a:effectLst/>
                        </a:rPr>
                        <a:t>》</a:t>
                      </a:r>
                      <a:r>
                        <a:rPr lang="zh-CN" altLang="en-US" sz="1400" kern="100" dirty="0" smtClean="0">
                          <a:effectLst/>
                        </a:rPr>
                        <a:t>；</a:t>
                      </a:r>
                      <a:endParaRPr lang="zh-CN" sz="1400" kern="100" dirty="0">
                        <a:solidFill>
                          <a:schemeClr val="dk1"/>
                        </a:solidFill>
                        <a:effectLst/>
                        <a:latin typeface="+mn-lt"/>
                        <a:ea typeface="+mn-ea"/>
                        <a:cs typeface="+mn-cs"/>
                      </a:endParaRPr>
                    </a:p>
                    <a:p>
                      <a:pPr marL="0" algn="ctr" defTabSz="767566" rtl="0" eaLnBrk="1" latinLnBrk="0" hangingPunct="1">
                        <a:lnSpc>
                          <a:spcPts val="2400"/>
                        </a:lnSpc>
                        <a:spcAft>
                          <a:spcPts val="0"/>
                        </a:spcAft>
                      </a:pPr>
                      <a:r>
                        <a:rPr lang="en-US" altLang="zh-CN" sz="1400" kern="100" dirty="0" smtClean="0">
                          <a:solidFill>
                            <a:schemeClr val="dk1"/>
                          </a:solidFill>
                          <a:effectLst/>
                          <a:latin typeface="+mn-lt"/>
                          <a:ea typeface="+mn-ea"/>
                          <a:cs typeface="+mn-cs"/>
                        </a:rPr>
                        <a:t>2</a:t>
                      </a:r>
                      <a:r>
                        <a:rPr lang="zh-CN" altLang="en-US" sz="1400" kern="100" dirty="0" smtClean="0">
                          <a:solidFill>
                            <a:schemeClr val="dk1"/>
                          </a:solidFill>
                          <a:effectLst/>
                          <a:latin typeface="+mn-lt"/>
                          <a:ea typeface="+mn-ea"/>
                          <a:cs typeface="+mn-cs"/>
                        </a:rPr>
                        <a:t>、</a:t>
                      </a:r>
                      <a:r>
                        <a:rPr lang="zh-CN" sz="1400" kern="100" dirty="0" smtClean="0">
                          <a:solidFill>
                            <a:schemeClr val="dk1"/>
                          </a:solidFill>
                          <a:effectLst/>
                          <a:latin typeface="+mn-lt"/>
                          <a:ea typeface="+mn-ea"/>
                          <a:cs typeface="+mn-cs"/>
                        </a:rPr>
                        <a:t>每</a:t>
                      </a:r>
                      <a:r>
                        <a:rPr lang="zh-CN" sz="1400" kern="100" dirty="0">
                          <a:solidFill>
                            <a:schemeClr val="dk1"/>
                          </a:solidFill>
                          <a:effectLst/>
                          <a:latin typeface="+mn-lt"/>
                          <a:ea typeface="+mn-ea"/>
                          <a:cs typeface="+mn-cs"/>
                        </a:rPr>
                        <a:t>次提交退市整理期股票买入委托时，在交易系统报盘委托界面进行风险提示</a:t>
                      </a:r>
                    </a:p>
                  </a:txBody>
                  <a:tcPr marL="32247" marR="32247" marT="0" marB="0" anchor="ctr"/>
                </a:tc>
                <a:tc>
                  <a:txBody>
                    <a:bodyPr/>
                    <a:lstStyle/>
                    <a:p>
                      <a:pPr marL="0" algn="ctr" defTabSz="767566" rtl="0" eaLnBrk="1" latinLnBrk="0" hangingPunct="1">
                        <a:lnSpc>
                          <a:spcPts val="2400"/>
                        </a:lnSpc>
                        <a:spcAft>
                          <a:spcPts val="0"/>
                        </a:spcAft>
                      </a:pPr>
                      <a:r>
                        <a:rPr lang="zh-CN" sz="1400" kern="100" dirty="0">
                          <a:solidFill>
                            <a:schemeClr val="dk1"/>
                          </a:solidFill>
                          <a:effectLst/>
                          <a:latin typeface="+mn-lt"/>
                          <a:ea typeface="+mn-ea"/>
                          <a:cs typeface="+mn-cs"/>
                        </a:rPr>
                        <a:t>《会员客户高风险证券交易风险警示业务指引（</a:t>
                      </a:r>
                      <a:r>
                        <a:rPr lang="en-US" sz="1400" kern="100" dirty="0">
                          <a:solidFill>
                            <a:schemeClr val="dk1"/>
                          </a:solidFill>
                          <a:effectLst/>
                          <a:latin typeface="+mn-lt"/>
                          <a:ea typeface="+mn-ea"/>
                          <a:cs typeface="+mn-cs"/>
                        </a:rPr>
                        <a:t>2016</a:t>
                      </a:r>
                      <a:r>
                        <a:rPr lang="zh-CN" sz="1400" kern="100" dirty="0">
                          <a:solidFill>
                            <a:schemeClr val="dk1"/>
                          </a:solidFill>
                          <a:effectLst/>
                          <a:latin typeface="+mn-lt"/>
                          <a:ea typeface="+mn-ea"/>
                          <a:cs typeface="+mn-cs"/>
                        </a:rPr>
                        <a:t>年修订）》第</a:t>
                      </a:r>
                      <a:r>
                        <a:rPr lang="zh-CN" sz="1400" kern="100" dirty="0" smtClean="0">
                          <a:solidFill>
                            <a:schemeClr val="dk1"/>
                          </a:solidFill>
                          <a:effectLst/>
                          <a:latin typeface="+mn-lt"/>
                          <a:ea typeface="+mn-ea"/>
                          <a:cs typeface="+mn-cs"/>
                        </a:rPr>
                        <a:t>十</a:t>
                      </a:r>
                      <a:endParaRPr lang="en-US" altLang="zh-CN" sz="1400" kern="100" dirty="0" smtClean="0">
                        <a:solidFill>
                          <a:schemeClr val="dk1"/>
                        </a:solidFill>
                        <a:effectLst/>
                        <a:latin typeface="+mn-lt"/>
                        <a:ea typeface="+mn-ea"/>
                        <a:cs typeface="+mn-cs"/>
                      </a:endParaRPr>
                    </a:p>
                    <a:p>
                      <a:pPr marL="0" algn="ctr" defTabSz="767566" rtl="0" eaLnBrk="1" latinLnBrk="0" hangingPunct="1">
                        <a:lnSpc>
                          <a:spcPts val="2400"/>
                        </a:lnSpc>
                        <a:spcAft>
                          <a:spcPts val="0"/>
                        </a:spcAft>
                      </a:pPr>
                      <a:r>
                        <a:rPr lang="zh-CN" sz="1400" kern="100" dirty="0" smtClean="0">
                          <a:solidFill>
                            <a:schemeClr val="dk1"/>
                          </a:solidFill>
                          <a:effectLst/>
                          <a:latin typeface="+mn-lt"/>
                          <a:ea typeface="+mn-ea"/>
                          <a:cs typeface="+mn-cs"/>
                        </a:rPr>
                        <a:t>九条</a:t>
                      </a:r>
                      <a:r>
                        <a:rPr lang="zh-CN" altLang="en-US" sz="1400" kern="100" dirty="0" smtClean="0">
                          <a:solidFill>
                            <a:schemeClr val="dk1"/>
                          </a:solidFill>
                          <a:effectLst/>
                          <a:latin typeface="+mn-lt"/>
                          <a:ea typeface="+mn-ea"/>
                          <a:cs typeface="+mn-cs"/>
                        </a:rPr>
                        <a:t>、第二十一条</a:t>
                      </a:r>
                      <a:endParaRPr lang="zh-CN" sz="1400" kern="100" dirty="0">
                        <a:solidFill>
                          <a:schemeClr val="dk1"/>
                        </a:solidFill>
                        <a:effectLst/>
                        <a:latin typeface="+mn-lt"/>
                        <a:ea typeface="+mn-ea"/>
                        <a:cs typeface="+mn-cs"/>
                      </a:endParaRPr>
                    </a:p>
                  </a:txBody>
                  <a:tcPr marL="32247" marR="32247" marT="0" marB="0" anchor="ctr"/>
                </a:tc>
              </a:tr>
              <a:tr h="1020761">
                <a:tc>
                  <a:txBody>
                    <a:bodyPr/>
                    <a:lstStyle/>
                    <a:p>
                      <a:pPr marL="0" algn="ctr" defTabSz="767566" rtl="0" eaLnBrk="1" latinLnBrk="0" hangingPunct="1">
                        <a:lnSpc>
                          <a:spcPts val="3100"/>
                        </a:lnSpc>
                        <a:spcAft>
                          <a:spcPts val="0"/>
                        </a:spcAft>
                      </a:pPr>
                      <a:r>
                        <a:rPr lang="en-US" sz="1400" b="1" kern="100" dirty="0">
                          <a:solidFill>
                            <a:schemeClr val="lt1"/>
                          </a:solidFill>
                          <a:effectLst/>
                          <a:latin typeface="+mn-lt"/>
                          <a:ea typeface="+mn-ea"/>
                          <a:cs typeface="+mn-cs"/>
                        </a:rPr>
                        <a:t>5</a:t>
                      </a:r>
                      <a:endParaRPr lang="zh-CN" sz="1400" b="1" kern="100" dirty="0">
                        <a:solidFill>
                          <a:schemeClr val="lt1"/>
                        </a:solidFill>
                        <a:effectLst/>
                        <a:latin typeface="+mn-lt"/>
                        <a:ea typeface="+mn-ea"/>
                        <a:cs typeface="+mn-cs"/>
                      </a:endParaRPr>
                    </a:p>
                  </a:txBody>
                  <a:tcPr marL="32247" marR="32247" marT="0" marB="0" anchor="ctr"/>
                </a:tc>
                <a:tc>
                  <a:txBody>
                    <a:bodyPr/>
                    <a:lstStyle/>
                    <a:p>
                      <a:pPr marL="0" algn="ctr" defTabSz="767566" rtl="0" eaLnBrk="1" latinLnBrk="0" hangingPunct="1">
                        <a:lnSpc>
                          <a:spcPts val="3100"/>
                        </a:lnSpc>
                        <a:spcAft>
                          <a:spcPts val="0"/>
                        </a:spcAft>
                      </a:pPr>
                      <a:r>
                        <a:rPr lang="zh-CN" sz="1400" kern="100" dirty="0">
                          <a:solidFill>
                            <a:schemeClr val="dk1"/>
                          </a:solidFill>
                          <a:effectLst/>
                          <a:latin typeface="+mn-lt"/>
                          <a:ea typeface="+mn-ea"/>
                          <a:cs typeface="+mn-cs"/>
                        </a:rPr>
                        <a:t>深港通</a:t>
                      </a:r>
                    </a:p>
                  </a:txBody>
                  <a:tcPr marL="32247" marR="32247" marT="0" marB="0" anchor="ctr"/>
                </a:tc>
                <a:tc>
                  <a:txBody>
                    <a:bodyPr/>
                    <a:lstStyle/>
                    <a:p>
                      <a:pPr marL="0" algn="ctr" defTabSz="767566" rtl="0" eaLnBrk="1" latinLnBrk="0" hangingPunct="1">
                        <a:lnSpc>
                          <a:spcPts val="3100"/>
                        </a:lnSpc>
                        <a:spcAft>
                          <a:spcPts val="0"/>
                        </a:spcAft>
                      </a:pPr>
                      <a:r>
                        <a:rPr lang="zh-CN" sz="1400" kern="100" dirty="0">
                          <a:solidFill>
                            <a:schemeClr val="dk1"/>
                          </a:solidFill>
                          <a:effectLst/>
                          <a:latin typeface="+mn-lt"/>
                          <a:ea typeface="+mn-ea"/>
                          <a:cs typeface="+mn-cs"/>
                        </a:rPr>
                        <a:t>签署风险揭示书</a:t>
                      </a:r>
                    </a:p>
                  </a:txBody>
                  <a:tcPr marL="32247" marR="32247" marT="0" marB="0" anchor="ctr"/>
                </a:tc>
                <a:tc>
                  <a:txBody>
                    <a:bodyPr/>
                    <a:lstStyle/>
                    <a:p>
                      <a:pPr marL="0" algn="ctr" defTabSz="767566" rtl="0" eaLnBrk="1" latinLnBrk="0" hangingPunct="1">
                        <a:lnSpc>
                          <a:spcPts val="3100"/>
                        </a:lnSpc>
                        <a:spcAft>
                          <a:spcPts val="0"/>
                        </a:spcAft>
                      </a:pPr>
                      <a:r>
                        <a:rPr lang="zh-CN" sz="1400" kern="100" dirty="0">
                          <a:solidFill>
                            <a:schemeClr val="dk1"/>
                          </a:solidFill>
                          <a:effectLst/>
                          <a:latin typeface="+mn-lt"/>
                          <a:ea typeface="+mn-ea"/>
                          <a:cs typeface="+mn-cs"/>
                        </a:rPr>
                        <a:t>《深港通业务实施办法》第八十七条、《港股通投资者适当性管理指引》第十条</a:t>
                      </a:r>
                    </a:p>
                  </a:txBody>
                  <a:tcPr marL="32247" marR="32247" marT="0" marB="0" anchor="ctr"/>
                </a:tc>
              </a:tr>
            </a:tbl>
          </a:graphicData>
        </a:graphic>
      </p:graphicFrame>
      <p:sp>
        <p:nvSpPr>
          <p:cNvPr id="12" name="TextBox 11"/>
          <p:cNvSpPr txBox="1"/>
          <p:nvPr/>
        </p:nvSpPr>
        <p:spPr>
          <a:xfrm>
            <a:off x="647713" y="548680"/>
            <a:ext cx="7092639" cy="1062399"/>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a:solidFill>
                  <a:srgbClr val="002060"/>
                </a:solidFill>
                <a:latin typeface="微软雅黑" panose="020B0503020204020204" pitchFamily="34" charset="-122"/>
                <a:ea typeface="微软雅黑" panose="020B0503020204020204" pitchFamily="34" charset="-122"/>
              </a:rPr>
              <a:t>三、现行规则体系</a:t>
            </a:r>
          </a:p>
          <a:p>
            <a:pPr defTabSz="767730" eaLnBrk="0" fontAlgn="base" hangingPunct="0">
              <a:spcBef>
                <a:spcPct val="0"/>
              </a:spcBef>
              <a:spcAft>
                <a:spcPct val="0"/>
              </a:spcAft>
            </a:pPr>
            <a:endParaRPr lang="zh-CN" altLang="en-US" sz="3200" b="1" dirty="0">
              <a:solidFill>
                <a:srgbClr val="002060"/>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bwMode="auto">
          <a:xfrm>
            <a:off x="4283968" y="188640"/>
            <a:ext cx="0" cy="1044000"/>
          </a:xfrm>
          <a:prstGeom prst="line">
            <a:avLst/>
          </a:prstGeom>
          <a:ln w="4445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4464137" y="677898"/>
            <a:ext cx="4572359" cy="44684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2400" b="1" dirty="0" smtClean="0">
                <a:solidFill>
                  <a:srgbClr val="0070C0"/>
                </a:solidFill>
                <a:latin typeface="微软雅黑" panose="020B0503020204020204" pitchFamily="34" charset="-122"/>
                <a:ea typeface="微软雅黑" panose="020B0503020204020204" pitchFamily="34" charset="-122"/>
              </a:rPr>
              <a:t>主要适当性管理要求</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05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ph type="title" idx="4294967295"/>
          </p:nvPr>
        </p:nvSpPr>
        <p:spPr bwMode="auto">
          <a:xfrm>
            <a:off x="294903" y="902151"/>
            <a:ext cx="1721643" cy="8004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282" tIns="42642" rIns="85282" bIns="42642"/>
          <a:lstStyle/>
          <a:p>
            <a:r>
              <a:rPr lang="zh-CN" altLang="en-US" sz="3400" b="1" dirty="0">
                <a:solidFill>
                  <a:schemeClr val="accent2"/>
                </a:solidFill>
                <a:latin typeface="微软雅黑" pitchFamily="34" charset="-122"/>
                <a:ea typeface="微软雅黑" pitchFamily="34" charset="-122"/>
                <a:sym typeface="微软雅黑" pitchFamily="34" charset="-122"/>
              </a:rPr>
              <a:t>目 录</a:t>
            </a:r>
            <a:endParaRPr lang="zh-CN" altLang="en-US" dirty="0" smtClean="0">
              <a:solidFill>
                <a:schemeClr val="accent2"/>
              </a:solidFill>
            </a:endParaRPr>
          </a:p>
        </p:txBody>
      </p:sp>
      <p:sp>
        <p:nvSpPr>
          <p:cNvPr id="5123" name="直接连接符 6"/>
          <p:cNvSpPr>
            <a:spLocks noChangeShapeType="1"/>
          </p:cNvSpPr>
          <p:nvPr/>
        </p:nvSpPr>
        <p:spPr bwMode="auto">
          <a:xfrm>
            <a:off x="1835947" y="1413538"/>
            <a:ext cx="730805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lIns="76746" tIns="38373" rIns="76746" bIns="38373"/>
          <a:lstStyle/>
          <a:p>
            <a:pPr eaLnBrk="0" fontAlgn="base" hangingPunct="0">
              <a:spcBef>
                <a:spcPct val="0"/>
              </a:spcBef>
              <a:spcAft>
                <a:spcPct val="0"/>
              </a:spcAft>
              <a:buFont typeface="Arial" charset="0"/>
              <a:buNone/>
            </a:pPr>
            <a:endParaRPr lang="zh-CN" altLang="en-US">
              <a:solidFill>
                <a:srgbClr val="000000"/>
              </a:solidFill>
            </a:endParaRPr>
          </a:p>
        </p:txBody>
      </p:sp>
      <p:sp>
        <p:nvSpPr>
          <p:cNvPr id="5124" name="直接连接符 27"/>
          <p:cNvSpPr>
            <a:spLocks noChangeShapeType="1"/>
          </p:cNvSpPr>
          <p:nvPr/>
        </p:nvSpPr>
        <p:spPr bwMode="auto">
          <a:xfrm flipV="1">
            <a:off x="-1" y="1443421"/>
            <a:ext cx="495777"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lIns="76746" tIns="38373" rIns="76746" bIns="38373"/>
          <a:lstStyle/>
          <a:p>
            <a:pPr eaLnBrk="0" fontAlgn="base" hangingPunct="0">
              <a:spcBef>
                <a:spcPct val="0"/>
              </a:spcBef>
              <a:spcAft>
                <a:spcPct val="0"/>
              </a:spcAft>
              <a:buFont typeface="Arial" charset="0"/>
              <a:buNone/>
            </a:pPr>
            <a:endParaRPr lang="zh-CN" altLang="en-US">
              <a:solidFill>
                <a:srgbClr val="000000"/>
              </a:solidFill>
            </a:endParaRPr>
          </a:p>
        </p:txBody>
      </p:sp>
      <p:sp>
        <p:nvSpPr>
          <p:cNvPr id="5126" name="矩形 20"/>
          <p:cNvSpPr>
            <a:spLocks noChangeArrowheads="1"/>
          </p:cNvSpPr>
          <p:nvPr/>
        </p:nvSpPr>
        <p:spPr bwMode="auto">
          <a:xfrm>
            <a:off x="918636" y="2239751"/>
            <a:ext cx="900112" cy="618520"/>
          </a:xfrm>
          <a:prstGeom prst="rect">
            <a:avLst/>
          </a:prstGeom>
          <a:solidFill>
            <a:schemeClr val="accent2"/>
          </a:solidFill>
          <a:ln>
            <a:noFill/>
          </a:ln>
          <a:extLst/>
        </p:spPr>
        <p:txBody>
          <a:bodyPr lIns="85282" tIns="42642" rIns="85282" bIns="42642" anchor="ctr"/>
          <a:lstStyle/>
          <a:p>
            <a:pPr algn="ctr" eaLnBrk="0" fontAlgn="base" hangingPunct="0">
              <a:spcBef>
                <a:spcPct val="0"/>
              </a:spcBef>
              <a:spcAft>
                <a:spcPct val="0"/>
              </a:spcAft>
              <a:buFont typeface="Arial" charset="0"/>
              <a:buNone/>
            </a:pPr>
            <a:endParaRPr lang="zh-CN" altLang="en-US" b="1">
              <a:solidFill>
                <a:srgbClr val="FFFFFF"/>
              </a:solidFill>
            </a:endParaRPr>
          </a:p>
        </p:txBody>
      </p:sp>
      <p:sp>
        <p:nvSpPr>
          <p:cNvPr id="5127" name="矩形 26"/>
          <p:cNvSpPr>
            <a:spLocks noChangeArrowheads="1"/>
          </p:cNvSpPr>
          <p:nvPr/>
        </p:nvSpPr>
        <p:spPr bwMode="auto">
          <a:xfrm>
            <a:off x="661462" y="2239751"/>
            <a:ext cx="211455" cy="618520"/>
          </a:xfrm>
          <a:prstGeom prst="rect">
            <a:avLst/>
          </a:prstGeom>
          <a:solidFill>
            <a:schemeClr val="accent2"/>
          </a:solidFill>
          <a:ln>
            <a:noFill/>
          </a:ln>
          <a:extLst/>
        </p:spPr>
        <p:txBody>
          <a:bodyPr lIns="85282" tIns="42642" rIns="85282" bIns="42642" anchor="ctr"/>
          <a:lstStyle/>
          <a:p>
            <a:pPr algn="ctr" eaLnBrk="0" fontAlgn="base" hangingPunct="0">
              <a:spcBef>
                <a:spcPct val="0"/>
              </a:spcBef>
              <a:spcAft>
                <a:spcPct val="0"/>
              </a:spcAft>
              <a:buFont typeface="Arial" charset="0"/>
              <a:buNone/>
            </a:pPr>
            <a:endParaRPr lang="zh-CN" altLang="en-US" b="1">
              <a:solidFill>
                <a:srgbClr val="FFFFFF"/>
              </a:solidFill>
            </a:endParaRPr>
          </a:p>
        </p:txBody>
      </p:sp>
      <p:sp>
        <p:nvSpPr>
          <p:cNvPr id="5129" name="TextBox 28"/>
          <p:cNvSpPr>
            <a:spLocks noChangeArrowheads="1"/>
          </p:cNvSpPr>
          <p:nvPr/>
        </p:nvSpPr>
        <p:spPr bwMode="auto">
          <a:xfrm>
            <a:off x="1161523" y="2364023"/>
            <a:ext cx="428710" cy="393893"/>
          </a:xfrm>
          <a:prstGeom prst="rect">
            <a:avLst/>
          </a:prstGeom>
          <a:solidFill>
            <a:schemeClr val="accent2"/>
          </a:solidFill>
          <a:ln>
            <a:noFill/>
          </a:ln>
          <a:extLst/>
        </p:spPr>
        <p:txBody>
          <a:bodyPr wrap="none" lIns="85282" tIns="42642" rIns="85282" bIns="42642">
            <a:spAutoFit/>
          </a:bodyPr>
          <a:lstStyle/>
          <a:p>
            <a:pPr eaLnBrk="0" fontAlgn="base" hangingPunct="0">
              <a:spcBef>
                <a:spcPct val="0"/>
              </a:spcBef>
              <a:spcAft>
                <a:spcPct val="0"/>
              </a:spcAft>
              <a:buFont typeface="Arial" charset="0"/>
              <a:buNone/>
            </a:pPr>
            <a:r>
              <a:rPr lang="zh-CN" altLang="en-US" sz="2000" b="1" dirty="0">
                <a:solidFill>
                  <a:srgbClr val="FFFFFF"/>
                </a:solidFill>
                <a:latin typeface="微软雅黑" pitchFamily="34" charset="-122"/>
                <a:ea typeface="微软雅黑" pitchFamily="34" charset="-122"/>
                <a:sym typeface="微软雅黑" pitchFamily="34" charset="-122"/>
              </a:rPr>
              <a:t>一</a:t>
            </a:r>
          </a:p>
        </p:txBody>
      </p:sp>
      <p:sp>
        <p:nvSpPr>
          <p:cNvPr id="17" name="矩形 18"/>
          <p:cNvSpPr>
            <a:spLocks noChangeArrowheads="1"/>
          </p:cNvSpPr>
          <p:nvPr/>
        </p:nvSpPr>
        <p:spPr bwMode="auto">
          <a:xfrm>
            <a:off x="1886211" y="3217499"/>
            <a:ext cx="6286113" cy="618521"/>
          </a:xfrm>
          <a:prstGeom prst="rect">
            <a:avLst/>
          </a:prstGeom>
          <a:gradFill flip="none" rotWithShape="1">
            <a:gsLst>
              <a:gs pos="0">
                <a:schemeClr val="accent2"/>
              </a:gs>
              <a:gs pos="48000">
                <a:schemeClr val="accent1">
                  <a:shade val="67500"/>
                  <a:satMod val="115000"/>
                </a:schemeClr>
              </a:gs>
              <a:gs pos="100000">
                <a:schemeClr val="accent1">
                  <a:shade val="100000"/>
                  <a:satMod val="115000"/>
                </a:schemeClr>
              </a:gs>
            </a:gsLst>
            <a:lin ang="0" scaled="1"/>
            <a:tileRect/>
          </a:gradFill>
          <a:ln>
            <a:noFill/>
          </a:ln>
          <a:effectLst/>
        </p:spPr>
        <p:txBody>
          <a:bodyPr lIns="85282" tIns="42642" rIns="85282" bIns="42642" anchor="ctr"/>
          <a:lstStyle/>
          <a:p>
            <a:pPr eaLnBrk="0" fontAlgn="base" hangingPunct="0">
              <a:spcBef>
                <a:spcPct val="0"/>
              </a:spcBef>
              <a:spcAft>
                <a:spcPct val="0"/>
              </a:spcAft>
              <a:buFont typeface="Arial" charset="0"/>
              <a:buNone/>
              <a:defRPr/>
            </a:pPr>
            <a:r>
              <a:rPr lang="zh-CN" altLang="en-US" sz="2000" b="1" dirty="0">
                <a:solidFill>
                  <a:srgbClr val="FFFFFF"/>
                </a:solidFill>
                <a:latin typeface="微软雅黑" panose="020B0503020204020204" pitchFamily="34" charset="-122"/>
                <a:ea typeface="微软雅黑" panose="020B0503020204020204" pitchFamily="34" charset="-122"/>
              </a:rPr>
              <a:t>规则修订主要内容</a:t>
            </a:r>
          </a:p>
        </p:txBody>
      </p:sp>
      <p:sp>
        <p:nvSpPr>
          <p:cNvPr id="18" name="矩形 20"/>
          <p:cNvSpPr>
            <a:spLocks noChangeArrowheads="1"/>
          </p:cNvSpPr>
          <p:nvPr/>
        </p:nvSpPr>
        <p:spPr bwMode="auto">
          <a:xfrm>
            <a:off x="918636" y="3217499"/>
            <a:ext cx="900112" cy="618521"/>
          </a:xfrm>
          <a:prstGeom prst="rect">
            <a:avLst/>
          </a:prstGeom>
          <a:solidFill>
            <a:schemeClr val="accent2"/>
          </a:solidFill>
          <a:ln>
            <a:noFill/>
          </a:ln>
          <a:extLst/>
        </p:spPr>
        <p:txBody>
          <a:bodyPr lIns="85282" tIns="42642" rIns="85282" bIns="42642" anchor="ctr"/>
          <a:lstStyle/>
          <a:p>
            <a:pPr algn="ctr" eaLnBrk="0" fontAlgn="base" hangingPunct="0">
              <a:spcBef>
                <a:spcPct val="0"/>
              </a:spcBef>
              <a:spcAft>
                <a:spcPct val="0"/>
              </a:spcAft>
              <a:buFont typeface="Arial" charset="0"/>
              <a:buNone/>
            </a:pPr>
            <a:endParaRPr lang="zh-CN" altLang="en-US" b="1">
              <a:solidFill>
                <a:srgbClr val="FFFFFF"/>
              </a:solidFill>
            </a:endParaRPr>
          </a:p>
        </p:txBody>
      </p:sp>
      <p:sp>
        <p:nvSpPr>
          <p:cNvPr id="19" name="矩形 26"/>
          <p:cNvSpPr>
            <a:spLocks noChangeArrowheads="1"/>
          </p:cNvSpPr>
          <p:nvPr/>
        </p:nvSpPr>
        <p:spPr bwMode="auto">
          <a:xfrm>
            <a:off x="661462" y="3217499"/>
            <a:ext cx="211455" cy="618521"/>
          </a:xfrm>
          <a:prstGeom prst="rect">
            <a:avLst/>
          </a:prstGeom>
          <a:solidFill>
            <a:schemeClr val="accent2"/>
          </a:solidFill>
          <a:ln>
            <a:noFill/>
          </a:ln>
          <a:extLst/>
        </p:spPr>
        <p:txBody>
          <a:bodyPr lIns="85282" tIns="42642" rIns="85282" bIns="42642" anchor="ctr"/>
          <a:lstStyle/>
          <a:p>
            <a:pPr algn="ctr" eaLnBrk="0" fontAlgn="base" hangingPunct="0">
              <a:spcBef>
                <a:spcPct val="0"/>
              </a:spcBef>
              <a:spcAft>
                <a:spcPct val="0"/>
              </a:spcAft>
              <a:buFont typeface="Arial" charset="0"/>
              <a:buNone/>
            </a:pPr>
            <a:endParaRPr lang="zh-CN" altLang="en-US" b="1">
              <a:solidFill>
                <a:srgbClr val="FFFFFF"/>
              </a:solidFill>
            </a:endParaRPr>
          </a:p>
        </p:txBody>
      </p:sp>
      <p:sp>
        <p:nvSpPr>
          <p:cNvPr id="21" name="TextBox 28"/>
          <p:cNvSpPr>
            <a:spLocks noChangeArrowheads="1"/>
          </p:cNvSpPr>
          <p:nvPr/>
        </p:nvSpPr>
        <p:spPr bwMode="auto">
          <a:xfrm>
            <a:off x="1161523" y="3341772"/>
            <a:ext cx="428710" cy="393893"/>
          </a:xfrm>
          <a:prstGeom prst="rect">
            <a:avLst/>
          </a:prstGeom>
          <a:solidFill>
            <a:schemeClr val="accent2"/>
          </a:solidFill>
          <a:ln>
            <a:noFill/>
          </a:ln>
          <a:extLst/>
        </p:spPr>
        <p:txBody>
          <a:bodyPr wrap="none" lIns="85282" tIns="42642" rIns="85282" bIns="42642">
            <a:spAutoFit/>
          </a:bodyPr>
          <a:lstStyle/>
          <a:p>
            <a:pPr eaLnBrk="0" fontAlgn="base" hangingPunct="0">
              <a:spcBef>
                <a:spcPct val="0"/>
              </a:spcBef>
              <a:spcAft>
                <a:spcPct val="0"/>
              </a:spcAft>
              <a:buFont typeface="Arial" charset="0"/>
              <a:buNone/>
            </a:pPr>
            <a:r>
              <a:rPr lang="zh-CN" altLang="en-US" sz="2000" b="1" dirty="0">
                <a:solidFill>
                  <a:srgbClr val="FFFFFF"/>
                </a:solidFill>
                <a:latin typeface="微软雅黑" pitchFamily="34" charset="-122"/>
                <a:ea typeface="微软雅黑" pitchFamily="34" charset="-122"/>
                <a:sym typeface="微软雅黑" pitchFamily="34" charset="-122"/>
              </a:rPr>
              <a:t>二</a:t>
            </a:r>
          </a:p>
        </p:txBody>
      </p:sp>
      <p:sp>
        <p:nvSpPr>
          <p:cNvPr id="20" name="矩形 18"/>
          <p:cNvSpPr>
            <a:spLocks noChangeArrowheads="1"/>
          </p:cNvSpPr>
          <p:nvPr/>
        </p:nvSpPr>
        <p:spPr bwMode="auto">
          <a:xfrm>
            <a:off x="1850865" y="5042728"/>
            <a:ext cx="6315075" cy="618520"/>
          </a:xfrm>
          <a:prstGeom prst="rect">
            <a:avLst/>
          </a:prstGeom>
          <a:gradFill flip="none" rotWithShape="1">
            <a:gsLst>
              <a:gs pos="0">
                <a:schemeClr val="accent2"/>
              </a:gs>
              <a:gs pos="48000">
                <a:schemeClr val="accent1">
                  <a:shade val="67500"/>
                  <a:satMod val="115000"/>
                </a:schemeClr>
              </a:gs>
              <a:gs pos="100000">
                <a:schemeClr val="accent1">
                  <a:shade val="100000"/>
                  <a:satMod val="115000"/>
                </a:schemeClr>
              </a:gs>
            </a:gsLst>
            <a:lin ang="0" scaled="1"/>
            <a:tileRect/>
          </a:gradFill>
          <a:ln>
            <a:noFill/>
          </a:ln>
          <a:effectLst/>
        </p:spPr>
        <p:txBody>
          <a:bodyPr lIns="85282" tIns="42642" rIns="85282" bIns="42642" anchor="ctr"/>
          <a:lstStyle/>
          <a:p>
            <a:pPr eaLnBrk="0" fontAlgn="base" hangingPunct="0">
              <a:spcBef>
                <a:spcPct val="0"/>
              </a:spcBef>
              <a:spcAft>
                <a:spcPct val="0"/>
              </a:spcAft>
              <a:buFont typeface="Arial" charset="0"/>
              <a:buNone/>
              <a:defRPr/>
            </a:pPr>
            <a:r>
              <a:rPr lang="zh-CN" altLang="en-US" sz="2000" b="1" dirty="0">
                <a:solidFill>
                  <a:srgbClr val="FFFFFF"/>
                </a:solidFill>
                <a:latin typeface="微软雅黑" panose="020B0503020204020204" pitchFamily="34" charset="-122"/>
                <a:ea typeface="微软雅黑" panose="020B0503020204020204" pitchFamily="34" charset="-122"/>
              </a:rPr>
              <a:t>下一步工作安排</a:t>
            </a:r>
          </a:p>
        </p:txBody>
      </p:sp>
      <p:sp>
        <p:nvSpPr>
          <p:cNvPr id="25" name="矩形 20"/>
          <p:cNvSpPr>
            <a:spLocks noChangeArrowheads="1"/>
          </p:cNvSpPr>
          <p:nvPr/>
        </p:nvSpPr>
        <p:spPr bwMode="auto">
          <a:xfrm>
            <a:off x="912176" y="5042728"/>
            <a:ext cx="900112" cy="618520"/>
          </a:xfrm>
          <a:prstGeom prst="rect">
            <a:avLst/>
          </a:prstGeom>
          <a:solidFill>
            <a:schemeClr val="accent2"/>
          </a:solidFill>
          <a:ln>
            <a:noFill/>
          </a:ln>
          <a:extLst/>
        </p:spPr>
        <p:txBody>
          <a:bodyPr lIns="85282" tIns="42642" rIns="85282" bIns="42642" anchor="ctr"/>
          <a:lstStyle/>
          <a:p>
            <a:pPr algn="ctr" eaLnBrk="0" fontAlgn="base" hangingPunct="0">
              <a:spcBef>
                <a:spcPct val="0"/>
              </a:spcBef>
              <a:spcAft>
                <a:spcPct val="0"/>
              </a:spcAft>
              <a:buFont typeface="Arial" charset="0"/>
              <a:buNone/>
            </a:pPr>
            <a:endParaRPr lang="zh-CN" altLang="en-US" b="1">
              <a:solidFill>
                <a:srgbClr val="FFFFFF"/>
              </a:solidFill>
            </a:endParaRPr>
          </a:p>
        </p:txBody>
      </p:sp>
      <p:sp>
        <p:nvSpPr>
          <p:cNvPr id="27" name="矩形 26"/>
          <p:cNvSpPr>
            <a:spLocks noChangeArrowheads="1"/>
          </p:cNvSpPr>
          <p:nvPr/>
        </p:nvSpPr>
        <p:spPr bwMode="auto">
          <a:xfrm>
            <a:off x="655002" y="5042728"/>
            <a:ext cx="211455" cy="618520"/>
          </a:xfrm>
          <a:prstGeom prst="rect">
            <a:avLst/>
          </a:prstGeom>
          <a:solidFill>
            <a:schemeClr val="accent2"/>
          </a:solidFill>
          <a:ln>
            <a:noFill/>
          </a:ln>
          <a:extLst/>
        </p:spPr>
        <p:txBody>
          <a:bodyPr lIns="85282" tIns="42642" rIns="85282" bIns="42642" anchor="ctr"/>
          <a:lstStyle/>
          <a:p>
            <a:pPr algn="ctr" eaLnBrk="0" fontAlgn="base" hangingPunct="0">
              <a:spcBef>
                <a:spcPct val="0"/>
              </a:spcBef>
              <a:spcAft>
                <a:spcPct val="0"/>
              </a:spcAft>
              <a:buFont typeface="Arial" charset="0"/>
              <a:buNone/>
            </a:pPr>
            <a:endParaRPr lang="zh-CN" altLang="en-US" b="1">
              <a:solidFill>
                <a:srgbClr val="FFFFFF"/>
              </a:solidFill>
            </a:endParaRPr>
          </a:p>
        </p:txBody>
      </p:sp>
      <p:sp>
        <p:nvSpPr>
          <p:cNvPr id="28" name="TextBox 28"/>
          <p:cNvSpPr>
            <a:spLocks noChangeArrowheads="1"/>
          </p:cNvSpPr>
          <p:nvPr/>
        </p:nvSpPr>
        <p:spPr bwMode="auto">
          <a:xfrm>
            <a:off x="1155064" y="5182714"/>
            <a:ext cx="428710" cy="393893"/>
          </a:xfrm>
          <a:prstGeom prst="rect">
            <a:avLst/>
          </a:prstGeom>
          <a:solidFill>
            <a:schemeClr val="accent2"/>
          </a:solidFill>
          <a:ln>
            <a:noFill/>
          </a:ln>
          <a:extLst/>
        </p:spPr>
        <p:txBody>
          <a:bodyPr wrap="none" lIns="85282" tIns="42642" rIns="85282" bIns="42642">
            <a:spAutoFit/>
          </a:bodyPr>
          <a:lstStyle/>
          <a:p>
            <a:pPr eaLnBrk="0" fontAlgn="base" hangingPunct="0">
              <a:spcBef>
                <a:spcPct val="0"/>
              </a:spcBef>
              <a:spcAft>
                <a:spcPct val="0"/>
              </a:spcAft>
              <a:buFont typeface="Arial" charset="0"/>
              <a:buNone/>
            </a:pPr>
            <a:r>
              <a:rPr lang="zh-CN" altLang="en-US" sz="2000" b="1" dirty="0">
                <a:solidFill>
                  <a:srgbClr val="FFFFFF"/>
                </a:solidFill>
                <a:latin typeface="微软雅黑" pitchFamily="34" charset="-122"/>
                <a:ea typeface="微软雅黑" pitchFamily="34" charset="-122"/>
                <a:sym typeface="微软雅黑" pitchFamily="34" charset="-122"/>
              </a:rPr>
              <a:t>四</a:t>
            </a:r>
          </a:p>
        </p:txBody>
      </p:sp>
      <p:sp>
        <p:nvSpPr>
          <p:cNvPr id="29" name="矩形 18"/>
          <p:cNvSpPr>
            <a:spLocks noChangeArrowheads="1"/>
          </p:cNvSpPr>
          <p:nvPr/>
        </p:nvSpPr>
        <p:spPr bwMode="auto">
          <a:xfrm>
            <a:off x="1886287" y="2239750"/>
            <a:ext cx="6286113" cy="618520"/>
          </a:xfrm>
          <a:prstGeom prst="rect">
            <a:avLst/>
          </a:prstGeom>
          <a:gradFill flip="none" rotWithShape="1">
            <a:gsLst>
              <a:gs pos="0">
                <a:schemeClr val="accent2"/>
              </a:gs>
              <a:gs pos="50000">
                <a:schemeClr val="accent1">
                  <a:shade val="100000"/>
                  <a:satMod val="115000"/>
                </a:schemeClr>
              </a:gs>
            </a:gsLst>
            <a:lin ang="0" scaled="1"/>
            <a:tileRect/>
          </a:gradFill>
          <a:ln>
            <a:noFill/>
          </a:ln>
          <a:effectLst/>
        </p:spPr>
        <p:txBody>
          <a:bodyPr lIns="85282" tIns="42642" rIns="85282" bIns="42642" anchor="ctr"/>
          <a:lstStyle/>
          <a:p>
            <a:pPr eaLnBrk="0" fontAlgn="base" hangingPunct="0">
              <a:spcBef>
                <a:spcPct val="0"/>
              </a:spcBef>
              <a:spcAft>
                <a:spcPct val="0"/>
              </a:spcAft>
              <a:buFont typeface="Arial" charset="0"/>
              <a:buNone/>
              <a:defRPr/>
            </a:pPr>
            <a:r>
              <a:rPr lang="zh-CN" altLang="en-US" sz="2000" b="1" dirty="0" smtClean="0">
                <a:solidFill>
                  <a:srgbClr val="FFFFFF"/>
                </a:solidFill>
                <a:latin typeface="微软雅黑" panose="020B0503020204020204" pitchFamily="34" charset="-122"/>
                <a:ea typeface="微软雅黑" panose="020B0503020204020204" pitchFamily="34" charset="-122"/>
              </a:rPr>
              <a:t>修订背景</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2" name="矩形 18"/>
          <p:cNvSpPr>
            <a:spLocks noChangeArrowheads="1"/>
          </p:cNvSpPr>
          <p:nvPr/>
        </p:nvSpPr>
        <p:spPr bwMode="auto">
          <a:xfrm>
            <a:off x="1883376" y="4153603"/>
            <a:ext cx="6286113" cy="618521"/>
          </a:xfrm>
          <a:prstGeom prst="rect">
            <a:avLst/>
          </a:prstGeom>
          <a:gradFill flip="none" rotWithShape="1">
            <a:gsLst>
              <a:gs pos="0">
                <a:schemeClr val="accent2"/>
              </a:gs>
              <a:gs pos="48000">
                <a:schemeClr val="accent1">
                  <a:shade val="67500"/>
                  <a:satMod val="115000"/>
                </a:schemeClr>
              </a:gs>
              <a:gs pos="100000">
                <a:schemeClr val="accent1">
                  <a:shade val="100000"/>
                  <a:satMod val="115000"/>
                </a:schemeClr>
              </a:gs>
            </a:gsLst>
            <a:lin ang="0" scaled="1"/>
            <a:tileRect/>
          </a:gradFill>
          <a:ln>
            <a:noFill/>
          </a:ln>
          <a:effectLst/>
        </p:spPr>
        <p:txBody>
          <a:bodyPr lIns="85282" tIns="42642" rIns="85282" bIns="42642" anchor="ctr"/>
          <a:lstStyle/>
          <a:p>
            <a:pPr eaLnBrk="0" fontAlgn="base" hangingPunct="0">
              <a:spcBef>
                <a:spcPct val="0"/>
              </a:spcBef>
              <a:spcAft>
                <a:spcPct val="0"/>
              </a:spcAft>
              <a:buFont typeface="Arial" charset="0"/>
              <a:buNone/>
              <a:defRPr/>
            </a:pPr>
            <a:r>
              <a:rPr lang="zh-CN" altLang="en-US" sz="2000" b="1" dirty="0">
                <a:solidFill>
                  <a:srgbClr val="FFFFFF"/>
                </a:solidFill>
                <a:latin typeface="微软雅黑" panose="020B0503020204020204" pitchFamily="34" charset="-122"/>
                <a:ea typeface="微软雅黑" panose="020B0503020204020204" pitchFamily="34" charset="-122"/>
              </a:rPr>
              <a:t>我</a:t>
            </a:r>
            <a:r>
              <a:rPr lang="zh-CN" altLang="en-US" sz="2000" b="1" dirty="0" smtClean="0">
                <a:solidFill>
                  <a:srgbClr val="FFFFFF"/>
                </a:solidFill>
                <a:latin typeface="微软雅黑" panose="020B0503020204020204" pitchFamily="34" charset="-122"/>
                <a:ea typeface="微软雅黑" panose="020B0503020204020204" pitchFamily="34" charset="-122"/>
              </a:rPr>
              <a:t>所现行适当性管理规则体系</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3" name="矩形 20"/>
          <p:cNvSpPr>
            <a:spLocks noChangeArrowheads="1"/>
          </p:cNvSpPr>
          <p:nvPr/>
        </p:nvSpPr>
        <p:spPr bwMode="auto">
          <a:xfrm>
            <a:off x="915801" y="4153603"/>
            <a:ext cx="900112" cy="618521"/>
          </a:xfrm>
          <a:prstGeom prst="rect">
            <a:avLst/>
          </a:prstGeom>
          <a:solidFill>
            <a:schemeClr val="accent2"/>
          </a:solidFill>
          <a:ln>
            <a:noFill/>
          </a:ln>
          <a:extLst/>
        </p:spPr>
        <p:txBody>
          <a:bodyPr lIns="85282" tIns="42642" rIns="85282" bIns="42642" anchor="ctr"/>
          <a:lstStyle/>
          <a:p>
            <a:pPr algn="ctr" eaLnBrk="0" fontAlgn="base" hangingPunct="0">
              <a:spcBef>
                <a:spcPct val="0"/>
              </a:spcBef>
              <a:spcAft>
                <a:spcPct val="0"/>
              </a:spcAft>
              <a:buFont typeface="Arial" charset="0"/>
              <a:buNone/>
            </a:pPr>
            <a:endParaRPr lang="zh-CN" altLang="en-US" b="1">
              <a:solidFill>
                <a:srgbClr val="FFFFFF"/>
              </a:solidFill>
            </a:endParaRPr>
          </a:p>
        </p:txBody>
      </p:sp>
      <p:sp>
        <p:nvSpPr>
          <p:cNvPr id="24" name="矩形 26"/>
          <p:cNvSpPr>
            <a:spLocks noChangeArrowheads="1"/>
          </p:cNvSpPr>
          <p:nvPr/>
        </p:nvSpPr>
        <p:spPr bwMode="auto">
          <a:xfrm>
            <a:off x="658627" y="4153603"/>
            <a:ext cx="211455" cy="618521"/>
          </a:xfrm>
          <a:prstGeom prst="rect">
            <a:avLst/>
          </a:prstGeom>
          <a:solidFill>
            <a:schemeClr val="accent2"/>
          </a:solidFill>
          <a:ln>
            <a:noFill/>
          </a:ln>
          <a:extLst/>
        </p:spPr>
        <p:txBody>
          <a:bodyPr lIns="85282" tIns="42642" rIns="85282" bIns="42642" anchor="ctr"/>
          <a:lstStyle/>
          <a:p>
            <a:pPr algn="ctr" eaLnBrk="0" fontAlgn="base" hangingPunct="0">
              <a:spcBef>
                <a:spcPct val="0"/>
              </a:spcBef>
              <a:spcAft>
                <a:spcPct val="0"/>
              </a:spcAft>
              <a:buFont typeface="Arial" charset="0"/>
              <a:buNone/>
            </a:pPr>
            <a:endParaRPr lang="zh-CN" altLang="en-US" b="1">
              <a:solidFill>
                <a:srgbClr val="FFFFFF"/>
              </a:solidFill>
            </a:endParaRPr>
          </a:p>
        </p:txBody>
      </p:sp>
      <p:sp>
        <p:nvSpPr>
          <p:cNvPr id="26" name="TextBox 28"/>
          <p:cNvSpPr>
            <a:spLocks noChangeArrowheads="1"/>
          </p:cNvSpPr>
          <p:nvPr/>
        </p:nvSpPr>
        <p:spPr bwMode="auto">
          <a:xfrm>
            <a:off x="1158688" y="4277876"/>
            <a:ext cx="428710" cy="393893"/>
          </a:xfrm>
          <a:prstGeom prst="rect">
            <a:avLst/>
          </a:prstGeom>
          <a:solidFill>
            <a:schemeClr val="accent2"/>
          </a:solidFill>
          <a:ln>
            <a:noFill/>
          </a:ln>
          <a:extLst/>
        </p:spPr>
        <p:txBody>
          <a:bodyPr wrap="none" lIns="85282" tIns="42642" rIns="85282" bIns="42642">
            <a:spAutoFit/>
          </a:bodyPr>
          <a:lstStyle/>
          <a:p>
            <a:pPr eaLnBrk="0" fontAlgn="base" hangingPunct="0">
              <a:spcBef>
                <a:spcPct val="0"/>
              </a:spcBef>
              <a:spcAft>
                <a:spcPct val="0"/>
              </a:spcAft>
              <a:buFont typeface="Arial" charset="0"/>
              <a:buNone/>
            </a:pPr>
            <a:r>
              <a:rPr lang="zh-CN" altLang="en-US" sz="2000" b="1" dirty="0">
                <a:solidFill>
                  <a:srgbClr val="FFFFFF"/>
                </a:solidFill>
                <a:latin typeface="微软雅黑" pitchFamily="34" charset="-122"/>
                <a:ea typeface="微软雅黑" pitchFamily="34" charset="-122"/>
                <a:sym typeface="微软雅黑" pitchFamily="34" charset="-122"/>
              </a:rPr>
              <a:t>三</a:t>
            </a:r>
          </a:p>
        </p:txBody>
      </p:sp>
    </p:spTree>
    <p:extLst>
      <p:ext uri="{BB962C8B-B14F-4D97-AF65-F5344CB8AC3E}">
        <p14:creationId xmlns:p14="http://schemas.microsoft.com/office/powerpoint/2010/main" val="372277331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sp>
        <p:nvSpPr>
          <p:cNvPr id="11" name="Rectangle 1"/>
          <p:cNvSpPr>
            <a:spLocks noChangeArrowheads="1"/>
          </p:cNvSpPr>
          <p:nvPr/>
        </p:nvSpPr>
        <p:spPr bwMode="auto">
          <a:xfrm>
            <a:off x="467544" y="1444714"/>
            <a:ext cx="23778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382588" defTabSz="914400" fontAlgn="base">
              <a:spcBef>
                <a:spcPct val="0"/>
              </a:spcBef>
              <a:spcAft>
                <a:spcPct val="0"/>
              </a:spcAft>
            </a:pPr>
            <a:r>
              <a:rPr lang="zh-CN" altLang="zh-CN" sz="2000" b="1" dirty="0" smtClean="0">
                <a:latin typeface="微软雅黑" panose="020B0503020204020204" pitchFamily="34" charset="-122"/>
                <a:ea typeface="微软雅黑" panose="020B0503020204020204" pitchFamily="34" charset="-122"/>
                <a:cs typeface="Times New Roman" pitchFamily="18" charset="0"/>
              </a:rPr>
              <a:t>（</a:t>
            </a:r>
            <a:r>
              <a:rPr lang="zh-CN" altLang="en-US" sz="2000" b="1" dirty="0" smtClean="0">
                <a:latin typeface="微软雅黑" panose="020B0503020204020204" pitchFamily="34" charset="-122"/>
                <a:ea typeface="微软雅黑" panose="020B0503020204020204" pitchFamily="34" charset="-122"/>
                <a:cs typeface="Times New Roman" pitchFamily="18" charset="0"/>
              </a:rPr>
              <a:t>三</a:t>
            </a:r>
            <a:r>
              <a:rPr lang="zh-CN" altLang="zh-CN" sz="2000" b="1" dirty="0" smtClean="0">
                <a:latin typeface="微软雅黑" panose="020B0503020204020204" pitchFamily="34" charset="-122"/>
                <a:ea typeface="微软雅黑" panose="020B0503020204020204" pitchFamily="34" charset="-122"/>
                <a:cs typeface="Times New Roman" pitchFamily="18" charset="0"/>
              </a:rPr>
              <a:t>）</a:t>
            </a:r>
            <a:r>
              <a:rPr lang="zh-CN" altLang="en-US" sz="2000" b="1" dirty="0">
                <a:latin typeface="微软雅黑" panose="020B0503020204020204" pitchFamily="34" charset="-122"/>
                <a:ea typeface="微软雅黑" panose="020B0503020204020204" pitchFamily="34" charset="-122"/>
                <a:cs typeface="Times New Roman" pitchFamily="18" charset="0"/>
              </a:rPr>
              <a:t>风险揭示</a:t>
            </a:r>
          </a:p>
        </p:txBody>
      </p:sp>
      <p:graphicFrame>
        <p:nvGraphicFramePr>
          <p:cNvPr id="2" name="表格 1"/>
          <p:cNvGraphicFramePr>
            <a:graphicFrameLocks noGrp="1"/>
          </p:cNvGraphicFramePr>
          <p:nvPr>
            <p:extLst>
              <p:ext uri="{D42A27DB-BD31-4B8C-83A1-F6EECF244321}">
                <p14:modId xmlns:p14="http://schemas.microsoft.com/office/powerpoint/2010/main" val="4059819965"/>
              </p:ext>
            </p:extLst>
          </p:nvPr>
        </p:nvGraphicFramePr>
        <p:xfrm>
          <a:off x="160510" y="1978620"/>
          <a:ext cx="8875986" cy="4366312"/>
        </p:xfrm>
        <a:graphic>
          <a:graphicData uri="http://schemas.openxmlformats.org/drawingml/2006/table">
            <a:tbl>
              <a:tblPr firstRow="1" firstCol="1" bandRow="1">
                <a:tableStyleId>{21E4AEA4-8DFA-4A89-87EB-49C32662AFE0}</a:tableStyleId>
              </a:tblPr>
              <a:tblGrid>
                <a:gridCol w="420772"/>
                <a:gridCol w="1320395"/>
                <a:gridCol w="2075257"/>
                <a:gridCol w="5059562"/>
              </a:tblGrid>
              <a:tr h="442268">
                <a:tc>
                  <a:txBody>
                    <a:bodyPr/>
                    <a:lstStyle/>
                    <a:p>
                      <a:pPr marL="0" algn="ctr" defTabSz="767566" rtl="0" eaLnBrk="1" latinLnBrk="0" hangingPunct="1">
                        <a:lnSpc>
                          <a:spcPts val="3100"/>
                        </a:lnSpc>
                        <a:spcAft>
                          <a:spcPts val="0"/>
                        </a:spcAft>
                      </a:pPr>
                      <a:r>
                        <a:rPr lang="zh-CN" sz="1400" kern="100" dirty="0">
                          <a:effectLst/>
                        </a:rPr>
                        <a:t>序号</a:t>
                      </a:r>
                      <a:endParaRPr lang="zh-CN" sz="1400" kern="100" dirty="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3100"/>
                        </a:lnSpc>
                        <a:spcAft>
                          <a:spcPts val="0"/>
                        </a:spcAft>
                      </a:pPr>
                      <a:r>
                        <a:rPr lang="zh-CN" sz="1400" kern="100">
                          <a:effectLst/>
                        </a:rPr>
                        <a:t>业务类型</a:t>
                      </a:r>
                      <a:endParaRPr lang="zh-CN" sz="1400" kern="10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3100"/>
                        </a:lnSpc>
                        <a:spcAft>
                          <a:spcPts val="0"/>
                        </a:spcAft>
                      </a:pPr>
                      <a:r>
                        <a:rPr lang="zh-CN" sz="1400" kern="100">
                          <a:effectLst/>
                        </a:rPr>
                        <a:t>具体要求</a:t>
                      </a:r>
                      <a:endParaRPr lang="zh-CN" sz="1400" kern="10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3100"/>
                        </a:lnSpc>
                        <a:spcAft>
                          <a:spcPts val="0"/>
                        </a:spcAft>
                      </a:pPr>
                      <a:r>
                        <a:rPr lang="zh-CN" sz="1400" kern="100" dirty="0">
                          <a:effectLst/>
                        </a:rPr>
                        <a:t>规则依据</a:t>
                      </a:r>
                      <a:endParaRPr lang="zh-CN" sz="1400" kern="100" dirty="0">
                        <a:solidFill>
                          <a:schemeClr val="dk1"/>
                        </a:solidFill>
                        <a:effectLst/>
                        <a:latin typeface="+mn-lt"/>
                        <a:ea typeface="+mn-ea"/>
                        <a:cs typeface="+mn-cs"/>
                      </a:endParaRPr>
                    </a:p>
                  </a:txBody>
                  <a:tcPr marL="32247" marR="32247" marT="0" marB="0"/>
                </a:tc>
              </a:tr>
              <a:tr h="396480">
                <a:tc>
                  <a:txBody>
                    <a:bodyPr/>
                    <a:lstStyle/>
                    <a:p>
                      <a:pPr marL="0" algn="ctr" defTabSz="767566" rtl="0" eaLnBrk="1" latinLnBrk="0" hangingPunct="1">
                        <a:lnSpc>
                          <a:spcPts val="3100"/>
                        </a:lnSpc>
                        <a:spcAft>
                          <a:spcPts val="0"/>
                        </a:spcAft>
                      </a:pPr>
                      <a:r>
                        <a:rPr lang="en-US" sz="1400" kern="100" dirty="0">
                          <a:effectLst/>
                        </a:rPr>
                        <a:t>6</a:t>
                      </a:r>
                      <a:endParaRPr lang="zh-CN" sz="1400" kern="100" dirty="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700"/>
                        </a:lnSpc>
                        <a:spcAft>
                          <a:spcPts val="0"/>
                        </a:spcAft>
                      </a:pPr>
                      <a:r>
                        <a:rPr lang="zh-CN" sz="1400" kern="100" dirty="0">
                          <a:effectLst/>
                        </a:rPr>
                        <a:t>融资融券</a:t>
                      </a:r>
                      <a:endParaRPr lang="zh-CN" sz="1400" kern="100" dirty="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2700"/>
                        </a:lnSpc>
                        <a:spcAft>
                          <a:spcPts val="0"/>
                        </a:spcAft>
                      </a:pPr>
                      <a:r>
                        <a:rPr lang="zh-CN" sz="1400" kern="100" dirty="0">
                          <a:effectLst/>
                        </a:rPr>
                        <a:t>签</a:t>
                      </a:r>
                      <a:r>
                        <a:rPr lang="zh-CN" sz="1400" kern="100" dirty="0" smtClean="0">
                          <a:effectLst/>
                        </a:rPr>
                        <a:t>署</a:t>
                      </a:r>
                      <a:r>
                        <a:rPr lang="en-US" altLang="zh-CN" sz="1400" kern="100" dirty="0" smtClean="0">
                          <a:effectLst/>
                        </a:rPr>
                        <a:t>《</a:t>
                      </a:r>
                      <a:r>
                        <a:rPr lang="zh-CN" sz="1400" kern="100" dirty="0" smtClean="0">
                          <a:effectLst/>
                        </a:rPr>
                        <a:t>风</a:t>
                      </a:r>
                      <a:r>
                        <a:rPr lang="zh-CN" sz="1400" kern="100" dirty="0">
                          <a:effectLst/>
                        </a:rPr>
                        <a:t>险揭示</a:t>
                      </a:r>
                      <a:r>
                        <a:rPr lang="zh-CN" sz="1400" kern="100" dirty="0" smtClean="0">
                          <a:effectLst/>
                        </a:rPr>
                        <a:t>书</a:t>
                      </a:r>
                      <a:r>
                        <a:rPr lang="en-US" altLang="zh-CN" sz="1400" kern="100" dirty="0" smtClean="0">
                          <a:effectLst/>
                        </a:rPr>
                        <a:t>》</a:t>
                      </a:r>
                      <a:endParaRPr lang="zh-CN" sz="1400" kern="100" dirty="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2700"/>
                        </a:lnSpc>
                        <a:spcAft>
                          <a:spcPts val="0"/>
                        </a:spcAft>
                      </a:pPr>
                      <a:r>
                        <a:rPr lang="zh-CN" sz="1400" kern="100">
                          <a:effectLst/>
                        </a:rPr>
                        <a:t>《融资融券交易实施细则》第</a:t>
                      </a:r>
                      <a:r>
                        <a:rPr lang="en-US" sz="1400" kern="100">
                          <a:effectLst/>
                        </a:rPr>
                        <a:t>2.5</a:t>
                      </a:r>
                      <a:r>
                        <a:rPr lang="zh-CN" sz="1400" kern="100">
                          <a:effectLst/>
                        </a:rPr>
                        <a:t>条</a:t>
                      </a:r>
                      <a:endParaRPr lang="zh-CN" sz="1400" kern="100">
                        <a:solidFill>
                          <a:schemeClr val="dk1"/>
                        </a:solidFill>
                        <a:effectLst/>
                        <a:latin typeface="+mn-lt"/>
                        <a:ea typeface="+mn-ea"/>
                        <a:cs typeface="+mn-cs"/>
                      </a:endParaRPr>
                    </a:p>
                  </a:txBody>
                  <a:tcPr marL="32247" marR="32247" marT="0" marB="0"/>
                </a:tc>
              </a:tr>
              <a:tr h="432048">
                <a:tc>
                  <a:txBody>
                    <a:bodyPr/>
                    <a:lstStyle/>
                    <a:p>
                      <a:pPr marL="0" algn="ctr" defTabSz="767566" rtl="0" eaLnBrk="1" latinLnBrk="0" hangingPunct="1">
                        <a:lnSpc>
                          <a:spcPts val="3100"/>
                        </a:lnSpc>
                        <a:spcAft>
                          <a:spcPts val="0"/>
                        </a:spcAft>
                      </a:pPr>
                      <a:r>
                        <a:rPr lang="en-US" sz="1400" kern="100">
                          <a:effectLst/>
                        </a:rPr>
                        <a:t>7</a:t>
                      </a:r>
                      <a:endParaRPr lang="zh-CN" sz="1400" kern="10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700"/>
                        </a:lnSpc>
                        <a:spcAft>
                          <a:spcPts val="0"/>
                        </a:spcAft>
                      </a:pPr>
                      <a:r>
                        <a:rPr lang="zh-CN" sz="1400" kern="100" dirty="0">
                          <a:effectLst/>
                        </a:rPr>
                        <a:t>优先股</a:t>
                      </a:r>
                      <a:endParaRPr lang="zh-CN" sz="1400" kern="100" dirty="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2700"/>
                        </a:lnSpc>
                        <a:spcAft>
                          <a:spcPts val="0"/>
                        </a:spcAft>
                      </a:pPr>
                      <a:r>
                        <a:rPr lang="zh-CN" sz="1400" kern="100" dirty="0">
                          <a:effectLst/>
                        </a:rPr>
                        <a:t>签</a:t>
                      </a:r>
                      <a:r>
                        <a:rPr lang="zh-CN" sz="1400" kern="100" dirty="0" smtClean="0">
                          <a:effectLst/>
                        </a:rPr>
                        <a:t>署</a:t>
                      </a:r>
                      <a:r>
                        <a:rPr lang="en-US" altLang="zh-CN" sz="1400" kern="100" dirty="0" smtClean="0">
                          <a:effectLst/>
                        </a:rPr>
                        <a:t>《</a:t>
                      </a:r>
                      <a:r>
                        <a:rPr lang="zh-CN" sz="1400" kern="100" dirty="0" smtClean="0">
                          <a:effectLst/>
                        </a:rPr>
                        <a:t>风</a:t>
                      </a:r>
                      <a:r>
                        <a:rPr lang="zh-CN" sz="1400" kern="100" dirty="0">
                          <a:effectLst/>
                        </a:rPr>
                        <a:t>险揭示</a:t>
                      </a:r>
                      <a:r>
                        <a:rPr lang="zh-CN" sz="1400" kern="100" dirty="0" smtClean="0">
                          <a:effectLst/>
                        </a:rPr>
                        <a:t>书</a:t>
                      </a:r>
                      <a:r>
                        <a:rPr lang="en-US" altLang="zh-CN" sz="1400" kern="100" dirty="0" smtClean="0">
                          <a:effectLst/>
                        </a:rPr>
                        <a:t>》</a:t>
                      </a:r>
                      <a:endParaRPr lang="zh-CN" sz="1400" kern="100" dirty="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2700"/>
                        </a:lnSpc>
                        <a:spcAft>
                          <a:spcPts val="0"/>
                        </a:spcAft>
                      </a:pPr>
                      <a:r>
                        <a:rPr lang="zh-CN" sz="1400" kern="100" dirty="0">
                          <a:effectLst/>
                        </a:rPr>
                        <a:t>《优先股试点业务实施细则》第五条</a:t>
                      </a:r>
                      <a:endParaRPr lang="zh-CN" sz="1400" kern="100" dirty="0">
                        <a:solidFill>
                          <a:schemeClr val="dk1"/>
                        </a:solidFill>
                        <a:effectLst/>
                        <a:latin typeface="+mn-lt"/>
                        <a:ea typeface="+mn-ea"/>
                        <a:cs typeface="+mn-cs"/>
                      </a:endParaRPr>
                    </a:p>
                  </a:txBody>
                  <a:tcPr marL="32247" marR="32247" marT="0" marB="0"/>
                </a:tc>
              </a:tr>
              <a:tr h="720080">
                <a:tc>
                  <a:txBody>
                    <a:bodyPr/>
                    <a:lstStyle/>
                    <a:p>
                      <a:pPr marL="0" algn="ctr" defTabSz="767566" rtl="0" eaLnBrk="1" latinLnBrk="0" hangingPunct="1">
                        <a:lnSpc>
                          <a:spcPts val="3100"/>
                        </a:lnSpc>
                        <a:spcAft>
                          <a:spcPts val="0"/>
                        </a:spcAft>
                      </a:pPr>
                      <a:r>
                        <a:rPr lang="en-US" sz="1400" kern="100">
                          <a:effectLst/>
                        </a:rPr>
                        <a:t>8</a:t>
                      </a:r>
                      <a:endParaRPr lang="zh-CN" sz="1400" kern="10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700"/>
                        </a:lnSpc>
                        <a:spcAft>
                          <a:spcPts val="0"/>
                        </a:spcAft>
                      </a:pPr>
                      <a:r>
                        <a:rPr lang="zh-CN" sz="1400" kern="100" dirty="0">
                          <a:effectLst/>
                        </a:rPr>
                        <a:t>非公开发行公司债券</a:t>
                      </a:r>
                      <a:endParaRPr lang="zh-CN" sz="1400" kern="100" dirty="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2700"/>
                        </a:lnSpc>
                        <a:spcAft>
                          <a:spcPts val="0"/>
                        </a:spcAft>
                      </a:pPr>
                      <a:r>
                        <a:rPr lang="zh-CN" sz="1400" kern="100" dirty="0">
                          <a:effectLst/>
                        </a:rPr>
                        <a:t>签</a:t>
                      </a:r>
                      <a:r>
                        <a:rPr lang="zh-CN" sz="1400" kern="100" dirty="0" smtClean="0">
                          <a:effectLst/>
                        </a:rPr>
                        <a:t>署</a:t>
                      </a:r>
                      <a:r>
                        <a:rPr lang="en-US" altLang="zh-CN" sz="1400" kern="100" dirty="0" smtClean="0">
                          <a:effectLst/>
                        </a:rPr>
                        <a:t>《</a:t>
                      </a:r>
                      <a:r>
                        <a:rPr lang="zh-CN" sz="1400" kern="100" dirty="0" smtClean="0">
                          <a:effectLst/>
                        </a:rPr>
                        <a:t>风</a:t>
                      </a:r>
                      <a:r>
                        <a:rPr lang="zh-CN" sz="1400" kern="100" dirty="0">
                          <a:effectLst/>
                        </a:rPr>
                        <a:t>险揭示</a:t>
                      </a:r>
                      <a:r>
                        <a:rPr lang="zh-CN" sz="1400" kern="100" dirty="0" smtClean="0">
                          <a:effectLst/>
                        </a:rPr>
                        <a:t>书</a:t>
                      </a:r>
                      <a:r>
                        <a:rPr lang="en-US" altLang="zh-CN" sz="1400" kern="100" dirty="0" smtClean="0">
                          <a:effectLst/>
                        </a:rPr>
                        <a:t>》</a:t>
                      </a:r>
                      <a:endParaRPr lang="zh-CN" sz="1400" kern="100" dirty="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2700"/>
                        </a:lnSpc>
                        <a:spcAft>
                          <a:spcPts val="0"/>
                        </a:spcAft>
                      </a:pPr>
                      <a:r>
                        <a:rPr lang="zh-CN" sz="1400" kern="100" dirty="0">
                          <a:effectLst/>
                        </a:rPr>
                        <a:t>《非公开发行公司债券业务管理暂行办法》第十一条</a:t>
                      </a:r>
                      <a:endParaRPr lang="zh-CN" sz="1400" kern="100" dirty="0">
                        <a:solidFill>
                          <a:schemeClr val="dk1"/>
                        </a:solidFill>
                        <a:effectLst/>
                        <a:latin typeface="+mn-lt"/>
                        <a:ea typeface="+mn-ea"/>
                        <a:cs typeface="+mn-cs"/>
                      </a:endParaRPr>
                    </a:p>
                  </a:txBody>
                  <a:tcPr marL="32247" marR="32247" marT="0" marB="0"/>
                </a:tc>
              </a:tr>
              <a:tr h="214982">
                <a:tc>
                  <a:txBody>
                    <a:bodyPr/>
                    <a:lstStyle/>
                    <a:p>
                      <a:pPr marL="0" algn="ctr" defTabSz="767566" rtl="0" eaLnBrk="1" latinLnBrk="0" hangingPunct="1">
                        <a:lnSpc>
                          <a:spcPts val="3100"/>
                        </a:lnSpc>
                        <a:spcAft>
                          <a:spcPts val="0"/>
                        </a:spcAft>
                      </a:pPr>
                      <a:r>
                        <a:rPr lang="en-US" sz="1400" kern="100">
                          <a:effectLst/>
                        </a:rPr>
                        <a:t>9</a:t>
                      </a:r>
                      <a:endParaRPr lang="zh-CN" sz="1400" kern="10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700"/>
                        </a:lnSpc>
                        <a:spcAft>
                          <a:spcPts val="0"/>
                        </a:spcAft>
                      </a:pPr>
                      <a:r>
                        <a:rPr lang="zh-CN" sz="1400" kern="100">
                          <a:effectLst/>
                        </a:rPr>
                        <a:t>资产证券化</a:t>
                      </a:r>
                      <a:endParaRPr lang="zh-CN" sz="1400" kern="10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2700"/>
                        </a:lnSpc>
                        <a:spcAft>
                          <a:spcPts val="0"/>
                        </a:spcAft>
                      </a:pPr>
                      <a:r>
                        <a:rPr lang="zh-CN" sz="1400" kern="100" dirty="0">
                          <a:effectLst/>
                        </a:rPr>
                        <a:t>签</a:t>
                      </a:r>
                      <a:r>
                        <a:rPr lang="zh-CN" sz="1400" kern="100" dirty="0" smtClean="0">
                          <a:effectLst/>
                        </a:rPr>
                        <a:t>署</a:t>
                      </a:r>
                      <a:r>
                        <a:rPr lang="en-US" altLang="zh-CN" sz="1400" kern="100" dirty="0" smtClean="0">
                          <a:effectLst/>
                        </a:rPr>
                        <a:t>《</a:t>
                      </a:r>
                      <a:r>
                        <a:rPr lang="zh-CN" sz="1400" kern="100" dirty="0" smtClean="0">
                          <a:effectLst/>
                        </a:rPr>
                        <a:t>风</a:t>
                      </a:r>
                      <a:r>
                        <a:rPr lang="zh-CN" sz="1400" kern="100" dirty="0">
                          <a:effectLst/>
                        </a:rPr>
                        <a:t>险揭示</a:t>
                      </a:r>
                      <a:r>
                        <a:rPr lang="zh-CN" sz="1400" kern="100" dirty="0" smtClean="0">
                          <a:effectLst/>
                        </a:rPr>
                        <a:t>书</a:t>
                      </a:r>
                      <a:r>
                        <a:rPr lang="en-US" altLang="zh-CN" sz="1400" kern="100" dirty="0" smtClean="0">
                          <a:effectLst/>
                        </a:rPr>
                        <a:t>》</a:t>
                      </a:r>
                      <a:endParaRPr lang="zh-CN" sz="1400" kern="100" dirty="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2700"/>
                        </a:lnSpc>
                        <a:spcAft>
                          <a:spcPts val="0"/>
                        </a:spcAft>
                      </a:pPr>
                      <a:r>
                        <a:rPr lang="zh-CN" sz="1400" kern="100">
                          <a:effectLst/>
                        </a:rPr>
                        <a:t>《资产证券化业务指引》第三十九条</a:t>
                      </a:r>
                      <a:endParaRPr lang="zh-CN" sz="1400" kern="100">
                        <a:solidFill>
                          <a:schemeClr val="dk1"/>
                        </a:solidFill>
                        <a:effectLst/>
                        <a:latin typeface="+mn-lt"/>
                        <a:ea typeface="+mn-ea"/>
                        <a:cs typeface="+mn-cs"/>
                      </a:endParaRPr>
                    </a:p>
                  </a:txBody>
                  <a:tcPr marL="32247" marR="32247" marT="0" marB="0"/>
                </a:tc>
              </a:tr>
              <a:tr h="750017">
                <a:tc>
                  <a:txBody>
                    <a:bodyPr/>
                    <a:lstStyle/>
                    <a:p>
                      <a:pPr marL="0" algn="ctr" defTabSz="767566" rtl="0" eaLnBrk="1" latinLnBrk="0" hangingPunct="1">
                        <a:lnSpc>
                          <a:spcPts val="3100"/>
                        </a:lnSpc>
                        <a:spcAft>
                          <a:spcPts val="0"/>
                        </a:spcAft>
                      </a:pPr>
                      <a:r>
                        <a:rPr lang="en-US" sz="1400" kern="100">
                          <a:effectLst/>
                        </a:rPr>
                        <a:t>10</a:t>
                      </a:r>
                      <a:endParaRPr lang="zh-CN" sz="1400" kern="10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700"/>
                        </a:lnSpc>
                        <a:spcAft>
                          <a:spcPts val="0"/>
                        </a:spcAft>
                      </a:pPr>
                      <a:r>
                        <a:rPr lang="zh-CN" sz="1400" kern="100">
                          <a:effectLst/>
                        </a:rPr>
                        <a:t>债券质押式回购交易</a:t>
                      </a:r>
                      <a:endParaRPr lang="zh-CN" sz="1400" kern="10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2700"/>
                        </a:lnSpc>
                        <a:spcAft>
                          <a:spcPts val="0"/>
                        </a:spcAft>
                      </a:pPr>
                      <a:r>
                        <a:rPr lang="zh-CN" sz="1400" kern="100" dirty="0">
                          <a:effectLst/>
                        </a:rPr>
                        <a:t>签</a:t>
                      </a:r>
                      <a:r>
                        <a:rPr lang="zh-CN" sz="1400" kern="100" dirty="0" smtClean="0">
                          <a:effectLst/>
                        </a:rPr>
                        <a:t>署</a:t>
                      </a:r>
                      <a:r>
                        <a:rPr lang="en-US" altLang="zh-CN" sz="1400" kern="100" dirty="0" smtClean="0">
                          <a:effectLst/>
                        </a:rPr>
                        <a:t>《</a:t>
                      </a:r>
                      <a:r>
                        <a:rPr lang="zh-CN" sz="1400" kern="100" dirty="0" smtClean="0">
                          <a:effectLst/>
                        </a:rPr>
                        <a:t>风</a:t>
                      </a:r>
                      <a:r>
                        <a:rPr lang="zh-CN" sz="1400" kern="100" dirty="0">
                          <a:effectLst/>
                        </a:rPr>
                        <a:t>险揭示</a:t>
                      </a:r>
                      <a:r>
                        <a:rPr lang="zh-CN" sz="1400" kern="100" dirty="0" smtClean="0">
                          <a:effectLst/>
                        </a:rPr>
                        <a:t>书</a:t>
                      </a:r>
                      <a:r>
                        <a:rPr lang="en-US" altLang="zh-CN" sz="1400" kern="100" dirty="0" smtClean="0">
                          <a:effectLst/>
                        </a:rPr>
                        <a:t>》</a:t>
                      </a:r>
                      <a:endParaRPr lang="zh-CN" sz="1400" kern="100" dirty="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2700"/>
                        </a:lnSpc>
                        <a:spcAft>
                          <a:spcPts val="0"/>
                        </a:spcAft>
                      </a:pPr>
                      <a:r>
                        <a:rPr lang="zh-CN" sz="1400" kern="100" dirty="0">
                          <a:effectLst/>
                        </a:rPr>
                        <a:t>《债券质押式回购交易结算风险控制指引》第八条</a:t>
                      </a:r>
                      <a:endParaRPr lang="zh-CN" sz="1400" kern="100" dirty="0">
                        <a:solidFill>
                          <a:schemeClr val="dk1"/>
                        </a:solidFill>
                        <a:effectLst/>
                        <a:latin typeface="+mn-lt"/>
                        <a:ea typeface="+mn-ea"/>
                        <a:cs typeface="+mn-cs"/>
                      </a:endParaRPr>
                    </a:p>
                  </a:txBody>
                  <a:tcPr marL="32247" marR="32247" marT="0" marB="0"/>
                </a:tc>
              </a:tr>
              <a:tr h="382537">
                <a:tc>
                  <a:txBody>
                    <a:bodyPr/>
                    <a:lstStyle/>
                    <a:p>
                      <a:pPr marL="0" algn="ctr" defTabSz="767566" rtl="0" eaLnBrk="1" latinLnBrk="0" hangingPunct="1">
                        <a:lnSpc>
                          <a:spcPts val="3100"/>
                        </a:lnSpc>
                        <a:spcAft>
                          <a:spcPts val="0"/>
                        </a:spcAft>
                      </a:pPr>
                      <a:r>
                        <a:rPr lang="en-US" sz="1400" kern="100">
                          <a:effectLst/>
                        </a:rPr>
                        <a:t>11</a:t>
                      </a:r>
                      <a:endParaRPr lang="zh-CN" sz="1400" kern="10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700"/>
                        </a:lnSpc>
                        <a:spcAft>
                          <a:spcPts val="0"/>
                        </a:spcAft>
                      </a:pPr>
                      <a:r>
                        <a:rPr lang="zh-CN" sz="1400" kern="100">
                          <a:effectLst/>
                        </a:rPr>
                        <a:t>股票质押</a:t>
                      </a:r>
                      <a:endParaRPr lang="zh-CN" sz="1400" kern="10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2700"/>
                        </a:lnSpc>
                        <a:spcAft>
                          <a:spcPts val="0"/>
                        </a:spcAft>
                      </a:pPr>
                      <a:r>
                        <a:rPr lang="zh-CN" sz="1400" kern="100" dirty="0">
                          <a:effectLst/>
                        </a:rPr>
                        <a:t>签</a:t>
                      </a:r>
                      <a:r>
                        <a:rPr lang="zh-CN" sz="1400" kern="100" dirty="0" smtClean="0">
                          <a:effectLst/>
                        </a:rPr>
                        <a:t>署</a:t>
                      </a:r>
                      <a:r>
                        <a:rPr lang="en-US" altLang="zh-CN" sz="1400" kern="100" dirty="0" smtClean="0">
                          <a:effectLst/>
                        </a:rPr>
                        <a:t>《</a:t>
                      </a:r>
                      <a:r>
                        <a:rPr lang="zh-CN" sz="1400" kern="100" dirty="0" smtClean="0">
                          <a:effectLst/>
                        </a:rPr>
                        <a:t>风</a:t>
                      </a:r>
                      <a:r>
                        <a:rPr lang="zh-CN" sz="1400" kern="100" dirty="0">
                          <a:effectLst/>
                        </a:rPr>
                        <a:t>险揭示</a:t>
                      </a:r>
                      <a:r>
                        <a:rPr lang="zh-CN" sz="1400" kern="100" dirty="0" smtClean="0">
                          <a:effectLst/>
                        </a:rPr>
                        <a:t>书</a:t>
                      </a:r>
                      <a:r>
                        <a:rPr lang="en-US" altLang="zh-CN" sz="1400" kern="100" dirty="0" smtClean="0">
                          <a:effectLst/>
                        </a:rPr>
                        <a:t>》</a:t>
                      </a:r>
                      <a:endParaRPr lang="zh-CN" sz="1400" kern="100" dirty="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2700"/>
                        </a:lnSpc>
                        <a:spcAft>
                          <a:spcPts val="0"/>
                        </a:spcAft>
                      </a:pPr>
                      <a:r>
                        <a:rPr lang="zh-CN" sz="1400" kern="100" dirty="0">
                          <a:effectLst/>
                        </a:rPr>
                        <a:t>《股票质押式回购交易及登记结算业务办法</a:t>
                      </a:r>
                      <a:r>
                        <a:rPr lang="en-US" sz="1400" kern="100" dirty="0">
                          <a:effectLst/>
                        </a:rPr>
                        <a:t>(</a:t>
                      </a:r>
                      <a:r>
                        <a:rPr lang="zh-CN" sz="1400" kern="100" dirty="0">
                          <a:effectLst/>
                        </a:rPr>
                        <a:t>试行</a:t>
                      </a:r>
                      <a:r>
                        <a:rPr lang="en-US" sz="1400" kern="100" dirty="0">
                          <a:effectLst/>
                        </a:rPr>
                        <a:t>)</a:t>
                      </a:r>
                      <a:r>
                        <a:rPr lang="zh-CN" sz="1400" kern="100" dirty="0">
                          <a:effectLst/>
                        </a:rPr>
                        <a:t>》第十五条</a:t>
                      </a:r>
                      <a:endParaRPr lang="zh-CN" sz="1400" kern="100" dirty="0">
                        <a:solidFill>
                          <a:schemeClr val="dk1"/>
                        </a:solidFill>
                        <a:effectLst/>
                        <a:latin typeface="+mn-lt"/>
                        <a:ea typeface="+mn-ea"/>
                        <a:cs typeface="+mn-cs"/>
                      </a:endParaRPr>
                    </a:p>
                  </a:txBody>
                  <a:tcPr marL="32247" marR="32247" marT="0" marB="0"/>
                </a:tc>
              </a:tr>
              <a:tr h="406852">
                <a:tc>
                  <a:txBody>
                    <a:bodyPr/>
                    <a:lstStyle/>
                    <a:p>
                      <a:pPr marL="0" algn="ctr" defTabSz="767566" rtl="0" eaLnBrk="1" latinLnBrk="0" hangingPunct="1">
                        <a:lnSpc>
                          <a:spcPts val="3100"/>
                        </a:lnSpc>
                        <a:spcAft>
                          <a:spcPts val="0"/>
                        </a:spcAft>
                      </a:pPr>
                      <a:r>
                        <a:rPr lang="en-US" sz="1400" kern="100">
                          <a:effectLst/>
                        </a:rPr>
                        <a:t>12</a:t>
                      </a:r>
                      <a:endParaRPr lang="zh-CN" sz="1400" kern="10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700"/>
                        </a:lnSpc>
                        <a:spcAft>
                          <a:spcPts val="0"/>
                        </a:spcAft>
                      </a:pPr>
                      <a:r>
                        <a:rPr lang="zh-CN" sz="1400" kern="100" dirty="0">
                          <a:effectLst/>
                        </a:rPr>
                        <a:t>资管份额转让</a:t>
                      </a:r>
                      <a:endParaRPr lang="zh-CN" sz="1400" kern="100" dirty="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2700"/>
                        </a:lnSpc>
                        <a:spcAft>
                          <a:spcPts val="0"/>
                        </a:spcAft>
                      </a:pPr>
                      <a:r>
                        <a:rPr lang="zh-CN" sz="1400" kern="100" dirty="0">
                          <a:effectLst/>
                        </a:rPr>
                        <a:t>签</a:t>
                      </a:r>
                      <a:r>
                        <a:rPr lang="zh-CN" sz="1400" kern="100" dirty="0" smtClean="0">
                          <a:effectLst/>
                        </a:rPr>
                        <a:t>署</a:t>
                      </a:r>
                      <a:r>
                        <a:rPr lang="en-US" altLang="zh-CN" sz="1400" kern="100" dirty="0" smtClean="0">
                          <a:effectLst/>
                        </a:rPr>
                        <a:t>《</a:t>
                      </a:r>
                      <a:r>
                        <a:rPr lang="zh-CN" sz="1400" kern="100" dirty="0" smtClean="0">
                          <a:effectLst/>
                        </a:rPr>
                        <a:t>风</a:t>
                      </a:r>
                      <a:r>
                        <a:rPr lang="zh-CN" sz="1400" kern="100" dirty="0">
                          <a:effectLst/>
                        </a:rPr>
                        <a:t>险揭示</a:t>
                      </a:r>
                      <a:r>
                        <a:rPr lang="zh-CN" sz="1400" kern="100" dirty="0" smtClean="0">
                          <a:effectLst/>
                        </a:rPr>
                        <a:t>书</a:t>
                      </a:r>
                      <a:r>
                        <a:rPr lang="en-US" altLang="zh-CN" sz="1400" kern="100" dirty="0" smtClean="0">
                          <a:effectLst/>
                        </a:rPr>
                        <a:t>》</a:t>
                      </a:r>
                      <a:endParaRPr lang="zh-CN" sz="1400" kern="100" dirty="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2700"/>
                        </a:lnSpc>
                        <a:spcAft>
                          <a:spcPts val="0"/>
                        </a:spcAft>
                      </a:pPr>
                      <a:r>
                        <a:rPr lang="zh-CN" sz="1400" kern="100" dirty="0">
                          <a:effectLst/>
                        </a:rPr>
                        <a:t>《资产管理计划份额转让业务指引（</a:t>
                      </a:r>
                      <a:r>
                        <a:rPr lang="en-US" sz="1400" kern="100" dirty="0">
                          <a:effectLst/>
                        </a:rPr>
                        <a:t>2014</a:t>
                      </a:r>
                      <a:r>
                        <a:rPr lang="zh-CN" sz="1400" kern="100" dirty="0">
                          <a:effectLst/>
                        </a:rPr>
                        <a:t>年修订）》第十二条</a:t>
                      </a:r>
                      <a:endParaRPr lang="zh-CN" sz="1400" kern="100" dirty="0">
                        <a:solidFill>
                          <a:schemeClr val="dk1"/>
                        </a:solidFill>
                        <a:effectLst/>
                        <a:latin typeface="+mn-lt"/>
                        <a:ea typeface="+mn-ea"/>
                        <a:cs typeface="+mn-cs"/>
                      </a:endParaRPr>
                    </a:p>
                  </a:txBody>
                  <a:tcPr marL="32247" marR="32247" marT="0" marB="0"/>
                </a:tc>
              </a:tr>
              <a:tr h="431167">
                <a:tc>
                  <a:txBody>
                    <a:bodyPr/>
                    <a:lstStyle/>
                    <a:p>
                      <a:pPr marL="0" algn="ctr" defTabSz="767566" rtl="0" eaLnBrk="1" latinLnBrk="0" hangingPunct="1">
                        <a:lnSpc>
                          <a:spcPts val="3100"/>
                        </a:lnSpc>
                        <a:spcAft>
                          <a:spcPts val="0"/>
                        </a:spcAft>
                      </a:pPr>
                      <a:r>
                        <a:rPr lang="en-US" sz="1400" kern="100">
                          <a:effectLst/>
                        </a:rPr>
                        <a:t>13</a:t>
                      </a:r>
                      <a:endParaRPr lang="zh-CN" sz="1400" kern="100">
                        <a:solidFill>
                          <a:schemeClr val="dk1"/>
                        </a:solidFill>
                        <a:effectLst/>
                        <a:latin typeface="+mn-lt"/>
                        <a:ea typeface="+mn-ea"/>
                        <a:cs typeface="+mn-cs"/>
                      </a:endParaRPr>
                    </a:p>
                  </a:txBody>
                  <a:tcPr marL="32247" marR="32247" marT="0" marB="0" anchor="ctr"/>
                </a:tc>
                <a:tc>
                  <a:txBody>
                    <a:bodyPr/>
                    <a:lstStyle/>
                    <a:p>
                      <a:pPr marL="0" algn="ctr" defTabSz="767566" rtl="0" eaLnBrk="1" latinLnBrk="0" hangingPunct="1">
                        <a:lnSpc>
                          <a:spcPts val="2700"/>
                        </a:lnSpc>
                        <a:spcAft>
                          <a:spcPts val="0"/>
                        </a:spcAft>
                      </a:pPr>
                      <a:r>
                        <a:rPr lang="zh-CN" sz="1400" kern="100" dirty="0">
                          <a:effectLst/>
                        </a:rPr>
                        <a:t>报价回购</a:t>
                      </a:r>
                      <a:endParaRPr lang="zh-CN" sz="1400" kern="100" dirty="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2700"/>
                        </a:lnSpc>
                        <a:spcAft>
                          <a:spcPts val="0"/>
                        </a:spcAft>
                      </a:pPr>
                      <a:r>
                        <a:rPr lang="zh-CN" sz="1400" kern="100" dirty="0">
                          <a:effectLst/>
                        </a:rPr>
                        <a:t>签</a:t>
                      </a:r>
                      <a:r>
                        <a:rPr lang="zh-CN" sz="1400" kern="100" dirty="0" smtClean="0">
                          <a:effectLst/>
                        </a:rPr>
                        <a:t>署</a:t>
                      </a:r>
                      <a:r>
                        <a:rPr lang="en-US" altLang="zh-CN" sz="1400" kern="100" dirty="0" smtClean="0">
                          <a:effectLst/>
                        </a:rPr>
                        <a:t>《</a:t>
                      </a:r>
                      <a:r>
                        <a:rPr lang="zh-CN" sz="1400" kern="100" dirty="0" smtClean="0">
                          <a:effectLst/>
                        </a:rPr>
                        <a:t>风</a:t>
                      </a:r>
                      <a:r>
                        <a:rPr lang="zh-CN" sz="1400" kern="100" dirty="0">
                          <a:effectLst/>
                        </a:rPr>
                        <a:t>险揭示</a:t>
                      </a:r>
                      <a:r>
                        <a:rPr lang="zh-CN" sz="1400" kern="100" dirty="0" smtClean="0">
                          <a:effectLst/>
                        </a:rPr>
                        <a:t>书</a:t>
                      </a:r>
                      <a:r>
                        <a:rPr lang="en-US" altLang="zh-CN" sz="1400" kern="100" dirty="0" smtClean="0">
                          <a:effectLst/>
                        </a:rPr>
                        <a:t>》</a:t>
                      </a:r>
                      <a:endParaRPr lang="zh-CN" sz="1400" kern="100" dirty="0">
                        <a:solidFill>
                          <a:schemeClr val="dk1"/>
                        </a:solidFill>
                        <a:effectLst/>
                        <a:latin typeface="+mn-lt"/>
                        <a:ea typeface="+mn-ea"/>
                        <a:cs typeface="+mn-cs"/>
                      </a:endParaRPr>
                    </a:p>
                  </a:txBody>
                  <a:tcPr marL="32247" marR="32247" marT="0" marB="0"/>
                </a:tc>
                <a:tc>
                  <a:txBody>
                    <a:bodyPr/>
                    <a:lstStyle/>
                    <a:p>
                      <a:pPr marL="0" algn="ctr" defTabSz="767566" rtl="0" eaLnBrk="1" latinLnBrk="0" hangingPunct="1">
                        <a:lnSpc>
                          <a:spcPts val="2700"/>
                        </a:lnSpc>
                        <a:spcAft>
                          <a:spcPts val="0"/>
                        </a:spcAft>
                      </a:pPr>
                      <a:r>
                        <a:rPr lang="zh-CN" sz="1400" kern="100" dirty="0">
                          <a:effectLst/>
                        </a:rPr>
                        <a:t>《质押式报价回购交易及登记结算业务办法》第十七条</a:t>
                      </a:r>
                      <a:endParaRPr lang="zh-CN" sz="1400" kern="100" dirty="0">
                        <a:solidFill>
                          <a:schemeClr val="dk1"/>
                        </a:solidFill>
                        <a:effectLst/>
                        <a:latin typeface="+mn-lt"/>
                        <a:ea typeface="+mn-ea"/>
                        <a:cs typeface="+mn-cs"/>
                      </a:endParaRPr>
                    </a:p>
                  </a:txBody>
                  <a:tcPr marL="32247" marR="32247" marT="0" marB="0"/>
                </a:tc>
              </a:tr>
            </a:tbl>
          </a:graphicData>
        </a:graphic>
      </p:graphicFrame>
      <p:sp>
        <p:nvSpPr>
          <p:cNvPr id="12" name="TextBox 11"/>
          <p:cNvSpPr txBox="1"/>
          <p:nvPr/>
        </p:nvSpPr>
        <p:spPr>
          <a:xfrm>
            <a:off x="647713" y="548680"/>
            <a:ext cx="7092639" cy="1062399"/>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a:solidFill>
                  <a:srgbClr val="002060"/>
                </a:solidFill>
                <a:latin typeface="微软雅黑" panose="020B0503020204020204" pitchFamily="34" charset="-122"/>
                <a:ea typeface="微软雅黑" panose="020B0503020204020204" pitchFamily="34" charset="-122"/>
              </a:rPr>
              <a:t>三、现行规则体系</a:t>
            </a:r>
          </a:p>
          <a:p>
            <a:pPr defTabSz="767730" eaLnBrk="0" fontAlgn="base" hangingPunct="0">
              <a:spcBef>
                <a:spcPct val="0"/>
              </a:spcBef>
              <a:spcAft>
                <a:spcPct val="0"/>
              </a:spcAft>
            </a:pPr>
            <a:endParaRPr lang="zh-CN" altLang="en-US" sz="3200" b="1" dirty="0">
              <a:solidFill>
                <a:srgbClr val="002060"/>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bwMode="auto">
          <a:xfrm>
            <a:off x="4283968" y="188640"/>
            <a:ext cx="0" cy="1044000"/>
          </a:xfrm>
          <a:prstGeom prst="line">
            <a:avLst/>
          </a:prstGeom>
          <a:ln w="4445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4464137" y="677898"/>
            <a:ext cx="4572359" cy="44684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2400" b="1" dirty="0" smtClean="0">
                <a:solidFill>
                  <a:srgbClr val="0070C0"/>
                </a:solidFill>
                <a:latin typeface="微软雅黑" panose="020B0503020204020204" pitchFamily="34" charset="-122"/>
                <a:ea typeface="微软雅黑" panose="020B0503020204020204" pitchFamily="34" charset="-122"/>
              </a:rPr>
              <a:t>主要适当性管理要求</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3241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13" y="548680"/>
            <a:ext cx="4716375" cy="56995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smtClean="0">
                <a:solidFill>
                  <a:srgbClr val="002060"/>
                </a:solidFill>
                <a:latin typeface="微软雅黑" panose="020B0503020204020204" pitchFamily="34" charset="-122"/>
                <a:ea typeface="微软雅黑" panose="020B0503020204020204" pitchFamily="34" charset="-122"/>
              </a:rPr>
              <a:t>四、下一步工作安排</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4"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sp>
        <p:nvSpPr>
          <p:cNvPr id="6" name="矩形 5"/>
          <p:cNvSpPr/>
          <p:nvPr/>
        </p:nvSpPr>
        <p:spPr>
          <a:xfrm>
            <a:off x="3131840" y="1826215"/>
            <a:ext cx="5788771" cy="923330"/>
          </a:xfrm>
          <a:prstGeom prst="rect">
            <a:avLst/>
          </a:prstGeom>
        </p:spPr>
        <p:txBody>
          <a:bodyPr wrap="square">
            <a:spAutoFit/>
          </a:bodyPr>
          <a:lstStyle/>
          <a:p>
            <a:pPr marL="790575" lvl="1" indent="-285750">
              <a:buClr>
                <a:schemeClr val="accent5">
                  <a:lumMod val="50000"/>
                </a:schemeClr>
              </a:buClr>
              <a:buSzPct val="129000"/>
              <a:buFont typeface="Wingdings" pitchFamily="2" charset="2"/>
              <a:buChar char="ü"/>
            </a:pPr>
            <a:r>
              <a:rPr lang="zh-CN" altLang="en-US" dirty="0">
                <a:latin typeface="微软雅黑" panose="020B0503020204020204" pitchFamily="34" charset="-122"/>
                <a:ea typeface="微软雅黑" panose="020B0503020204020204" pitchFamily="34" charset="-122"/>
              </a:rPr>
              <a:t>根据证监</a:t>
            </a:r>
            <a:r>
              <a:rPr lang="zh-CN" altLang="en-US" dirty="0" smtClean="0">
                <a:latin typeface="微软雅黑" panose="020B0503020204020204" pitchFamily="34" charset="-122"/>
                <a:ea typeface="微软雅黑" panose="020B0503020204020204" pitchFamily="34" charset="-122"/>
              </a:rPr>
              <a:t>会统</a:t>
            </a:r>
            <a:r>
              <a:rPr lang="zh-CN" altLang="en-US" dirty="0">
                <a:latin typeface="微软雅黑" panose="020B0503020204020204" pitchFamily="34" charset="-122"/>
                <a:ea typeface="微软雅黑" panose="020B0503020204020204" pitchFamily="34" charset="-122"/>
              </a:rPr>
              <a:t>一部署和要求，在</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办法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实施后，拟联合上交所、证监会派出机构等共同开展现场检查，督促会员严格落实适当性管理相关要求。</a:t>
            </a:r>
            <a:endParaRPr lang="en-US" altLang="zh-CN" dirty="0">
              <a:latin typeface="微软雅黑" panose="020B0503020204020204" pitchFamily="34" charset="-122"/>
              <a:ea typeface="微软雅黑" panose="020B0503020204020204" pitchFamily="34" charset="-122"/>
            </a:endParaRPr>
          </a:p>
        </p:txBody>
      </p:sp>
      <p:sp>
        <p:nvSpPr>
          <p:cNvPr id="8" name="矩形 7"/>
          <p:cNvSpPr/>
          <p:nvPr/>
        </p:nvSpPr>
        <p:spPr>
          <a:xfrm>
            <a:off x="323528" y="2481394"/>
            <a:ext cx="648072" cy="23138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400" b="1" dirty="0" smtClean="0">
                <a:latin typeface="微软雅黑" panose="020B0503020204020204" pitchFamily="34" charset="-122"/>
                <a:ea typeface="微软雅黑" panose="020B0503020204020204" pitchFamily="34" charset="-122"/>
              </a:rPr>
              <a:t>下一步工作</a:t>
            </a:r>
            <a:endParaRPr lang="zh-CN" altLang="en-US" sz="2400" b="1" dirty="0">
              <a:latin typeface="微软雅黑" panose="020B0503020204020204" pitchFamily="34" charset="-122"/>
              <a:ea typeface="微软雅黑" panose="020B0503020204020204" pitchFamily="34" charset="-122"/>
            </a:endParaRPr>
          </a:p>
        </p:txBody>
      </p:sp>
      <p:sp>
        <p:nvSpPr>
          <p:cNvPr id="9" name="矩形 8"/>
          <p:cNvSpPr/>
          <p:nvPr/>
        </p:nvSpPr>
        <p:spPr>
          <a:xfrm>
            <a:off x="1666439" y="1887804"/>
            <a:ext cx="1944216" cy="7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smtClean="0">
                <a:latin typeface="微软雅黑" panose="020B0503020204020204" pitchFamily="34" charset="-122"/>
                <a:ea typeface="微软雅黑" panose="020B0503020204020204" pitchFamily="34" charset="-122"/>
              </a:rPr>
              <a:t>现场检查</a:t>
            </a:r>
            <a:endParaRPr lang="zh-CN" altLang="en-US" sz="2000" b="1" dirty="0">
              <a:latin typeface="微软雅黑" panose="020B0503020204020204" pitchFamily="34" charset="-122"/>
              <a:ea typeface="微软雅黑" panose="020B0503020204020204" pitchFamily="34" charset="-122"/>
            </a:endParaRPr>
          </a:p>
        </p:txBody>
      </p:sp>
      <p:sp>
        <p:nvSpPr>
          <p:cNvPr id="10" name="矩形 9"/>
          <p:cNvSpPr/>
          <p:nvPr/>
        </p:nvSpPr>
        <p:spPr>
          <a:xfrm>
            <a:off x="1666439" y="3140968"/>
            <a:ext cx="1944216" cy="100762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smtClean="0">
                <a:latin typeface="微软雅黑" panose="020B0503020204020204" pitchFamily="34" charset="-122"/>
                <a:ea typeface="微软雅黑" panose="020B0503020204020204" pitchFamily="34" charset="-122"/>
              </a:rPr>
              <a:t>联合派出机构开展投教活动</a:t>
            </a:r>
            <a:endParaRPr lang="zh-CN" altLang="en-US" sz="2000" b="1" dirty="0">
              <a:latin typeface="微软雅黑" panose="020B0503020204020204" pitchFamily="34" charset="-122"/>
              <a:ea typeface="微软雅黑" panose="020B0503020204020204" pitchFamily="34" charset="-122"/>
            </a:endParaRPr>
          </a:p>
        </p:txBody>
      </p:sp>
      <p:cxnSp>
        <p:nvCxnSpPr>
          <p:cNvPr id="11" name="肘形连接符 10"/>
          <p:cNvCxnSpPr>
            <a:stCxn id="8" idx="3"/>
            <a:endCxn id="9" idx="1"/>
          </p:cNvCxnSpPr>
          <p:nvPr/>
        </p:nvCxnSpPr>
        <p:spPr>
          <a:xfrm flipV="1">
            <a:off x="971600" y="2247804"/>
            <a:ext cx="694839" cy="1390504"/>
          </a:xfrm>
          <a:prstGeom prst="bentConnector3">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肘形连接符 11"/>
          <p:cNvCxnSpPr>
            <a:stCxn id="10" idx="1"/>
            <a:endCxn id="8" idx="3"/>
          </p:cNvCxnSpPr>
          <p:nvPr/>
        </p:nvCxnSpPr>
        <p:spPr>
          <a:xfrm rot="10800000">
            <a:off x="971601" y="3638308"/>
            <a:ext cx="694839" cy="6470"/>
          </a:xfrm>
          <a:prstGeom prst="bentConnector3">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666439" y="4667052"/>
            <a:ext cx="1944216" cy="9221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smtClean="0">
                <a:latin typeface="微软雅黑" panose="020B0503020204020204" pitchFamily="34" charset="-122"/>
                <a:ea typeface="微软雅黑" panose="020B0503020204020204" pitchFamily="34" charset="-122"/>
              </a:rPr>
              <a:t>加强投资者的宣传引导</a:t>
            </a:r>
            <a:endParaRPr lang="zh-CN" altLang="en-US" sz="2000" b="1" dirty="0">
              <a:latin typeface="微软雅黑" panose="020B0503020204020204" pitchFamily="34" charset="-122"/>
              <a:ea typeface="微软雅黑" panose="020B0503020204020204" pitchFamily="34" charset="-122"/>
            </a:endParaRPr>
          </a:p>
        </p:txBody>
      </p:sp>
      <p:cxnSp>
        <p:nvCxnSpPr>
          <p:cNvPr id="14" name="肘形连接符 13"/>
          <p:cNvCxnSpPr>
            <a:stCxn id="8" idx="3"/>
            <a:endCxn id="13" idx="1"/>
          </p:cNvCxnSpPr>
          <p:nvPr/>
        </p:nvCxnSpPr>
        <p:spPr>
          <a:xfrm>
            <a:off x="971600" y="3638308"/>
            <a:ext cx="694839" cy="1489838"/>
          </a:xfrm>
          <a:prstGeom prst="bentConnector3">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131840" y="3310384"/>
            <a:ext cx="5788771" cy="646331"/>
          </a:xfrm>
          <a:prstGeom prst="rect">
            <a:avLst/>
          </a:prstGeom>
        </p:spPr>
        <p:txBody>
          <a:bodyPr wrap="square">
            <a:spAutoFit/>
          </a:bodyPr>
          <a:lstStyle/>
          <a:p>
            <a:pPr marL="790575" lvl="1" indent="-285750">
              <a:buClr>
                <a:schemeClr val="accent5">
                  <a:lumMod val="50000"/>
                </a:schemeClr>
              </a:buClr>
              <a:buSzPct val="129000"/>
              <a:buFont typeface="Wingdings" pitchFamily="2" charset="2"/>
              <a:buChar char="ü"/>
            </a:pPr>
            <a:r>
              <a:rPr lang="zh-CN" altLang="zh-CN" dirty="0">
                <a:latin typeface="微软雅黑" panose="020B0503020204020204" pitchFamily="34" charset="-122"/>
                <a:ea typeface="微软雅黑" panose="020B0503020204020204" pitchFamily="34" charset="-122"/>
              </a:rPr>
              <a:t>在后续“走进上市公司”、“走进券商营业部</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及</a:t>
            </a:r>
            <a:r>
              <a:rPr lang="zh-CN" altLang="zh-CN" dirty="0" smtClean="0">
                <a:latin typeface="微软雅黑" panose="020B0503020204020204" pitchFamily="34" charset="-122"/>
                <a:ea typeface="微软雅黑" panose="020B0503020204020204" pitchFamily="34" charset="-122"/>
              </a:rPr>
              <a:t>投</a:t>
            </a:r>
            <a:r>
              <a:rPr lang="zh-CN" altLang="zh-CN" dirty="0">
                <a:latin typeface="微软雅黑" panose="020B0503020204020204" pitchFamily="34" charset="-122"/>
                <a:ea typeface="微软雅黑" panose="020B0503020204020204" pitchFamily="34" charset="-122"/>
              </a:rPr>
              <a:t>教基地活</a:t>
            </a:r>
            <a:r>
              <a:rPr lang="zh-CN" altLang="zh-CN" dirty="0" smtClean="0">
                <a:latin typeface="微软雅黑" panose="020B0503020204020204" pitchFamily="34" charset="-122"/>
                <a:ea typeface="微软雅黑" panose="020B0503020204020204" pitchFamily="34" charset="-122"/>
              </a:rPr>
              <a:t>动中</a:t>
            </a:r>
            <a:r>
              <a:rPr lang="zh-CN" altLang="zh-CN" dirty="0">
                <a:latin typeface="微软雅黑" panose="020B0503020204020204" pitchFamily="34" charset="-122"/>
                <a:ea typeface="微软雅黑" panose="020B0503020204020204" pitchFamily="34" charset="-122"/>
              </a:rPr>
              <a:t>嵌入适当性管理相关内容。</a:t>
            </a:r>
            <a:endParaRPr lang="en-US" altLang="zh-CN" dirty="0">
              <a:latin typeface="微软雅黑" panose="020B0503020204020204" pitchFamily="34" charset="-122"/>
              <a:ea typeface="微软雅黑" panose="020B0503020204020204" pitchFamily="34" charset="-122"/>
            </a:endParaRPr>
          </a:p>
        </p:txBody>
      </p:sp>
      <p:sp>
        <p:nvSpPr>
          <p:cNvPr id="16" name="矩形 15"/>
          <p:cNvSpPr/>
          <p:nvPr/>
        </p:nvSpPr>
        <p:spPr>
          <a:xfrm>
            <a:off x="3131840" y="4701485"/>
            <a:ext cx="5788771" cy="1200329"/>
          </a:xfrm>
          <a:prstGeom prst="rect">
            <a:avLst/>
          </a:prstGeom>
        </p:spPr>
        <p:txBody>
          <a:bodyPr wrap="square">
            <a:spAutoFit/>
          </a:bodyPr>
          <a:lstStyle/>
          <a:p>
            <a:pPr marL="790575" lvl="1" indent="-285750">
              <a:buClr>
                <a:schemeClr val="accent5">
                  <a:lumMod val="50000"/>
                </a:schemeClr>
              </a:buClr>
              <a:buSzPct val="129000"/>
              <a:buFont typeface="Wingdings" pitchFamily="2" charset="2"/>
              <a:buChar char="ü"/>
            </a:pPr>
            <a:r>
              <a:rPr lang="zh-CN" altLang="en-US" dirty="0" smtClean="0">
                <a:latin typeface="微软雅黑" panose="020B0503020204020204" pitchFamily="34" charset="-122"/>
                <a:ea typeface="微软雅黑" panose="020B0503020204020204" pitchFamily="34" charset="-122"/>
              </a:rPr>
              <a:t>适当性管理办法</a:t>
            </a:r>
            <a:r>
              <a:rPr lang="zh-CN" altLang="en-US" dirty="0">
                <a:latin typeface="微软雅黑" panose="020B0503020204020204" pitchFamily="34" charset="-122"/>
                <a:ea typeface="微软雅黑" panose="020B0503020204020204" pitchFamily="34" charset="-122"/>
              </a:rPr>
              <a:t>应</a:t>
            </a:r>
            <a:r>
              <a:rPr lang="zh-CN" altLang="en-US" dirty="0" smtClean="0">
                <a:latin typeface="微软雅黑" panose="020B0503020204020204" pitchFamily="34" charset="-122"/>
                <a:ea typeface="微软雅黑" panose="020B0503020204020204" pitchFamily="34" charset="-122"/>
              </a:rPr>
              <a:t>为</a:t>
            </a:r>
            <a:r>
              <a:rPr lang="zh-CN" altLang="en-US" dirty="0">
                <a:latin typeface="微软雅黑" panose="020B0503020204020204" pitchFamily="34" charset="-122"/>
                <a:ea typeface="微软雅黑" panose="020B0503020204020204" pitchFamily="34" charset="-122"/>
              </a:rPr>
              <a:t>投资者所了解、掌握和遵循，</a:t>
            </a:r>
            <a:r>
              <a:rPr lang="zh-CN" altLang="en-US" dirty="0" smtClean="0">
                <a:latin typeface="微软雅黑" panose="020B0503020204020204" pitchFamily="34" charset="-122"/>
                <a:ea typeface="微软雅黑" panose="020B0503020204020204" pitchFamily="34" charset="-122"/>
              </a:rPr>
              <a:t>才可落地，才有实效。</a:t>
            </a:r>
            <a:endParaRPr lang="en-US" altLang="zh-CN" dirty="0" smtClean="0">
              <a:latin typeface="微软雅黑" panose="020B0503020204020204" pitchFamily="34" charset="-122"/>
              <a:ea typeface="微软雅黑" panose="020B0503020204020204" pitchFamily="34" charset="-122"/>
            </a:endParaRPr>
          </a:p>
          <a:p>
            <a:pPr marL="790575" lvl="1" indent="-285750">
              <a:buClr>
                <a:schemeClr val="accent5">
                  <a:lumMod val="50000"/>
                </a:schemeClr>
              </a:buClr>
              <a:buSzPct val="129000"/>
              <a:buFont typeface="Wingdings" pitchFamily="2" charset="2"/>
              <a:buChar char="ü"/>
            </a:pPr>
            <a:r>
              <a:rPr lang="zh-CN" altLang="en-US" dirty="0">
                <a:latin typeface="微软雅黑" panose="020B0503020204020204" pitchFamily="34" charset="-122"/>
                <a:ea typeface="微软雅黑" panose="020B0503020204020204" pitchFamily="34" charset="-122"/>
              </a:rPr>
              <a:t>各会</a:t>
            </a:r>
            <a:r>
              <a:rPr lang="zh-CN" altLang="en-US" dirty="0" smtClean="0">
                <a:latin typeface="微软雅黑" panose="020B0503020204020204" pitchFamily="34" charset="-122"/>
                <a:ea typeface="微软雅黑" panose="020B0503020204020204" pitchFamily="34" charset="-122"/>
              </a:rPr>
              <a:t>员应</a:t>
            </a:r>
            <a:r>
              <a:rPr lang="zh-CN" altLang="zh-CN" dirty="0" smtClean="0">
                <a:latin typeface="微软雅黑" panose="020B0503020204020204" pitchFamily="34" charset="-122"/>
                <a:ea typeface="微软雅黑" panose="020B0503020204020204" pitchFamily="34" charset="-122"/>
              </a:rPr>
              <a:t>持</a:t>
            </a:r>
            <a:r>
              <a:rPr lang="zh-CN" altLang="zh-CN" dirty="0">
                <a:latin typeface="微软雅黑" panose="020B0503020204020204" pitchFamily="34" charset="-122"/>
                <a:ea typeface="微软雅黑" panose="020B0503020204020204" pitchFamily="34" charset="-122"/>
              </a:rPr>
              <a:t>续宣传投资者适当性管理相关理念及规则要求</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69345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13" y="548680"/>
            <a:ext cx="4716375" cy="56995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smtClean="0">
                <a:solidFill>
                  <a:srgbClr val="002060"/>
                </a:solidFill>
                <a:latin typeface="微软雅黑" panose="020B0503020204020204" pitchFamily="34" charset="-122"/>
                <a:ea typeface="微软雅黑" panose="020B0503020204020204" pitchFamily="34" charset="-122"/>
              </a:rPr>
              <a:t>四、下一步工作安排</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3"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sp>
        <p:nvSpPr>
          <p:cNvPr id="5" name="TextBox 4"/>
          <p:cNvSpPr txBox="1"/>
          <p:nvPr/>
        </p:nvSpPr>
        <p:spPr>
          <a:xfrm>
            <a:off x="1048094" y="2132856"/>
            <a:ext cx="7128792" cy="2585323"/>
          </a:xfrm>
          <a:prstGeom prst="rect">
            <a:avLst/>
          </a:prstGeom>
          <a:noFill/>
        </p:spPr>
        <p:txBody>
          <a:bodyPr wrap="square" rtlCol="0">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为</a:t>
            </a:r>
            <a:r>
              <a:rPr lang="zh-CN" altLang="zh-CN" dirty="0">
                <a:latin typeface="微软雅黑" panose="020B0503020204020204" pitchFamily="34" charset="-122"/>
                <a:ea typeface="微软雅黑" panose="020B0503020204020204" pitchFamily="34" charset="-122"/>
              </a:rPr>
              <a:t>引导投资者全面了解此次适当性管理相关规则制定、修订内容，本所将根据《适当性管理办法》规定，结合此次规则制定、修订内容，围绕“投资者适当性管理”的主题，编制一系列生动有趣、通俗易懂，且可广泛适用于移动端传播的漫画长图文《大小说问答系列</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投资者适当性》等专题解读材料。投资者可以通过关注“深交所”微信公众号，或登录本所网站（</a:t>
            </a:r>
            <a:r>
              <a:rPr lang="en-US" altLang="zh-CN" dirty="0">
                <a:latin typeface="微软雅黑" panose="020B0503020204020204" pitchFamily="34" charset="-122"/>
                <a:ea typeface="微软雅黑" panose="020B0503020204020204" pitchFamily="34" charset="-122"/>
              </a:rPr>
              <a:t>www.szse.cn</a:t>
            </a:r>
            <a:r>
              <a:rPr lang="zh-CN" altLang="zh-CN" dirty="0">
                <a:latin typeface="微软雅黑" panose="020B0503020204020204" pitchFamily="34" charset="-122"/>
                <a:ea typeface="微软雅黑" panose="020B0503020204020204" pitchFamily="34" charset="-122"/>
              </a:rPr>
              <a:t>）了解。</a:t>
            </a:r>
          </a:p>
        </p:txBody>
      </p:sp>
      <p:sp>
        <p:nvSpPr>
          <p:cNvPr id="7" name="Rectangle 1"/>
          <p:cNvSpPr>
            <a:spLocks noChangeArrowheads="1"/>
          </p:cNvSpPr>
          <p:nvPr/>
        </p:nvSpPr>
        <p:spPr bwMode="auto">
          <a:xfrm>
            <a:off x="647713" y="1556792"/>
            <a:ext cx="7929554" cy="400110"/>
          </a:xfrm>
          <a:prstGeom prst="rect">
            <a:avLst/>
          </a:prstGeom>
          <a:ln>
            <a:prstDash val="dash"/>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zh-CN" altLang="en-US" sz="2000" dirty="0" smtClean="0">
                <a:solidFill>
                  <a:schemeClr val="tx1"/>
                </a:solidFill>
                <a:latin typeface="微软雅黑" panose="020B0503020204020204" pitchFamily="34" charset="-122"/>
                <a:ea typeface="微软雅黑" panose="020B0503020204020204" pitchFamily="34" charset="-122"/>
                <a:cs typeface="Times New Roman" pitchFamily="18" charset="0"/>
              </a:rPr>
              <a:t>关</a:t>
            </a:r>
            <a:r>
              <a:rPr lang="zh-CN" altLang="en-US" sz="2000" dirty="0">
                <a:solidFill>
                  <a:schemeClr val="tx1"/>
                </a:solidFill>
                <a:latin typeface="微软雅黑" panose="020B0503020204020204" pitchFamily="34" charset="-122"/>
                <a:ea typeface="微软雅黑" panose="020B0503020204020204" pitchFamily="34" charset="-122"/>
                <a:cs typeface="Times New Roman" pitchFamily="18" charset="0"/>
              </a:rPr>
              <a:t>于此</a:t>
            </a:r>
            <a:r>
              <a:rPr lang="zh-CN" altLang="en-US" sz="2000" dirty="0" smtClean="0">
                <a:solidFill>
                  <a:schemeClr val="tx1"/>
                </a:solidFill>
                <a:latin typeface="微软雅黑" panose="020B0503020204020204" pitchFamily="34" charset="-122"/>
                <a:ea typeface="微软雅黑" panose="020B0503020204020204" pitchFamily="34" charset="-122"/>
                <a:cs typeface="Times New Roman" pitchFamily="18" charset="0"/>
              </a:rPr>
              <a:t>次深交所规</a:t>
            </a:r>
            <a:r>
              <a:rPr lang="zh-CN" altLang="en-US" sz="2000" dirty="0">
                <a:solidFill>
                  <a:schemeClr val="tx1"/>
                </a:solidFill>
                <a:latin typeface="微软雅黑" panose="020B0503020204020204" pitchFamily="34" charset="-122"/>
                <a:ea typeface="微软雅黑" panose="020B0503020204020204" pitchFamily="34" charset="-122"/>
                <a:cs typeface="Times New Roman" pitchFamily="18" charset="0"/>
              </a:rPr>
              <a:t>则制定、修订</a:t>
            </a:r>
            <a:r>
              <a:rPr lang="zh-CN" altLang="en-US" sz="2000" dirty="0" smtClean="0">
                <a:solidFill>
                  <a:schemeClr val="tx1"/>
                </a:solidFill>
                <a:latin typeface="微软雅黑" panose="020B0503020204020204" pitchFamily="34" charset="-122"/>
                <a:ea typeface="微软雅黑" panose="020B0503020204020204" pitchFamily="34" charset="-122"/>
                <a:cs typeface="Times New Roman" pitchFamily="18" charset="0"/>
              </a:rPr>
              <a:t>，可</a:t>
            </a:r>
            <a:r>
              <a:rPr lang="zh-CN" altLang="en-US" sz="2000" dirty="0">
                <a:solidFill>
                  <a:schemeClr val="tx1"/>
                </a:solidFill>
                <a:latin typeface="微软雅黑" panose="020B0503020204020204" pitchFamily="34" charset="-122"/>
                <a:ea typeface="微软雅黑" panose="020B0503020204020204" pitchFamily="34" charset="-122"/>
                <a:cs typeface="Times New Roman" pitchFamily="18" charset="0"/>
              </a:rPr>
              <a:t>以从哪里找到相关的解读材料？</a:t>
            </a:r>
          </a:p>
        </p:txBody>
      </p:sp>
      <p:sp>
        <p:nvSpPr>
          <p:cNvPr id="8" name="TextBox 7"/>
          <p:cNvSpPr txBox="1"/>
          <p:nvPr/>
        </p:nvSpPr>
        <p:spPr>
          <a:xfrm>
            <a:off x="611560" y="5013176"/>
            <a:ext cx="7934327" cy="1015663"/>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defPPr>
              <a:defRPr lang="zh-CN"/>
            </a:defPPr>
            <a:lvl1pPr lvl="0" defTabSz="914400" fontAlgn="base">
              <a:spcBef>
                <a:spcPct val="0"/>
              </a:spcBef>
              <a:spcAft>
                <a:spcPct val="0"/>
              </a:spcAft>
              <a:defRPr sz="2000">
                <a:latin typeface="微软雅黑" panose="020B0503020204020204" pitchFamily="34" charset="-122"/>
                <a:ea typeface="微软雅黑" panose="020B0503020204020204" pitchFamily="34" charset="-122"/>
                <a:cs typeface="Times New Roman"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50000"/>
              </a:lnSpc>
            </a:pPr>
            <a:r>
              <a:rPr lang="zh-CN" altLang="en-US" dirty="0"/>
              <a:t>咨询电话</a:t>
            </a:r>
            <a:r>
              <a:rPr lang="zh-CN" altLang="en-US" dirty="0" smtClean="0"/>
              <a:t>：</a:t>
            </a:r>
            <a:endParaRPr lang="en-US" altLang="zh-CN" dirty="0" smtClean="0"/>
          </a:p>
          <a:p>
            <a:pPr>
              <a:lnSpc>
                <a:spcPct val="150000"/>
              </a:lnSpc>
            </a:pPr>
            <a:r>
              <a:rPr lang="zh-CN" altLang="en-US" dirty="0" smtClean="0"/>
              <a:t>会</a:t>
            </a:r>
            <a:r>
              <a:rPr lang="zh-CN" altLang="en-US" dirty="0"/>
              <a:t>员管理部：</a:t>
            </a:r>
            <a:r>
              <a:rPr lang="en-US" altLang="zh-CN" dirty="0"/>
              <a:t>0755-8866 8453     </a:t>
            </a:r>
            <a:r>
              <a:rPr lang="zh-CN" altLang="en-US" dirty="0"/>
              <a:t>深交所服务热线：</a:t>
            </a:r>
            <a:r>
              <a:rPr lang="en-US" altLang="zh-CN" dirty="0"/>
              <a:t>400-808-9999</a:t>
            </a:r>
            <a:endParaRPr lang="zh-CN" altLang="en-US" dirty="0"/>
          </a:p>
        </p:txBody>
      </p:sp>
    </p:spTree>
    <p:extLst>
      <p:ext uri="{BB962C8B-B14F-4D97-AF65-F5344CB8AC3E}">
        <p14:creationId xmlns:p14="http://schemas.microsoft.com/office/powerpoint/2010/main" val="1862658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6352"/>
            <a:ext cx="9144000" cy="6856572"/>
          </a:xfrm>
          <a:prstGeom prst="rect">
            <a:avLst/>
          </a:prstGeom>
          <a:noFill/>
          <a:ln w="9525">
            <a:noFill/>
            <a:miter lim="800000"/>
            <a:headEnd/>
            <a:tailEnd/>
          </a:ln>
        </p:spPr>
      </p:pic>
      <p:pic>
        <p:nvPicPr>
          <p:cNvPr id="4505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132857"/>
            <a:ext cx="6230883" cy="208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238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628800"/>
            <a:ext cx="7560840" cy="1477317"/>
          </a:xfrm>
          <a:prstGeom prst="rect">
            <a:avLst/>
          </a:prstGeom>
        </p:spPr>
        <p:style>
          <a:lnRef idx="1">
            <a:schemeClr val="accent2"/>
          </a:lnRef>
          <a:fillRef idx="3">
            <a:schemeClr val="accent2"/>
          </a:fillRef>
          <a:effectRef idx="2">
            <a:schemeClr val="accent2"/>
          </a:effectRef>
          <a:fontRef idx="minor">
            <a:schemeClr val="lt1"/>
          </a:fontRef>
        </p:style>
        <p:txBody>
          <a:bodyPr wrap="square" lIns="91429" tIns="45715" rIns="91429" bIns="45715" rtlCol="0">
            <a:spAutoFit/>
          </a:bodyPr>
          <a:lstStyle>
            <a:defPPr>
              <a:defRPr lang="zh-CN"/>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为规范证券期货投资者适当性管理，强化经营机构投资者适当性管理义务，维护投资者合法权益，中国证监会于</a:t>
            </a:r>
            <a:r>
              <a:rPr lang="en-US" altLang="zh-CN" dirty="0">
                <a:latin typeface="微软雅黑" panose="020B0503020204020204" pitchFamily="34" charset="-122"/>
                <a:ea typeface="微软雅黑" panose="020B0503020204020204" pitchFamily="34" charset="-122"/>
              </a:rPr>
              <a:t>2016</a:t>
            </a:r>
            <a:r>
              <a:rPr lang="zh-CN" altLang="zh-CN"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12</a:t>
            </a:r>
            <a:r>
              <a:rPr lang="zh-CN" altLang="zh-CN"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12</a:t>
            </a:r>
            <a:r>
              <a:rPr lang="zh-CN" altLang="zh-CN" dirty="0">
                <a:latin typeface="微软雅黑" panose="020B0503020204020204" pitchFamily="34" charset="-122"/>
                <a:ea typeface="微软雅黑" panose="020B0503020204020204" pitchFamily="34" charset="-122"/>
              </a:rPr>
              <a:t>日发布《证券期货投资者适当性管理办法</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统一投资者分类、产品分级和适当性匹配相关要求，并明确了交易所对经营机构履行适当性义务进行自律管理等职责，自</a:t>
            </a:r>
            <a:r>
              <a:rPr lang="en-US" altLang="zh-CN" dirty="0">
                <a:latin typeface="微软雅黑" panose="020B0503020204020204" pitchFamily="34" charset="-122"/>
                <a:ea typeface="微软雅黑" panose="020B0503020204020204" pitchFamily="34" charset="-122"/>
              </a:rPr>
              <a:t>2017</a:t>
            </a:r>
            <a:r>
              <a:rPr lang="zh-CN" altLang="zh-CN"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zh-CN"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日起施行。</a:t>
            </a:r>
            <a:endParaRPr lang="en-US" altLang="zh-CN" dirty="0">
              <a:latin typeface="微软雅黑" panose="020B0503020204020204" pitchFamily="34" charset="-122"/>
              <a:ea typeface="微软雅黑" panose="020B0503020204020204" pitchFamily="34" charset="-122"/>
            </a:endParaRPr>
          </a:p>
        </p:txBody>
      </p:sp>
      <p:sp>
        <p:nvSpPr>
          <p:cNvPr id="3" name="TextBox 2"/>
          <p:cNvSpPr txBox="1"/>
          <p:nvPr/>
        </p:nvSpPr>
        <p:spPr>
          <a:xfrm>
            <a:off x="647713" y="548680"/>
            <a:ext cx="3564247" cy="56995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smtClean="0">
                <a:solidFill>
                  <a:srgbClr val="002060"/>
                </a:solidFill>
                <a:latin typeface="微软雅黑" panose="020B0503020204020204" pitchFamily="34" charset="-122"/>
                <a:ea typeface="微软雅黑" panose="020B0503020204020204" pitchFamily="34" charset="-122"/>
              </a:rPr>
              <a:t>一、修订背景</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4"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sp>
        <p:nvSpPr>
          <p:cNvPr id="5" name="Freeform 5"/>
          <p:cNvSpPr>
            <a:spLocks/>
          </p:cNvSpPr>
          <p:nvPr/>
        </p:nvSpPr>
        <p:spPr bwMode="auto">
          <a:xfrm>
            <a:off x="2031292" y="5798767"/>
            <a:ext cx="4727161" cy="58738"/>
          </a:xfrm>
          <a:custGeom>
            <a:avLst/>
            <a:gdLst>
              <a:gd name="T0" fmla="*/ 0 w 5998"/>
              <a:gd name="T1" fmla="*/ 0 h 74"/>
              <a:gd name="T2" fmla="*/ 5998 w 5998"/>
              <a:gd name="T3" fmla="*/ 0 h 74"/>
              <a:gd name="T4" fmla="*/ 5998 w 5998"/>
              <a:gd name="T5" fmla="*/ 74 h 74"/>
              <a:gd name="T6" fmla="*/ 0 w 5998"/>
              <a:gd name="T7" fmla="*/ 74 h 74"/>
              <a:gd name="T8" fmla="*/ 0 w 5998"/>
              <a:gd name="T9" fmla="*/ 0 h 74"/>
              <a:gd name="T10" fmla="*/ 0 w 5998"/>
              <a:gd name="T11" fmla="*/ 0 h 74"/>
            </a:gdLst>
            <a:ahLst/>
            <a:cxnLst>
              <a:cxn ang="0">
                <a:pos x="T0" y="T1"/>
              </a:cxn>
              <a:cxn ang="0">
                <a:pos x="T2" y="T3"/>
              </a:cxn>
              <a:cxn ang="0">
                <a:pos x="T4" y="T5"/>
              </a:cxn>
              <a:cxn ang="0">
                <a:pos x="T6" y="T7"/>
              </a:cxn>
              <a:cxn ang="0">
                <a:pos x="T8" y="T9"/>
              </a:cxn>
              <a:cxn ang="0">
                <a:pos x="T10" y="T11"/>
              </a:cxn>
            </a:cxnLst>
            <a:rect l="0" t="0" r="r" b="b"/>
            <a:pathLst>
              <a:path w="5998" h="74">
                <a:moveTo>
                  <a:pt x="0" y="0"/>
                </a:moveTo>
                <a:lnTo>
                  <a:pt x="5998" y="0"/>
                </a:lnTo>
                <a:lnTo>
                  <a:pt x="5998" y="74"/>
                </a:lnTo>
                <a:lnTo>
                  <a:pt x="0" y="74"/>
                </a:lnTo>
                <a:lnTo>
                  <a:pt x="0" y="0"/>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6" name="Oval 6"/>
          <p:cNvSpPr>
            <a:spLocks noChangeArrowheads="1"/>
          </p:cNvSpPr>
          <p:nvPr/>
        </p:nvSpPr>
        <p:spPr bwMode="auto">
          <a:xfrm>
            <a:off x="1786817" y="5611441"/>
            <a:ext cx="488950" cy="492125"/>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7" name="Oval 7"/>
          <p:cNvSpPr>
            <a:spLocks noChangeArrowheads="1"/>
          </p:cNvSpPr>
          <p:nvPr/>
        </p:nvSpPr>
        <p:spPr bwMode="auto">
          <a:xfrm>
            <a:off x="1893180" y="5709866"/>
            <a:ext cx="284163" cy="285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8" name="Oval 8"/>
          <p:cNvSpPr>
            <a:spLocks noChangeArrowheads="1"/>
          </p:cNvSpPr>
          <p:nvPr/>
        </p:nvSpPr>
        <p:spPr bwMode="auto">
          <a:xfrm>
            <a:off x="1932867" y="5759079"/>
            <a:ext cx="195263" cy="196850"/>
          </a:xfrm>
          <a:prstGeom prst="ellipse">
            <a:avLst/>
          </a:prstGeom>
          <a:solidFill>
            <a:srgbClr val="74A7AE"/>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9" name="Oval 9"/>
          <p:cNvSpPr>
            <a:spLocks noChangeArrowheads="1"/>
          </p:cNvSpPr>
          <p:nvPr/>
        </p:nvSpPr>
        <p:spPr bwMode="auto">
          <a:xfrm>
            <a:off x="3371142" y="5611441"/>
            <a:ext cx="488950" cy="492125"/>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10" name="Oval 10"/>
          <p:cNvSpPr>
            <a:spLocks noChangeArrowheads="1"/>
          </p:cNvSpPr>
          <p:nvPr/>
        </p:nvSpPr>
        <p:spPr bwMode="auto">
          <a:xfrm>
            <a:off x="3469567" y="5709866"/>
            <a:ext cx="293688" cy="285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11" name="Oval 11"/>
          <p:cNvSpPr>
            <a:spLocks noChangeArrowheads="1"/>
          </p:cNvSpPr>
          <p:nvPr/>
        </p:nvSpPr>
        <p:spPr bwMode="auto">
          <a:xfrm>
            <a:off x="3518780" y="5759079"/>
            <a:ext cx="195263" cy="196850"/>
          </a:xfrm>
          <a:prstGeom prst="ellipse">
            <a:avLst/>
          </a:prstGeom>
          <a:solidFill>
            <a:schemeClr val="accent1">
              <a:lumMod val="25000"/>
            </a:schemeClr>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12" name="Oval 12"/>
          <p:cNvSpPr>
            <a:spLocks noChangeArrowheads="1"/>
          </p:cNvSpPr>
          <p:nvPr/>
        </p:nvSpPr>
        <p:spPr bwMode="auto">
          <a:xfrm>
            <a:off x="4957055" y="5611441"/>
            <a:ext cx="488950" cy="492125"/>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13" name="Oval 13"/>
          <p:cNvSpPr>
            <a:spLocks noChangeArrowheads="1"/>
          </p:cNvSpPr>
          <p:nvPr/>
        </p:nvSpPr>
        <p:spPr bwMode="auto">
          <a:xfrm>
            <a:off x="5055480" y="5709866"/>
            <a:ext cx="282575" cy="285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14" name="Oval 14"/>
          <p:cNvSpPr>
            <a:spLocks noChangeArrowheads="1"/>
          </p:cNvSpPr>
          <p:nvPr/>
        </p:nvSpPr>
        <p:spPr bwMode="auto">
          <a:xfrm>
            <a:off x="5103105" y="5759079"/>
            <a:ext cx="187325" cy="196850"/>
          </a:xfrm>
          <a:prstGeom prst="ellipse">
            <a:avLst/>
          </a:prstGeom>
          <a:solidFill>
            <a:srgbClr val="9BBCFF"/>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15" name="Oval 15"/>
          <p:cNvSpPr>
            <a:spLocks noChangeArrowheads="1"/>
          </p:cNvSpPr>
          <p:nvPr/>
        </p:nvSpPr>
        <p:spPr bwMode="auto">
          <a:xfrm>
            <a:off x="6531855" y="5611441"/>
            <a:ext cx="490538" cy="492125"/>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16" name="Oval 16"/>
          <p:cNvSpPr>
            <a:spLocks noChangeArrowheads="1"/>
          </p:cNvSpPr>
          <p:nvPr/>
        </p:nvSpPr>
        <p:spPr bwMode="auto">
          <a:xfrm>
            <a:off x="6639805" y="5709866"/>
            <a:ext cx="284163" cy="285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17" name="Oval 17"/>
          <p:cNvSpPr>
            <a:spLocks noChangeArrowheads="1"/>
          </p:cNvSpPr>
          <p:nvPr/>
        </p:nvSpPr>
        <p:spPr bwMode="auto">
          <a:xfrm>
            <a:off x="6679492" y="5759079"/>
            <a:ext cx="195263" cy="196850"/>
          </a:xfrm>
          <a:prstGeom prst="ellipse">
            <a:avLst/>
          </a:prstGeom>
          <a:solidFill>
            <a:srgbClr val="002060"/>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18" name="Freeform 27"/>
          <p:cNvSpPr>
            <a:spLocks/>
          </p:cNvSpPr>
          <p:nvPr/>
        </p:nvSpPr>
        <p:spPr bwMode="auto">
          <a:xfrm>
            <a:off x="2732108" y="4487387"/>
            <a:ext cx="1760874" cy="597797"/>
          </a:xfrm>
          <a:custGeom>
            <a:avLst/>
            <a:gdLst>
              <a:gd name="T0" fmla="*/ 0 w 1702"/>
              <a:gd name="T1" fmla="*/ 651 h 651"/>
              <a:gd name="T2" fmla="*/ 1702 w 1702"/>
              <a:gd name="T3" fmla="*/ 651 h 651"/>
              <a:gd name="T4" fmla="*/ 1702 w 1702"/>
              <a:gd name="T5" fmla="*/ 0 h 651"/>
              <a:gd name="T6" fmla="*/ 0 w 1702"/>
              <a:gd name="T7" fmla="*/ 0 h 651"/>
              <a:gd name="T8" fmla="*/ 0 w 1702"/>
              <a:gd name="T9" fmla="*/ 651 h 651"/>
              <a:gd name="T10" fmla="*/ 0 w 1702"/>
              <a:gd name="T11" fmla="*/ 651 h 651"/>
            </a:gdLst>
            <a:ahLst/>
            <a:cxnLst>
              <a:cxn ang="0">
                <a:pos x="T0" y="T1"/>
              </a:cxn>
              <a:cxn ang="0">
                <a:pos x="T2" y="T3"/>
              </a:cxn>
              <a:cxn ang="0">
                <a:pos x="T4" y="T5"/>
              </a:cxn>
              <a:cxn ang="0">
                <a:pos x="T6" y="T7"/>
              </a:cxn>
              <a:cxn ang="0">
                <a:pos x="T8" y="T9"/>
              </a:cxn>
              <a:cxn ang="0">
                <a:pos x="T10" y="T11"/>
              </a:cxn>
            </a:cxnLst>
            <a:rect l="0" t="0" r="r" b="b"/>
            <a:pathLst>
              <a:path w="1702" h="651">
                <a:moveTo>
                  <a:pt x="0" y="651"/>
                </a:moveTo>
                <a:lnTo>
                  <a:pt x="1702" y="651"/>
                </a:lnTo>
                <a:lnTo>
                  <a:pt x="1702" y="0"/>
                </a:lnTo>
                <a:lnTo>
                  <a:pt x="0" y="0"/>
                </a:lnTo>
                <a:lnTo>
                  <a:pt x="0" y="651"/>
                </a:lnTo>
                <a:lnTo>
                  <a:pt x="0" y="651"/>
                </a:lnTo>
                <a:close/>
              </a:path>
            </a:pathLst>
          </a:custGeom>
          <a:solidFill>
            <a:schemeClr val="accent1">
              <a:lumMod val="25000"/>
            </a:schemeClr>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19" name="Freeform 30"/>
          <p:cNvSpPr>
            <a:spLocks/>
          </p:cNvSpPr>
          <p:nvPr/>
        </p:nvSpPr>
        <p:spPr bwMode="auto">
          <a:xfrm>
            <a:off x="5756444" y="4509120"/>
            <a:ext cx="2847489" cy="663156"/>
          </a:xfrm>
          <a:custGeom>
            <a:avLst/>
            <a:gdLst>
              <a:gd name="T0" fmla="*/ 0 w 1701"/>
              <a:gd name="T1" fmla="*/ 651 h 651"/>
              <a:gd name="T2" fmla="*/ 1701 w 1701"/>
              <a:gd name="T3" fmla="*/ 651 h 651"/>
              <a:gd name="T4" fmla="*/ 1701 w 1701"/>
              <a:gd name="T5" fmla="*/ 0 h 651"/>
              <a:gd name="T6" fmla="*/ 0 w 1701"/>
              <a:gd name="T7" fmla="*/ 0 h 651"/>
              <a:gd name="T8" fmla="*/ 0 w 1701"/>
              <a:gd name="T9" fmla="*/ 651 h 651"/>
              <a:gd name="T10" fmla="*/ 0 w 1701"/>
              <a:gd name="T11" fmla="*/ 651 h 651"/>
            </a:gdLst>
            <a:ahLst/>
            <a:cxnLst>
              <a:cxn ang="0">
                <a:pos x="T0" y="T1"/>
              </a:cxn>
              <a:cxn ang="0">
                <a:pos x="T2" y="T3"/>
              </a:cxn>
              <a:cxn ang="0">
                <a:pos x="T4" y="T5"/>
              </a:cxn>
              <a:cxn ang="0">
                <a:pos x="T6" y="T7"/>
              </a:cxn>
              <a:cxn ang="0">
                <a:pos x="T8" y="T9"/>
              </a:cxn>
              <a:cxn ang="0">
                <a:pos x="T10" y="T11"/>
              </a:cxn>
            </a:cxnLst>
            <a:rect l="0" t="0" r="r" b="b"/>
            <a:pathLst>
              <a:path w="1701" h="651">
                <a:moveTo>
                  <a:pt x="0" y="651"/>
                </a:moveTo>
                <a:lnTo>
                  <a:pt x="1701" y="651"/>
                </a:lnTo>
                <a:lnTo>
                  <a:pt x="1701" y="0"/>
                </a:lnTo>
                <a:lnTo>
                  <a:pt x="0" y="0"/>
                </a:lnTo>
                <a:lnTo>
                  <a:pt x="0" y="651"/>
                </a:lnTo>
                <a:lnTo>
                  <a:pt x="0" y="651"/>
                </a:ln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21" name="Freeform 35"/>
          <p:cNvSpPr>
            <a:spLocks/>
          </p:cNvSpPr>
          <p:nvPr/>
        </p:nvSpPr>
        <p:spPr bwMode="auto">
          <a:xfrm>
            <a:off x="6760773" y="4725144"/>
            <a:ext cx="45719" cy="1132360"/>
          </a:xfrm>
          <a:custGeom>
            <a:avLst/>
            <a:gdLst>
              <a:gd name="T0" fmla="*/ 37 w 37"/>
              <a:gd name="T1" fmla="*/ 837 h 837"/>
              <a:gd name="T2" fmla="*/ 0 w 37"/>
              <a:gd name="T3" fmla="*/ 837 h 837"/>
              <a:gd name="T4" fmla="*/ 0 w 37"/>
              <a:gd name="T5" fmla="*/ 0 h 837"/>
              <a:gd name="T6" fmla="*/ 37 w 37"/>
              <a:gd name="T7" fmla="*/ 0 h 837"/>
              <a:gd name="T8" fmla="*/ 37 w 37"/>
              <a:gd name="T9" fmla="*/ 837 h 837"/>
              <a:gd name="T10" fmla="*/ 37 w 37"/>
              <a:gd name="T11" fmla="*/ 837 h 837"/>
            </a:gdLst>
            <a:ahLst/>
            <a:cxnLst>
              <a:cxn ang="0">
                <a:pos x="T0" y="T1"/>
              </a:cxn>
              <a:cxn ang="0">
                <a:pos x="T2" y="T3"/>
              </a:cxn>
              <a:cxn ang="0">
                <a:pos x="T4" y="T5"/>
              </a:cxn>
              <a:cxn ang="0">
                <a:pos x="T6" y="T7"/>
              </a:cxn>
              <a:cxn ang="0">
                <a:pos x="T8" y="T9"/>
              </a:cxn>
              <a:cxn ang="0">
                <a:pos x="T10" y="T11"/>
              </a:cxn>
            </a:cxnLst>
            <a:rect l="0" t="0" r="r" b="b"/>
            <a:pathLst>
              <a:path w="37" h="837">
                <a:moveTo>
                  <a:pt x="37" y="837"/>
                </a:moveTo>
                <a:lnTo>
                  <a:pt x="0" y="837"/>
                </a:lnTo>
                <a:lnTo>
                  <a:pt x="0" y="0"/>
                </a:lnTo>
                <a:lnTo>
                  <a:pt x="37" y="0"/>
                </a:lnTo>
                <a:lnTo>
                  <a:pt x="37" y="837"/>
                </a:lnTo>
                <a:lnTo>
                  <a:pt x="37" y="837"/>
                </a:ln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22" name="Freeform 36"/>
          <p:cNvSpPr>
            <a:spLocks/>
          </p:cNvSpPr>
          <p:nvPr/>
        </p:nvSpPr>
        <p:spPr bwMode="auto">
          <a:xfrm>
            <a:off x="5161842" y="3645024"/>
            <a:ext cx="69849" cy="2212480"/>
          </a:xfrm>
          <a:custGeom>
            <a:avLst/>
            <a:gdLst>
              <a:gd name="T0" fmla="*/ 44 w 44"/>
              <a:gd name="T1" fmla="*/ 1692 h 1692"/>
              <a:gd name="T2" fmla="*/ 0 w 44"/>
              <a:gd name="T3" fmla="*/ 1692 h 1692"/>
              <a:gd name="T4" fmla="*/ 0 w 44"/>
              <a:gd name="T5" fmla="*/ 0 h 1692"/>
              <a:gd name="T6" fmla="*/ 44 w 44"/>
              <a:gd name="T7" fmla="*/ 0 h 1692"/>
              <a:gd name="T8" fmla="*/ 44 w 44"/>
              <a:gd name="T9" fmla="*/ 1692 h 1692"/>
              <a:gd name="T10" fmla="*/ 44 w 44"/>
              <a:gd name="T11" fmla="*/ 1692 h 1692"/>
            </a:gdLst>
            <a:ahLst/>
            <a:cxnLst>
              <a:cxn ang="0">
                <a:pos x="T0" y="T1"/>
              </a:cxn>
              <a:cxn ang="0">
                <a:pos x="T2" y="T3"/>
              </a:cxn>
              <a:cxn ang="0">
                <a:pos x="T4" y="T5"/>
              </a:cxn>
              <a:cxn ang="0">
                <a:pos x="T6" y="T7"/>
              </a:cxn>
              <a:cxn ang="0">
                <a:pos x="T8" y="T9"/>
              </a:cxn>
              <a:cxn ang="0">
                <a:pos x="T10" y="T11"/>
              </a:cxn>
            </a:cxnLst>
            <a:rect l="0" t="0" r="r" b="b"/>
            <a:pathLst>
              <a:path w="44" h="1692">
                <a:moveTo>
                  <a:pt x="44" y="1692"/>
                </a:moveTo>
                <a:lnTo>
                  <a:pt x="0" y="1692"/>
                </a:lnTo>
                <a:lnTo>
                  <a:pt x="0" y="0"/>
                </a:lnTo>
                <a:lnTo>
                  <a:pt x="44" y="0"/>
                </a:lnTo>
                <a:lnTo>
                  <a:pt x="44" y="1692"/>
                </a:lnTo>
                <a:lnTo>
                  <a:pt x="44" y="1692"/>
                </a:lnTo>
                <a:close/>
              </a:path>
            </a:pathLst>
          </a:custGeom>
          <a:solidFill>
            <a:srgbClr val="9BBCFF"/>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23" name="Freeform 37"/>
          <p:cNvSpPr>
            <a:spLocks/>
          </p:cNvSpPr>
          <p:nvPr/>
        </p:nvSpPr>
        <p:spPr bwMode="auto">
          <a:xfrm>
            <a:off x="3600060" y="4725144"/>
            <a:ext cx="45719" cy="1132360"/>
          </a:xfrm>
          <a:custGeom>
            <a:avLst/>
            <a:gdLst>
              <a:gd name="T0" fmla="*/ 37 w 37"/>
              <a:gd name="T1" fmla="*/ 1060 h 1060"/>
              <a:gd name="T2" fmla="*/ 0 w 37"/>
              <a:gd name="T3" fmla="*/ 1060 h 1060"/>
              <a:gd name="T4" fmla="*/ 0 w 37"/>
              <a:gd name="T5" fmla="*/ 0 h 1060"/>
              <a:gd name="T6" fmla="*/ 37 w 37"/>
              <a:gd name="T7" fmla="*/ 0 h 1060"/>
              <a:gd name="T8" fmla="*/ 37 w 37"/>
              <a:gd name="T9" fmla="*/ 1060 h 1060"/>
              <a:gd name="T10" fmla="*/ 37 w 37"/>
              <a:gd name="T11" fmla="*/ 1060 h 1060"/>
            </a:gdLst>
            <a:ahLst/>
            <a:cxnLst>
              <a:cxn ang="0">
                <a:pos x="T0" y="T1"/>
              </a:cxn>
              <a:cxn ang="0">
                <a:pos x="T2" y="T3"/>
              </a:cxn>
              <a:cxn ang="0">
                <a:pos x="T4" y="T5"/>
              </a:cxn>
              <a:cxn ang="0">
                <a:pos x="T6" y="T7"/>
              </a:cxn>
              <a:cxn ang="0">
                <a:pos x="T8" y="T9"/>
              </a:cxn>
              <a:cxn ang="0">
                <a:pos x="T10" y="T11"/>
              </a:cxn>
            </a:cxnLst>
            <a:rect l="0" t="0" r="r" b="b"/>
            <a:pathLst>
              <a:path w="37" h="1060">
                <a:moveTo>
                  <a:pt x="37" y="1060"/>
                </a:moveTo>
                <a:lnTo>
                  <a:pt x="0" y="1060"/>
                </a:lnTo>
                <a:lnTo>
                  <a:pt x="0" y="0"/>
                </a:lnTo>
                <a:lnTo>
                  <a:pt x="37" y="0"/>
                </a:lnTo>
                <a:lnTo>
                  <a:pt x="37" y="1060"/>
                </a:lnTo>
                <a:lnTo>
                  <a:pt x="37" y="1060"/>
                </a:lnTo>
                <a:close/>
              </a:path>
            </a:pathLst>
          </a:custGeom>
          <a:solidFill>
            <a:schemeClr val="accent1">
              <a:lumMod val="25000"/>
            </a:schemeClr>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28" name="文本框 95"/>
          <p:cNvSpPr txBox="1"/>
          <p:nvPr/>
        </p:nvSpPr>
        <p:spPr>
          <a:xfrm>
            <a:off x="3957398" y="3501008"/>
            <a:ext cx="2548587" cy="584775"/>
          </a:xfrm>
          <a:prstGeom prst="rect">
            <a:avLst/>
          </a:prstGeom>
          <a:solidFill>
            <a:srgbClr val="9BBCFF"/>
          </a:solidFill>
        </p:spPr>
        <p:txBody>
          <a:bodyPr wrap="square" rtlCol="0">
            <a:spAutoFit/>
          </a:bodyPr>
          <a:lstStyle/>
          <a:p>
            <a:r>
              <a:rPr lang="zh-CN" altLang="en-US" sz="1600" b="1"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规定适当性匹配相关要求，规范经营机构义务</a:t>
            </a:r>
          </a:p>
        </p:txBody>
      </p:sp>
      <p:sp>
        <p:nvSpPr>
          <p:cNvPr id="29" name="文本框 97"/>
          <p:cNvSpPr txBox="1"/>
          <p:nvPr/>
        </p:nvSpPr>
        <p:spPr>
          <a:xfrm>
            <a:off x="2769145" y="4500409"/>
            <a:ext cx="1723837" cy="584775"/>
          </a:xfrm>
          <a:prstGeom prst="rect">
            <a:avLst/>
          </a:prstGeom>
          <a:noFill/>
        </p:spPr>
        <p:txBody>
          <a:bodyPr wrap="square" rtlCol="0">
            <a:spAutoFit/>
          </a:bodyPr>
          <a:lstStyle/>
          <a:p>
            <a:r>
              <a:rPr lang="zh-CN" altLang="en-US" sz="1600" b="1"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明确</a:t>
            </a:r>
            <a:r>
              <a:rPr lang="zh-CN" altLang="zh-CN" sz="1600" b="1"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产品分级底线标准</a:t>
            </a:r>
            <a:endParaRPr lang="en-US" altLang="zh-CN" sz="1600" b="1"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0" name="Freeform 33"/>
          <p:cNvSpPr>
            <a:spLocks/>
          </p:cNvSpPr>
          <p:nvPr/>
        </p:nvSpPr>
        <p:spPr bwMode="auto">
          <a:xfrm>
            <a:off x="859900" y="3728492"/>
            <a:ext cx="2035152" cy="636612"/>
          </a:xfrm>
          <a:custGeom>
            <a:avLst/>
            <a:gdLst>
              <a:gd name="T0" fmla="*/ 0 w 1708"/>
              <a:gd name="T1" fmla="*/ 657 h 657"/>
              <a:gd name="T2" fmla="*/ 1708 w 1708"/>
              <a:gd name="T3" fmla="*/ 657 h 657"/>
              <a:gd name="T4" fmla="*/ 1708 w 1708"/>
              <a:gd name="T5" fmla="*/ 0 h 657"/>
              <a:gd name="T6" fmla="*/ 0 w 1708"/>
              <a:gd name="T7" fmla="*/ 0 h 657"/>
              <a:gd name="T8" fmla="*/ 0 w 1708"/>
              <a:gd name="T9" fmla="*/ 657 h 657"/>
              <a:gd name="T10" fmla="*/ 0 w 1708"/>
              <a:gd name="T11" fmla="*/ 657 h 657"/>
            </a:gdLst>
            <a:ahLst/>
            <a:cxnLst>
              <a:cxn ang="0">
                <a:pos x="T0" y="T1"/>
              </a:cxn>
              <a:cxn ang="0">
                <a:pos x="T2" y="T3"/>
              </a:cxn>
              <a:cxn ang="0">
                <a:pos x="T4" y="T5"/>
              </a:cxn>
              <a:cxn ang="0">
                <a:pos x="T6" y="T7"/>
              </a:cxn>
              <a:cxn ang="0">
                <a:pos x="T8" y="T9"/>
              </a:cxn>
              <a:cxn ang="0">
                <a:pos x="T10" y="T11"/>
              </a:cxn>
            </a:cxnLst>
            <a:rect l="0" t="0" r="r" b="b"/>
            <a:pathLst>
              <a:path w="1708" h="657">
                <a:moveTo>
                  <a:pt x="0" y="657"/>
                </a:moveTo>
                <a:lnTo>
                  <a:pt x="1708" y="657"/>
                </a:lnTo>
                <a:lnTo>
                  <a:pt x="1708" y="0"/>
                </a:lnTo>
                <a:lnTo>
                  <a:pt x="0" y="0"/>
                </a:lnTo>
                <a:lnTo>
                  <a:pt x="0" y="657"/>
                </a:lnTo>
                <a:lnTo>
                  <a:pt x="0" y="657"/>
                </a:lnTo>
                <a:close/>
              </a:path>
            </a:pathLst>
          </a:custGeom>
          <a:solidFill>
            <a:srgbClr val="74A7AE"/>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31" name="Freeform 36"/>
          <p:cNvSpPr>
            <a:spLocks/>
          </p:cNvSpPr>
          <p:nvPr/>
        </p:nvSpPr>
        <p:spPr bwMode="auto">
          <a:xfrm flipH="1">
            <a:off x="2012028" y="3751371"/>
            <a:ext cx="56720" cy="2150684"/>
          </a:xfrm>
          <a:custGeom>
            <a:avLst/>
            <a:gdLst>
              <a:gd name="T0" fmla="*/ 44 w 44"/>
              <a:gd name="T1" fmla="*/ 1692 h 1692"/>
              <a:gd name="T2" fmla="*/ 0 w 44"/>
              <a:gd name="T3" fmla="*/ 1692 h 1692"/>
              <a:gd name="T4" fmla="*/ 0 w 44"/>
              <a:gd name="T5" fmla="*/ 0 h 1692"/>
              <a:gd name="T6" fmla="*/ 44 w 44"/>
              <a:gd name="T7" fmla="*/ 0 h 1692"/>
              <a:gd name="T8" fmla="*/ 44 w 44"/>
              <a:gd name="T9" fmla="*/ 1692 h 1692"/>
              <a:gd name="T10" fmla="*/ 44 w 44"/>
              <a:gd name="T11" fmla="*/ 1692 h 1692"/>
            </a:gdLst>
            <a:ahLst/>
            <a:cxnLst>
              <a:cxn ang="0">
                <a:pos x="T0" y="T1"/>
              </a:cxn>
              <a:cxn ang="0">
                <a:pos x="T2" y="T3"/>
              </a:cxn>
              <a:cxn ang="0">
                <a:pos x="T4" y="T5"/>
              </a:cxn>
              <a:cxn ang="0">
                <a:pos x="T6" y="T7"/>
              </a:cxn>
              <a:cxn ang="0">
                <a:pos x="T8" y="T9"/>
              </a:cxn>
              <a:cxn ang="0">
                <a:pos x="T10" y="T11"/>
              </a:cxn>
            </a:cxnLst>
            <a:rect l="0" t="0" r="r" b="b"/>
            <a:pathLst>
              <a:path w="44" h="1692">
                <a:moveTo>
                  <a:pt x="44" y="1692"/>
                </a:moveTo>
                <a:lnTo>
                  <a:pt x="0" y="1692"/>
                </a:lnTo>
                <a:lnTo>
                  <a:pt x="0" y="0"/>
                </a:lnTo>
                <a:lnTo>
                  <a:pt x="44" y="0"/>
                </a:lnTo>
                <a:lnTo>
                  <a:pt x="44" y="1692"/>
                </a:lnTo>
                <a:lnTo>
                  <a:pt x="44" y="1692"/>
                </a:lnTo>
                <a:close/>
              </a:path>
            </a:pathLst>
          </a:custGeom>
          <a:solidFill>
            <a:srgbClr val="74A7AE"/>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ndParaRPr>
          </a:p>
        </p:txBody>
      </p:sp>
      <p:sp>
        <p:nvSpPr>
          <p:cNvPr id="32" name="文本框 95"/>
          <p:cNvSpPr txBox="1"/>
          <p:nvPr/>
        </p:nvSpPr>
        <p:spPr>
          <a:xfrm>
            <a:off x="994187" y="3747948"/>
            <a:ext cx="1918871" cy="584775"/>
          </a:xfrm>
          <a:prstGeom prst="rect">
            <a:avLst/>
          </a:prstGeom>
          <a:noFill/>
        </p:spPr>
        <p:txBody>
          <a:bodyPr wrap="square" rtlCol="0">
            <a:spAutoFit/>
          </a:bodyPr>
          <a:lstStyle/>
          <a:p>
            <a:r>
              <a:rPr lang="zh-CN" altLang="en-US" sz="1600" b="1" dirty="0" smtClean="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明确投资者基本分类标准</a:t>
            </a:r>
            <a:endParaRPr lang="zh-CN" altLang="en-US" sz="1600" b="1"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3" name="文本框 95"/>
          <p:cNvSpPr txBox="1"/>
          <p:nvPr/>
        </p:nvSpPr>
        <p:spPr>
          <a:xfrm>
            <a:off x="5800698" y="4559717"/>
            <a:ext cx="2744442" cy="584775"/>
          </a:xfrm>
          <a:prstGeom prst="rect">
            <a:avLst/>
          </a:prstGeom>
          <a:noFill/>
        </p:spPr>
        <p:txBody>
          <a:bodyPr wrap="square" rtlCol="0">
            <a:spAutoFit/>
          </a:bodyPr>
          <a:lstStyle/>
          <a:p>
            <a:r>
              <a:rPr lang="zh-CN" altLang="en-US" sz="1600" b="1" dirty="0" smtClean="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违反适当性义务的处罚规定，强</a:t>
            </a:r>
            <a:r>
              <a:rPr lang="zh-CN" altLang="en-US" sz="1600" b="1"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化监管与自律要求</a:t>
            </a:r>
          </a:p>
        </p:txBody>
      </p:sp>
      <p:cxnSp>
        <p:nvCxnSpPr>
          <p:cNvPr id="42" name="直接连接符 41"/>
          <p:cNvCxnSpPr/>
          <p:nvPr/>
        </p:nvCxnSpPr>
        <p:spPr bwMode="auto">
          <a:xfrm>
            <a:off x="3419872" y="188640"/>
            <a:ext cx="0" cy="1044000"/>
          </a:xfrm>
          <a:prstGeom prst="line">
            <a:avLst/>
          </a:prstGeom>
          <a:ln w="4445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43" name="TextBox 42"/>
          <p:cNvSpPr txBox="1"/>
          <p:nvPr/>
        </p:nvSpPr>
        <p:spPr>
          <a:xfrm>
            <a:off x="3600041" y="677898"/>
            <a:ext cx="3564247" cy="44684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400" b="1" dirty="0" smtClean="0">
                <a:solidFill>
                  <a:srgbClr val="0070C0"/>
                </a:solidFill>
                <a:latin typeface="微软雅黑" panose="020B0503020204020204" pitchFamily="34" charset="-122"/>
                <a:ea typeface="微软雅黑" panose="020B0503020204020204" pitchFamily="34" charset="-122"/>
              </a:rPr>
              <a:t>办法</a:t>
            </a: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出台</a:t>
            </a:r>
          </a:p>
        </p:txBody>
      </p:sp>
    </p:spTree>
    <p:extLst>
      <p:ext uri="{BB962C8B-B14F-4D97-AF65-F5344CB8AC3E}">
        <p14:creationId xmlns:p14="http://schemas.microsoft.com/office/powerpoint/2010/main" val="149135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700808"/>
            <a:ext cx="7560840" cy="1200318"/>
          </a:xfrm>
          <a:prstGeom prst="rect">
            <a:avLst/>
          </a:prstGeom>
        </p:spPr>
        <p:style>
          <a:lnRef idx="1">
            <a:schemeClr val="accent2"/>
          </a:lnRef>
          <a:fillRef idx="3">
            <a:schemeClr val="accent2"/>
          </a:fillRef>
          <a:effectRef idx="2">
            <a:schemeClr val="accent2"/>
          </a:effectRef>
          <a:fontRef idx="minor">
            <a:schemeClr val="lt1"/>
          </a:fontRef>
        </p:style>
        <p:txBody>
          <a:bodyPr wrap="square" lIns="91429" tIns="45715" rIns="91429" bIns="45715" rtlCol="0">
            <a:spAutoFit/>
          </a:bodyPr>
          <a:lstStyle/>
          <a:p>
            <a:r>
              <a:rPr lang="en-US" altLang="zh-CN" b="1" dirty="0" smtClean="0">
                <a:latin typeface="微软雅黑" panose="020B0503020204020204" pitchFamily="34" charset="-122"/>
                <a:ea typeface="微软雅黑" panose="020B0503020204020204" pitchFamily="34" charset="-122"/>
              </a:rPr>
              <a:t>       </a:t>
            </a:r>
            <a:r>
              <a:rPr lang="zh-CN" altLang="zh-CN" b="1" dirty="0" smtClean="0">
                <a:latin typeface="微软雅黑" panose="020B0503020204020204" pitchFamily="34" charset="-122"/>
                <a:ea typeface="微软雅黑" panose="020B0503020204020204" pitchFamily="34" charset="-122"/>
              </a:rPr>
              <a:t>同时，</a:t>
            </a:r>
            <a:r>
              <a:rPr lang="zh-CN" altLang="en-US" b="1" dirty="0" smtClean="0">
                <a:latin typeface="微软雅黑" panose="020B0503020204020204" pitchFamily="34" charset="-122"/>
                <a:ea typeface="微软雅黑" panose="020B0503020204020204" pitchFamily="34" charset="-122"/>
              </a:rPr>
              <a:t>证监会</a:t>
            </a:r>
            <a:r>
              <a:rPr lang="zh-CN" altLang="zh-CN" b="1" dirty="0" smtClean="0">
                <a:latin typeface="微软雅黑" panose="020B0503020204020204" pitchFamily="34" charset="-122"/>
                <a:ea typeface="微软雅黑" panose="020B0503020204020204" pitchFamily="34" charset="-122"/>
              </a:rPr>
              <a:t>配套发布《关于贯彻实施</a:t>
            </a:r>
            <a:r>
              <a:rPr lang="en-US" altLang="zh-CN" b="1" dirty="0" smtClean="0">
                <a:latin typeface="微软雅黑" panose="020B0503020204020204" pitchFamily="34" charset="-122"/>
                <a:ea typeface="微软雅黑" panose="020B0503020204020204" pitchFamily="34" charset="-122"/>
              </a:rPr>
              <a:t>&lt;</a:t>
            </a:r>
            <a:r>
              <a:rPr lang="zh-CN" altLang="zh-CN" b="1" dirty="0" smtClean="0">
                <a:latin typeface="微软雅黑" panose="020B0503020204020204" pitchFamily="34" charset="-122"/>
                <a:ea typeface="微软雅黑" panose="020B0503020204020204" pitchFamily="34" charset="-122"/>
              </a:rPr>
              <a:t>证券期货投资者适当性管理办法</a:t>
            </a:r>
            <a:r>
              <a:rPr lang="en-US" altLang="zh-CN" b="1" dirty="0" smtClean="0">
                <a:latin typeface="微软雅黑" panose="020B0503020204020204" pitchFamily="34" charset="-122"/>
                <a:ea typeface="微软雅黑" panose="020B0503020204020204" pitchFamily="34" charset="-122"/>
              </a:rPr>
              <a:t>&gt;</a:t>
            </a:r>
            <a:r>
              <a:rPr lang="zh-CN" altLang="zh-CN" b="1" dirty="0" smtClean="0">
                <a:latin typeface="微软雅黑" panose="020B0503020204020204" pitchFamily="34" charset="-122"/>
                <a:ea typeface="微软雅黑" panose="020B0503020204020204" pitchFamily="34" charset="-122"/>
              </a:rPr>
              <a:t>的通知》</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要求各单位、各部门切实做好《办法》的贯彻执行，依据职责修订完善现行适当性管理规定，做好配套衔接，修订完善的相关条款原则上与《办法》同步实施。</a:t>
            </a:r>
            <a:r>
              <a:rPr lang="en-US" altLang="zh-CN" b="1" dirty="0" smtClean="0">
                <a:latin typeface="微软雅黑" panose="020B0503020204020204" pitchFamily="34" charset="-122"/>
                <a:ea typeface="微软雅黑" panose="020B0503020204020204" pitchFamily="34" charset="-122"/>
              </a:rPr>
              <a:t>      </a:t>
            </a:r>
            <a:endParaRPr lang="zh-CN" altLang="en-US" b="1" dirty="0">
              <a:latin typeface="微软雅黑" panose="020B0503020204020204" pitchFamily="34" charset="-122"/>
              <a:ea typeface="微软雅黑" panose="020B0503020204020204" pitchFamily="34" charset="-122"/>
            </a:endParaRPr>
          </a:p>
        </p:txBody>
      </p:sp>
      <p:sp>
        <p:nvSpPr>
          <p:cNvPr id="3" name="TextBox 2"/>
          <p:cNvSpPr txBox="1"/>
          <p:nvPr/>
        </p:nvSpPr>
        <p:spPr>
          <a:xfrm>
            <a:off x="647713" y="548680"/>
            <a:ext cx="3564247" cy="56995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smtClean="0">
                <a:solidFill>
                  <a:srgbClr val="002060"/>
                </a:solidFill>
                <a:latin typeface="微软雅黑" panose="020B0503020204020204" pitchFamily="34" charset="-122"/>
                <a:ea typeface="微软雅黑" panose="020B0503020204020204" pitchFamily="34" charset="-122"/>
              </a:rPr>
              <a:t>一、修订背景</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4"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sp>
        <p:nvSpPr>
          <p:cNvPr id="5" name="矩形 4"/>
          <p:cNvSpPr/>
          <p:nvPr/>
        </p:nvSpPr>
        <p:spPr>
          <a:xfrm>
            <a:off x="3330757" y="3646765"/>
            <a:ext cx="52565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dirty="0" smtClean="0">
                <a:latin typeface="微软雅黑" panose="020B0503020204020204" pitchFamily="34" charset="-122"/>
                <a:ea typeface="微软雅黑" panose="020B0503020204020204" pitchFamily="34" charset="-122"/>
              </a:rPr>
              <a:t>对现行业务规则中的适当性管理规定认真梳理，对与</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办法</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不一致或有缺失的内容予以修订或补充</a:t>
            </a:r>
            <a:endParaRPr lang="zh-CN" altLang="en-US" dirty="0">
              <a:latin typeface="微软雅黑" panose="020B0503020204020204" pitchFamily="34" charset="-122"/>
              <a:ea typeface="微软雅黑" panose="020B0503020204020204" pitchFamily="34" charset="-122"/>
            </a:endParaRPr>
          </a:p>
        </p:txBody>
      </p:sp>
      <p:pic>
        <p:nvPicPr>
          <p:cNvPr id="6" name="Picture 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315" y="3501008"/>
            <a:ext cx="908353" cy="26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140"/>
          <p:cNvGrpSpPr>
            <a:grpSpLocks/>
          </p:cNvGrpSpPr>
          <p:nvPr/>
        </p:nvGrpSpPr>
        <p:grpSpPr bwMode="auto">
          <a:xfrm>
            <a:off x="2384556" y="3555702"/>
            <a:ext cx="4546600" cy="887412"/>
            <a:chOff x="4346575" y="2908130"/>
            <a:chExt cx="4546600" cy="887576"/>
          </a:xfrm>
        </p:grpSpPr>
        <p:grpSp>
          <p:nvGrpSpPr>
            <p:cNvPr id="8" name="组合 128"/>
            <p:cNvGrpSpPr>
              <a:grpSpLocks/>
            </p:cNvGrpSpPr>
            <p:nvPr/>
          </p:nvGrpSpPr>
          <p:grpSpPr bwMode="auto">
            <a:xfrm>
              <a:off x="4346575" y="2908130"/>
              <a:ext cx="887577" cy="887576"/>
              <a:chOff x="4346575" y="3421063"/>
              <a:chExt cx="646113" cy="646112"/>
            </a:xfrm>
          </p:grpSpPr>
          <p:grpSp>
            <p:nvGrpSpPr>
              <p:cNvPr id="10" name="Group 77"/>
              <p:cNvGrpSpPr>
                <a:grpSpLocks/>
              </p:cNvGrpSpPr>
              <p:nvPr/>
            </p:nvGrpSpPr>
            <p:grpSpPr bwMode="auto">
              <a:xfrm>
                <a:off x="4346575" y="3421063"/>
                <a:ext cx="646113" cy="646112"/>
                <a:chOff x="1601" y="6377"/>
                <a:chExt cx="1701" cy="1701"/>
              </a:xfrm>
            </p:grpSpPr>
            <p:sp>
              <p:nvSpPr>
                <p:cNvPr id="12" name="Oval 78"/>
                <p:cNvSpPr>
                  <a:spLocks noChangeArrowheads="1"/>
                </p:cNvSpPr>
                <p:nvPr/>
              </p:nvSpPr>
              <p:spPr bwMode="auto">
                <a:xfrm>
                  <a:off x="1601" y="6377"/>
                  <a:ext cx="1701" cy="1701"/>
                </a:xfrm>
                <a:prstGeom prst="ellipse">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latin typeface="Calibri" pitchFamily="34" charset="0"/>
                  </a:endParaRPr>
                </a:p>
              </p:txBody>
            </p:sp>
            <p:sp>
              <p:nvSpPr>
                <p:cNvPr id="13" name="Oval 79"/>
                <p:cNvSpPr>
                  <a:spLocks noChangeArrowheads="1"/>
                </p:cNvSpPr>
                <p:nvPr/>
              </p:nvSpPr>
              <p:spPr bwMode="auto">
                <a:xfrm>
                  <a:off x="1806" y="6581"/>
                  <a:ext cx="1292" cy="1292"/>
                </a:xfrm>
                <a:prstGeom prst="ellipse">
                  <a:avLst/>
                </a:prstGeom>
                <a:solidFill>
                  <a:srgbClr val="943634"/>
                </a:solidFill>
                <a:ln w="38100">
                  <a:solidFill>
                    <a:srgbClr val="FFFFFF"/>
                  </a:solidFill>
                  <a:round/>
                  <a:headEnd/>
                  <a:tailEnd/>
                </a:ln>
              </p:spPr>
              <p:txBody>
                <a:bodyPr/>
                <a:lstStyle/>
                <a:p>
                  <a:endParaRPr lang="zh-CN" altLang="zh-CN">
                    <a:latin typeface="Calibri" pitchFamily="34" charset="0"/>
                  </a:endParaRPr>
                </a:p>
              </p:txBody>
            </p:sp>
          </p:grpSp>
          <p:pic>
            <p:nvPicPr>
              <p:cNvPr id="11" name="Picture 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3584575"/>
                <a:ext cx="346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10"/>
            <p:cNvSpPr txBox="1">
              <a:spLocks noChangeArrowheads="1"/>
            </p:cNvSpPr>
            <p:nvPr/>
          </p:nvSpPr>
          <p:spPr bwMode="auto">
            <a:xfrm>
              <a:off x="5357813" y="3105016"/>
              <a:ext cx="3535362" cy="489040"/>
            </a:xfrm>
            <a:prstGeom prst="rect">
              <a:avLst/>
            </a:prstGeom>
            <a:noFill/>
            <a:ln w="9525">
              <a:noFill/>
              <a:miter lim="800000"/>
              <a:headEnd/>
              <a:tailEnd/>
            </a:ln>
          </p:spPr>
          <p:txBody>
            <a:bodyPr>
              <a:spAutoFit/>
            </a:bodyPr>
            <a:lstStyle/>
            <a:p>
              <a:pPr fontAlgn="auto">
                <a:spcBef>
                  <a:spcPts val="0"/>
                </a:spcBef>
                <a:spcAft>
                  <a:spcPts val="0"/>
                </a:spcAft>
                <a:defRPr/>
              </a:pPr>
              <a:endParaRPr lang="zh-CN" altLang="en-US" sz="2600" dirty="0">
                <a:solidFill>
                  <a:schemeClr val="accent2">
                    <a:lumMod val="75000"/>
                  </a:schemeClr>
                </a:solidFill>
                <a:latin typeface="+mn-lt"/>
                <a:ea typeface="微软雅黑" pitchFamily="34" charset="-122"/>
              </a:endParaRPr>
            </a:p>
          </p:txBody>
        </p:sp>
      </p:grpSp>
      <p:grpSp>
        <p:nvGrpSpPr>
          <p:cNvPr id="14" name="组合 142"/>
          <p:cNvGrpSpPr>
            <a:grpSpLocks/>
          </p:cNvGrpSpPr>
          <p:nvPr/>
        </p:nvGrpSpPr>
        <p:grpSpPr bwMode="auto">
          <a:xfrm>
            <a:off x="2394652" y="5157192"/>
            <a:ext cx="7073892" cy="1299649"/>
            <a:chOff x="4346575" y="4834775"/>
            <a:chExt cx="7073892" cy="1300756"/>
          </a:xfrm>
        </p:grpSpPr>
        <p:grpSp>
          <p:nvGrpSpPr>
            <p:cNvPr id="15" name="组合 130"/>
            <p:cNvGrpSpPr>
              <a:grpSpLocks/>
            </p:cNvGrpSpPr>
            <p:nvPr/>
          </p:nvGrpSpPr>
          <p:grpSpPr bwMode="auto">
            <a:xfrm>
              <a:off x="4346575" y="4834775"/>
              <a:ext cx="887577" cy="889757"/>
              <a:chOff x="4346575" y="4851400"/>
              <a:chExt cx="646113" cy="647700"/>
            </a:xfrm>
          </p:grpSpPr>
          <p:grpSp>
            <p:nvGrpSpPr>
              <p:cNvPr id="17" name="Group 83"/>
              <p:cNvGrpSpPr>
                <a:grpSpLocks/>
              </p:cNvGrpSpPr>
              <p:nvPr/>
            </p:nvGrpSpPr>
            <p:grpSpPr bwMode="auto">
              <a:xfrm>
                <a:off x="4346575" y="4851400"/>
                <a:ext cx="646113" cy="647700"/>
                <a:chOff x="1601" y="6377"/>
                <a:chExt cx="1701" cy="1701"/>
              </a:xfrm>
            </p:grpSpPr>
            <p:sp>
              <p:nvSpPr>
                <p:cNvPr id="19" name="Oval 84"/>
                <p:cNvSpPr>
                  <a:spLocks noChangeArrowheads="1"/>
                </p:cNvSpPr>
                <p:nvPr/>
              </p:nvSpPr>
              <p:spPr bwMode="auto">
                <a:xfrm>
                  <a:off x="1601" y="6377"/>
                  <a:ext cx="1701" cy="1701"/>
                </a:xfrm>
                <a:prstGeom prst="ellipse">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latin typeface="Calibri" pitchFamily="34" charset="0"/>
                  </a:endParaRPr>
                </a:p>
              </p:txBody>
            </p:sp>
            <p:sp>
              <p:nvSpPr>
                <p:cNvPr id="20" name="Oval 85"/>
                <p:cNvSpPr>
                  <a:spLocks noChangeArrowheads="1"/>
                </p:cNvSpPr>
                <p:nvPr/>
              </p:nvSpPr>
              <p:spPr bwMode="auto">
                <a:xfrm>
                  <a:off x="1806" y="6581"/>
                  <a:ext cx="1292" cy="1292"/>
                </a:xfrm>
                <a:prstGeom prst="ellipse">
                  <a:avLst/>
                </a:prstGeom>
                <a:solidFill>
                  <a:srgbClr val="E36C0A"/>
                </a:solidFill>
                <a:ln w="38100">
                  <a:solidFill>
                    <a:srgbClr val="FFFFFF"/>
                  </a:solidFill>
                  <a:round/>
                  <a:headEnd/>
                  <a:tailEnd/>
                </a:ln>
              </p:spPr>
              <p:txBody>
                <a:bodyPr/>
                <a:lstStyle/>
                <a:p>
                  <a:endParaRPr lang="zh-CN" altLang="zh-CN">
                    <a:latin typeface="Calibri" pitchFamily="34" charset="0"/>
                  </a:endParaRPr>
                </a:p>
              </p:txBody>
            </p:sp>
          </p:grpSp>
          <p:pic>
            <p:nvPicPr>
              <p:cNvPr id="18" name="Picture 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338" y="5030788"/>
                <a:ext cx="376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0"/>
            <p:cNvSpPr txBox="1">
              <a:spLocks noChangeArrowheads="1"/>
            </p:cNvSpPr>
            <p:nvPr/>
          </p:nvSpPr>
          <p:spPr bwMode="auto">
            <a:xfrm>
              <a:off x="7885105" y="5646165"/>
              <a:ext cx="3535362" cy="489366"/>
            </a:xfrm>
            <a:prstGeom prst="rect">
              <a:avLst/>
            </a:prstGeom>
            <a:noFill/>
            <a:ln w="9525">
              <a:noFill/>
              <a:miter lim="800000"/>
              <a:headEnd/>
              <a:tailEnd/>
            </a:ln>
          </p:spPr>
          <p:txBody>
            <a:bodyPr>
              <a:spAutoFit/>
            </a:bodyPr>
            <a:lstStyle/>
            <a:p>
              <a:pPr fontAlgn="auto">
                <a:spcBef>
                  <a:spcPts val="0"/>
                </a:spcBef>
                <a:spcAft>
                  <a:spcPts val="0"/>
                </a:spcAft>
                <a:defRPr/>
              </a:pPr>
              <a:endParaRPr lang="zh-CN" altLang="en-US" sz="2600" dirty="0">
                <a:solidFill>
                  <a:schemeClr val="accent6">
                    <a:lumMod val="75000"/>
                  </a:schemeClr>
                </a:solidFill>
                <a:latin typeface="+mn-lt"/>
                <a:ea typeface="微软雅黑" pitchFamily="34" charset="-122"/>
              </a:endParaRPr>
            </a:p>
          </p:txBody>
        </p:sp>
      </p:grpSp>
      <p:sp>
        <p:nvSpPr>
          <p:cNvPr id="21" name="TextBox 20"/>
          <p:cNvSpPr txBox="1"/>
          <p:nvPr/>
        </p:nvSpPr>
        <p:spPr>
          <a:xfrm>
            <a:off x="179513" y="3999780"/>
            <a:ext cx="1656183" cy="137473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defTabSz="767730" eaLnBrk="0" fontAlgn="base" hangingPunct="0">
              <a:lnSpc>
                <a:spcPts val="2500"/>
              </a:lnSpc>
              <a:spcBef>
                <a:spcPct val="0"/>
              </a:spcBef>
              <a:spcAft>
                <a:spcPct val="0"/>
              </a:spcAft>
            </a:pPr>
            <a:r>
              <a:rPr lang="en-US" altLang="zh-CN" sz="1600" b="1" dirty="0" smtClean="0">
                <a:solidFill>
                  <a:srgbClr val="002060"/>
                </a:solidFill>
                <a:latin typeface="微软雅黑" panose="020B0503020204020204" pitchFamily="34" charset="-122"/>
                <a:ea typeface="微软雅黑" panose="020B0503020204020204" pitchFamily="34" charset="-122"/>
              </a:rPr>
              <a:t>《</a:t>
            </a:r>
            <a:r>
              <a:rPr lang="zh-CN" altLang="en-US" sz="1600" b="1" dirty="0" smtClean="0">
                <a:solidFill>
                  <a:srgbClr val="002060"/>
                </a:solidFill>
                <a:latin typeface="微软雅黑" panose="020B0503020204020204" pitchFamily="34" charset="-122"/>
                <a:ea typeface="微软雅黑" panose="020B0503020204020204" pitchFamily="34" charset="-122"/>
              </a:rPr>
              <a:t>关于贯彻实施</a:t>
            </a:r>
            <a:r>
              <a:rPr lang="en-US" altLang="zh-CN" sz="1600" b="1" dirty="0" smtClean="0">
                <a:solidFill>
                  <a:srgbClr val="002060"/>
                </a:solidFill>
                <a:latin typeface="微软雅黑" panose="020B0503020204020204" pitchFamily="34" charset="-122"/>
                <a:ea typeface="微软雅黑" panose="020B0503020204020204" pitchFamily="34" charset="-122"/>
              </a:rPr>
              <a:t>&lt;</a:t>
            </a:r>
            <a:r>
              <a:rPr lang="zh-CN" altLang="en-US" sz="1600" b="1" dirty="0" smtClean="0">
                <a:solidFill>
                  <a:srgbClr val="002060"/>
                </a:solidFill>
                <a:latin typeface="微软雅黑" panose="020B0503020204020204" pitchFamily="34" charset="-122"/>
                <a:ea typeface="微软雅黑" panose="020B0503020204020204" pitchFamily="34" charset="-122"/>
              </a:rPr>
              <a:t>证券期货投资者适当性管理办法</a:t>
            </a:r>
            <a:r>
              <a:rPr lang="en-US" altLang="zh-CN" sz="1600" b="1" dirty="0" smtClean="0">
                <a:solidFill>
                  <a:srgbClr val="002060"/>
                </a:solidFill>
                <a:latin typeface="微软雅黑" panose="020B0503020204020204" pitchFamily="34" charset="-122"/>
                <a:ea typeface="微软雅黑" panose="020B0503020204020204" pitchFamily="34" charset="-122"/>
              </a:rPr>
              <a:t>&gt;</a:t>
            </a:r>
            <a:r>
              <a:rPr lang="zh-CN" altLang="en-US" sz="1600" b="1" dirty="0" smtClean="0">
                <a:solidFill>
                  <a:srgbClr val="002060"/>
                </a:solidFill>
                <a:latin typeface="微软雅黑" panose="020B0503020204020204" pitchFamily="34" charset="-122"/>
                <a:ea typeface="微软雅黑" panose="020B0503020204020204" pitchFamily="34" charset="-122"/>
              </a:rPr>
              <a:t>的通知</a:t>
            </a:r>
            <a:r>
              <a:rPr lang="en-US" altLang="zh-CN" sz="1600" b="1" dirty="0" smtClean="0">
                <a:solidFill>
                  <a:srgbClr val="002060"/>
                </a:solidFill>
                <a:latin typeface="微软雅黑" panose="020B0503020204020204" pitchFamily="34" charset="-122"/>
                <a:ea typeface="微软雅黑" panose="020B0503020204020204" pitchFamily="34" charset="-122"/>
              </a:rPr>
              <a:t>》</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22" name="矩形 21"/>
          <p:cNvSpPr/>
          <p:nvPr/>
        </p:nvSpPr>
        <p:spPr>
          <a:xfrm>
            <a:off x="3338714" y="5157192"/>
            <a:ext cx="5248627"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dirty="0" smtClean="0">
                <a:latin typeface="微软雅黑" panose="020B0503020204020204" pitchFamily="34" charset="-122"/>
                <a:ea typeface="微软雅黑" panose="020B0503020204020204" pitchFamily="34" charset="-122"/>
              </a:rPr>
              <a:t>重点梳理投资者分类、产品与服务分级、适当性匹配等方面，</a:t>
            </a:r>
            <a:r>
              <a:rPr lang="zh-CN" altLang="en-US" b="1" dirty="0" smtClean="0">
                <a:latin typeface="微软雅黑" panose="020B0503020204020204" pitchFamily="34" charset="-122"/>
                <a:ea typeface="微软雅黑" panose="020B0503020204020204" pitchFamily="34" charset="-122"/>
              </a:rPr>
              <a:t>尤其是投资者准入要求方面要与</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办法</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第十四条做好衔接</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bwMode="auto">
          <a:xfrm>
            <a:off x="3419872" y="188640"/>
            <a:ext cx="0" cy="1044000"/>
          </a:xfrm>
          <a:prstGeom prst="line">
            <a:avLst/>
          </a:prstGeom>
          <a:ln w="4445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3600041" y="677898"/>
            <a:ext cx="3564247" cy="44684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400" b="1" dirty="0" smtClean="0">
                <a:solidFill>
                  <a:srgbClr val="0070C0"/>
                </a:solidFill>
                <a:latin typeface="微软雅黑" panose="020B0503020204020204" pitchFamily="34" charset="-122"/>
                <a:ea typeface="微软雅黑" panose="020B0503020204020204" pitchFamily="34" charset="-122"/>
              </a:rPr>
              <a:t>办法</a:t>
            </a: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400" b="1" dirty="0" smtClean="0">
                <a:solidFill>
                  <a:srgbClr val="0070C0"/>
                </a:solidFill>
                <a:latin typeface="微软雅黑" panose="020B0503020204020204" pitchFamily="34" charset="-122"/>
                <a:ea typeface="微软雅黑" panose="020B0503020204020204" pitchFamily="34" charset="-122"/>
              </a:rPr>
              <a:t>出台</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135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13" y="548680"/>
            <a:ext cx="3564247" cy="56995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smtClean="0">
                <a:solidFill>
                  <a:srgbClr val="002060"/>
                </a:solidFill>
                <a:latin typeface="微软雅黑" panose="020B0503020204020204" pitchFamily="34" charset="-122"/>
                <a:ea typeface="微软雅黑" panose="020B0503020204020204" pitchFamily="34" charset="-122"/>
              </a:rPr>
              <a:t>一、修订背景</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4"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sp>
        <p:nvSpPr>
          <p:cNvPr id="34" name="矩形 33"/>
          <p:cNvSpPr/>
          <p:nvPr/>
        </p:nvSpPr>
        <p:spPr>
          <a:xfrm>
            <a:off x="560604" y="3258850"/>
            <a:ext cx="7755812"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b="1" dirty="0" smtClean="0">
                <a:effectLst/>
                <a:latin typeface="微软雅黑" panose="020B0503020204020204" pitchFamily="34" charset="-122"/>
                <a:ea typeface="微软雅黑" panose="020B0503020204020204" pitchFamily="34" charset="-122"/>
              </a:rPr>
              <a:t>       第十四条　</a:t>
            </a:r>
            <a:r>
              <a:rPr lang="zh-CN" altLang="en-US" dirty="0" smtClean="0">
                <a:effectLst/>
                <a:latin typeface="微软雅黑" panose="020B0503020204020204" pitchFamily="34" charset="-122"/>
                <a:ea typeface="微软雅黑" panose="020B0503020204020204" pitchFamily="34" charset="-122"/>
              </a:rPr>
              <a:t>中国证监会、自律组织在针对特定市场、产品或者服务制定规则时，可以考虑风险性、复杂性以及投资者的认知难度等因素，从资产规模、收入水平、风险识别能力和风险承担能力、投资认购最低金额等方面，规定投资者准入要求。</a:t>
            </a:r>
            <a:r>
              <a:rPr lang="zh-CN" altLang="en-US" b="1" dirty="0" smtClean="0">
                <a:effectLst/>
                <a:latin typeface="微软雅黑" panose="020B0503020204020204" pitchFamily="34" charset="-122"/>
                <a:ea typeface="微软雅黑" panose="020B0503020204020204" pitchFamily="34" charset="-122"/>
              </a:rPr>
              <a:t>投资者准入要求包含资产指标的，应当规定投资者在购买产品或者接受服务前一定时期内符合该指标。</a:t>
            </a:r>
            <a:r>
              <a:rPr lang="zh-CN" altLang="en-US" dirty="0" smtClean="0">
                <a:effectLst/>
                <a:latin typeface="微软雅黑" panose="020B0503020204020204" pitchFamily="34" charset="-122"/>
                <a:ea typeface="微软雅黑" panose="020B0503020204020204" pitchFamily="34" charset="-122"/>
              </a:rPr>
              <a:t/>
            </a:r>
            <a:br>
              <a:rPr lang="zh-CN" altLang="en-US" dirty="0" smtClean="0">
                <a:effectLst/>
                <a:latin typeface="微软雅黑" panose="020B0503020204020204" pitchFamily="34" charset="-122"/>
                <a:ea typeface="微软雅黑" panose="020B0503020204020204" pitchFamily="34" charset="-122"/>
              </a:rPr>
            </a:br>
            <a:r>
              <a:rPr lang="zh-CN" altLang="en-US" dirty="0" smtClean="0">
                <a:effectLst/>
                <a:latin typeface="微软雅黑" panose="020B0503020204020204" pitchFamily="34" charset="-122"/>
                <a:ea typeface="微软雅黑" panose="020B0503020204020204" pitchFamily="34" charset="-122"/>
              </a:rPr>
              <a:t>　　现有市场、产品或者服务规定投资者准入要求的，应当符合前款规定。</a:t>
            </a:r>
            <a:endParaRPr lang="zh-CN" altLang="en-US" b="1" dirty="0">
              <a:latin typeface="微软雅黑" panose="020B0503020204020204" pitchFamily="34" charset="-122"/>
              <a:ea typeface="微软雅黑" panose="020B0503020204020204" pitchFamily="34" charset="-122"/>
            </a:endParaRPr>
          </a:p>
        </p:txBody>
      </p:sp>
      <p:grpSp>
        <p:nvGrpSpPr>
          <p:cNvPr id="37" name="组合 140"/>
          <p:cNvGrpSpPr>
            <a:grpSpLocks/>
          </p:cNvGrpSpPr>
          <p:nvPr/>
        </p:nvGrpSpPr>
        <p:grpSpPr bwMode="auto">
          <a:xfrm>
            <a:off x="755576" y="1916832"/>
            <a:ext cx="4546600" cy="887412"/>
            <a:chOff x="4346575" y="2908130"/>
            <a:chExt cx="4546600" cy="887576"/>
          </a:xfrm>
        </p:grpSpPr>
        <p:grpSp>
          <p:nvGrpSpPr>
            <p:cNvPr id="38" name="组合 128"/>
            <p:cNvGrpSpPr>
              <a:grpSpLocks/>
            </p:cNvGrpSpPr>
            <p:nvPr/>
          </p:nvGrpSpPr>
          <p:grpSpPr bwMode="auto">
            <a:xfrm>
              <a:off x="4346575" y="2908130"/>
              <a:ext cx="887577" cy="887576"/>
              <a:chOff x="4346575" y="3421063"/>
              <a:chExt cx="646113" cy="646112"/>
            </a:xfrm>
          </p:grpSpPr>
          <p:grpSp>
            <p:nvGrpSpPr>
              <p:cNvPr id="40" name="Group 77"/>
              <p:cNvGrpSpPr>
                <a:grpSpLocks/>
              </p:cNvGrpSpPr>
              <p:nvPr/>
            </p:nvGrpSpPr>
            <p:grpSpPr bwMode="auto">
              <a:xfrm>
                <a:off x="4346575" y="3421063"/>
                <a:ext cx="646113" cy="646112"/>
                <a:chOff x="1601" y="6377"/>
                <a:chExt cx="1701" cy="1701"/>
              </a:xfrm>
            </p:grpSpPr>
            <p:sp>
              <p:nvSpPr>
                <p:cNvPr id="42" name="Oval 78"/>
                <p:cNvSpPr>
                  <a:spLocks noChangeArrowheads="1"/>
                </p:cNvSpPr>
                <p:nvPr/>
              </p:nvSpPr>
              <p:spPr bwMode="auto">
                <a:xfrm>
                  <a:off x="1601" y="6377"/>
                  <a:ext cx="1701" cy="1701"/>
                </a:xfrm>
                <a:prstGeom prst="ellipse">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latin typeface="Calibri" pitchFamily="34" charset="0"/>
                  </a:endParaRPr>
                </a:p>
              </p:txBody>
            </p:sp>
            <p:sp>
              <p:nvSpPr>
                <p:cNvPr id="43" name="Oval 79"/>
                <p:cNvSpPr>
                  <a:spLocks noChangeArrowheads="1"/>
                </p:cNvSpPr>
                <p:nvPr/>
              </p:nvSpPr>
              <p:spPr bwMode="auto">
                <a:xfrm>
                  <a:off x="1806" y="6581"/>
                  <a:ext cx="1292" cy="1292"/>
                </a:xfrm>
                <a:prstGeom prst="ellipse">
                  <a:avLst/>
                </a:prstGeom>
                <a:solidFill>
                  <a:srgbClr val="943634"/>
                </a:solidFill>
                <a:ln w="38100">
                  <a:solidFill>
                    <a:srgbClr val="FFFFFF"/>
                  </a:solidFill>
                  <a:round/>
                  <a:headEnd/>
                  <a:tailEnd/>
                </a:ln>
              </p:spPr>
              <p:txBody>
                <a:bodyPr/>
                <a:lstStyle/>
                <a:p>
                  <a:endParaRPr lang="zh-CN" altLang="zh-CN">
                    <a:latin typeface="Calibri" pitchFamily="34" charset="0"/>
                  </a:endParaRPr>
                </a:p>
              </p:txBody>
            </p:sp>
          </p:grpSp>
          <p:pic>
            <p:nvPicPr>
              <p:cNvPr id="41" name="Picture 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150" y="3584575"/>
                <a:ext cx="346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TextBox 10"/>
            <p:cNvSpPr txBox="1">
              <a:spLocks noChangeArrowheads="1"/>
            </p:cNvSpPr>
            <p:nvPr/>
          </p:nvSpPr>
          <p:spPr bwMode="auto">
            <a:xfrm>
              <a:off x="5357813" y="3105016"/>
              <a:ext cx="3535362" cy="489040"/>
            </a:xfrm>
            <a:prstGeom prst="rect">
              <a:avLst/>
            </a:prstGeom>
            <a:noFill/>
            <a:ln w="9525">
              <a:noFill/>
              <a:miter lim="800000"/>
              <a:headEnd/>
              <a:tailEnd/>
            </a:ln>
          </p:spPr>
          <p:txBody>
            <a:bodyPr>
              <a:spAutoFit/>
            </a:bodyPr>
            <a:lstStyle/>
            <a:p>
              <a:pPr fontAlgn="auto">
                <a:spcBef>
                  <a:spcPts val="0"/>
                </a:spcBef>
                <a:spcAft>
                  <a:spcPts val="0"/>
                </a:spcAft>
                <a:defRPr/>
              </a:pPr>
              <a:endParaRPr lang="zh-CN" altLang="en-US" sz="2600" dirty="0">
                <a:solidFill>
                  <a:schemeClr val="accent2">
                    <a:lumMod val="75000"/>
                  </a:schemeClr>
                </a:solidFill>
                <a:latin typeface="+mn-lt"/>
                <a:ea typeface="微软雅黑" pitchFamily="34" charset="-122"/>
              </a:endParaRPr>
            </a:p>
          </p:txBody>
        </p:sp>
      </p:grpSp>
      <p:sp>
        <p:nvSpPr>
          <p:cNvPr id="20" name="TextBox 19"/>
          <p:cNvSpPr txBox="1"/>
          <p:nvPr/>
        </p:nvSpPr>
        <p:spPr>
          <a:xfrm>
            <a:off x="2043083" y="2121057"/>
            <a:ext cx="6084168" cy="41293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defTabSz="767730" eaLnBrk="0" fontAlgn="base" hangingPunct="0">
              <a:lnSpc>
                <a:spcPts val="2500"/>
              </a:lnSpc>
              <a:spcBef>
                <a:spcPct val="0"/>
              </a:spcBef>
              <a:spcAft>
                <a:spcPct val="0"/>
              </a:spcAft>
            </a:pPr>
            <a:r>
              <a:rPr lang="en-US" altLang="zh-CN" sz="2800" b="1" dirty="0">
                <a:solidFill>
                  <a:srgbClr val="002060"/>
                </a:solidFill>
                <a:latin typeface="微软雅黑" panose="020B0503020204020204" pitchFamily="34" charset="-122"/>
                <a:ea typeface="微软雅黑" panose="020B0503020204020204" pitchFamily="34" charset="-122"/>
              </a:rPr>
              <a:t>《</a:t>
            </a:r>
            <a:r>
              <a:rPr lang="zh-CN" altLang="en-US" sz="2800" b="1" dirty="0">
                <a:solidFill>
                  <a:srgbClr val="002060"/>
                </a:solidFill>
                <a:latin typeface="微软雅黑" panose="020B0503020204020204" pitchFamily="34" charset="-122"/>
                <a:ea typeface="微软雅黑" panose="020B0503020204020204" pitchFamily="34" charset="-122"/>
              </a:rPr>
              <a:t>证券期货投资者适当性管理办法</a:t>
            </a:r>
            <a:r>
              <a:rPr lang="en-US" altLang="zh-CN" sz="2800" b="1" dirty="0">
                <a:solidFill>
                  <a:srgbClr val="002060"/>
                </a:solidFill>
                <a:latin typeface="微软雅黑" panose="020B0503020204020204" pitchFamily="34" charset="-122"/>
                <a:ea typeface="微软雅黑" panose="020B0503020204020204" pitchFamily="34" charset="-122"/>
              </a:rPr>
              <a:t>》</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cxnSp>
        <p:nvCxnSpPr>
          <p:cNvPr id="59" name="直接连接符 58"/>
          <p:cNvCxnSpPr/>
          <p:nvPr/>
        </p:nvCxnSpPr>
        <p:spPr bwMode="auto">
          <a:xfrm>
            <a:off x="3419872" y="188640"/>
            <a:ext cx="0" cy="1044000"/>
          </a:xfrm>
          <a:prstGeom prst="line">
            <a:avLst/>
          </a:prstGeom>
          <a:ln w="4445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60" name="TextBox 59"/>
          <p:cNvSpPr txBox="1"/>
          <p:nvPr/>
        </p:nvSpPr>
        <p:spPr>
          <a:xfrm>
            <a:off x="3600041" y="677898"/>
            <a:ext cx="3564247" cy="44684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2400" b="1" dirty="0" smtClean="0">
                <a:solidFill>
                  <a:srgbClr val="0070C0"/>
                </a:solidFill>
                <a:latin typeface="微软雅黑" panose="020B0503020204020204" pitchFamily="34" charset="-122"/>
                <a:ea typeface="微软雅黑" panose="020B0503020204020204" pitchFamily="34" charset="-122"/>
              </a:rPr>
              <a:t>配合</a:t>
            </a: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400" b="1" dirty="0" smtClean="0">
                <a:solidFill>
                  <a:srgbClr val="0070C0"/>
                </a:solidFill>
                <a:latin typeface="微软雅黑" panose="020B0503020204020204" pitchFamily="34" charset="-122"/>
                <a:ea typeface="微软雅黑" panose="020B0503020204020204" pitchFamily="34" charset="-122"/>
              </a:rPr>
              <a:t>办法</a:t>
            </a: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400" b="1" dirty="0" smtClean="0">
                <a:solidFill>
                  <a:srgbClr val="0070C0"/>
                </a:solidFill>
                <a:latin typeface="微软雅黑" panose="020B0503020204020204" pitchFamily="34" charset="-122"/>
                <a:ea typeface="微软雅黑" panose="020B0503020204020204" pitchFamily="34" charset="-122"/>
              </a:rPr>
              <a:t>修订完善</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751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13" y="548680"/>
            <a:ext cx="3564247" cy="56995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smtClean="0">
                <a:solidFill>
                  <a:srgbClr val="002060"/>
                </a:solidFill>
                <a:latin typeface="微软雅黑" panose="020B0503020204020204" pitchFamily="34" charset="-122"/>
                <a:ea typeface="微软雅黑" panose="020B0503020204020204" pitchFamily="34" charset="-122"/>
              </a:rPr>
              <a:t>一、修订背景</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4"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cxnSp>
        <p:nvCxnSpPr>
          <p:cNvPr id="23" name="直接连接符 22"/>
          <p:cNvCxnSpPr/>
          <p:nvPr/>
        </p:nvCxnSpPr>
        <p:spPr bwMode="auto">
          <a:xfrm>
            <a:off x="3419872" y="188640"/>
            <a:ext cx="0" cy="1044000"/>
          </a:xfrm>
          <a:prstGeom prst="line">
            <a:avLst/>
          </a:prstGeom>
          <a:ln w="4445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3600041" y="677898"/>
            <a:ext cx="3564247" cy="44684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2400" b="1" dirty="0">
                <a:solidFill>
                  <a:srgbClr val="0070C0"/>
                </a:solidFill>
                <a:latin typeface="微软雅黑" panose="020B0503020204020204" pitchFamily="34" charset="-122"/>
                <a:ea typeface="微软雅黑" panose="020B0503020204020204" pitchFamily="34" charset="-122"/>
              </a:rPr>
              <a:t>配合</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办法</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修订完善</a:t>
            </a:r>
          </a:p>
        </p:txBody>
      </p:sp>
      <p:sp>
        <p:nvSpPr>
          <p:cNvPr id="25" name="矩形 24"/>
          <p:cNvSpPr/>
          <p:nvPr/>
        </p:nvSpPr>
        <p:spPr>
          <a:xfrm>
            <a:off x="106989" y="2476128"/>
            <a:ext cx="8496944" cy="646331"/>
          </a:xfrm>
          <a:prstGeom prst="rect">
            <a:avLst/>
          </a:prstGeom>
        </p:spPr>
        <p:txBody>
          <a:bodyPr wrap="square">
            <a:spAutoFit/>
          </a:bodyPr>
          <a:lstStyle/>
          <a:p>
            <a:r>
              <a:rPr lang="en-US" altLang="zh-CN" dirty="0" smtClean="0"/>
              <a:t>       </a:t>
            </a:r>
            <a:endParaRPr lang="zh-CN" altLang="zh-CN" dirty="0"/>
          </a:p>
          <a:p>
            <a:r>
              <a:rPr lang="en-US" altLang="zh-CN" dirty="0" smtClean="0"/>
              <a:t>     </a:t>
            </a:r>
            <a:endParaRPr lang="zh-CN" altLang="zh-CN" dirty="0"/>
          </a:p>
        </p:txBody>
      </p:sp>
      <p:sp>
        <p:nvSpPr>
          <p:cNvPr id="26" name="矩形 22"/>
          <p:cNvSpPr>
            <a:spLocks noChangeArrowheads="1"/>
          </p:cNvSpPr>
          <p:nvPr/>
        </p:nvSpPr>
        <p:spPr bwMode="auto">
          <a:xfrm>
            <a:off x="149225" y="2844031"/>
            <a:ext cx="59658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just" eaLnBrk="0" hangingPunct="0">
              <a:lnSpc>
                <a:spcPct val="110000"/>
              </a:lnSpc>
              <a:spcBef>
                <a:spcPts val="1600"/>
              </a:spcBef>
              <a:buClr>
                <a:schemeClr val="accent1"/>
              </a:buClr>
              <a:buSzPct val="70000"/>
              <a:buFont typeface="Wingdings 2" pitchFamily="18" charset="2"/>
              <a:buChar char=""/>
              <a:defRPr sz="2000">
                <a:solidFill>
                  <a:srgbClr val="BA7612"/>
                </a:solidFill>
                <a:latin typeface="Arial" pitchFamily="34" charset="0"/>
                <a:ea typeface="微软雅黑" pitchFamily="34" charset="-122"/>
              </a:defRPr>
            </a:lvl1pPr>
            <a:lvl2pPr marL="742950" indent="-285750" algn="just" eaLnBrk="0" hangingPunct="0">
              <a:lnSpc>
                <a:spcPct val="130000"/>
              </a:lnSpc>
              <a:spcAft>
                <a:spcPts val="600"/>
              </a:spcAft>
              <a:buClr>
                <a:srgbClr val="F2C37D"/>
              </a:buClr>
              <a:buFont typeface="幼圆" pitchFamily="49" charset="-122"/>
              <a:buChar char=" "/>
              <a:defRPr sz="1600">
                <a:solidFill>
                  <a:srgbClr val="7D7D7D"/>
                </a:solidFill>
                <a:latin typeface="幼圆" pitchFamily="49" charset="-122"/>
                <a:ea typeface="幼圆" pitchFamily="49" charset="-122"/>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幼圆" pitchFamily="49" charset="-122"/>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幼圆" pitchFamily="49" charset="-122"/>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幼圆" pitchFamily="49"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9pPr>
          </a:lstStyle>
          <a:p>
            <a:pPr algn="l">
              <a:lnSpc>
                <a:spcPct val="90000"/>
              </a:lnSpc>
              <a:spcBef>
                <a:spcPct val="0"/>
              </a:spcBef>
              <a:buClrTx/>
              <a:buSzTx/>
              <a:buFontTx/>
              <a:buNone/>
            </a:pPr>
            <a:endParaRPr lang="zh-CN" altLang="en-US" sz="2800" b="1">
              <a:solidFill>
                <a:srgbClr val="ECB734"/>
              </a:solidFill>
              <a:latin typeface="微软雅黑" pitchFamily="34" charset="-122"/>
            </a:endParaRPr>
          </a:p>
        </p:txBody>
      </p:sp>
      <p:sp>
        <p:nvSpPr>
          <p:cNvPr id="27" name="矩形 26"/>
          <p:cNvSpPr>
            <a:spLocks noChangeArrowheads="1"/>
          </p:cNvSpPr>
          <p:nvPr/>
        </p:nvSpPr>
        <p:spPr bwMode="auto">
          <a:xfrm>
            <a:off x="539750" y="2580506"/>
            <a:ext cx="7991475"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eaLnBrk="0" hangingPunct="0">
              <a:lnSpc>
                <a:spcPct val="110000"/>
              </a:lnSpc>
              <a:spcBef>
                <a:spcPts val="1600"/>
              </a:spcBef>
              <a:buClr>
                <a:schemeClr val="accent1"/>
              </a:buClr>
              <a:buSzPct val="70000"/>
              <a:buFont typeface="Wingdings 2" pitchFamily="18" charset="2"/>
              <a:buChar char=""/>
              <a:defRPr sz="2000">
                <a:solidFill>
                  <a:srgbClr val="BA7612"/>
                </a:solidFill>
                <a:latin typeface="Arial" pitchFamily="34" charset="0"/>
                <a:ea typeface="微软雅黑" pitchFamily="34" charset="-122"/>
              </a:defRPr>
            </a:lvl1pPr>
            <a:lvl2pPr marL="742950" indent="-285750" algn="just" eaLnBrk="0" hangingPunct="0">
              <a:lnSpc>
                <a:spcPct val="130000"/>
              </a:lnSpc>
              <a:spcAft>
                <a:spcPts val="600"/>
              </a:spcAft>
              <a:buClr>
                <a:srgbClr val="F2C37D"/>
              </a:buClr>
              <a:buFont typeface="幼圆" pitchFamily="49" charset="-122"/>
              <a:buChar char=" "/>
              <a:defRPr sz="1600">
                <a:solidFill>
                  <a:srgbClr val="7D7D7D"/>
                </a:solidFill>
                <a:latin typeface="幼圆" pitchFamily="49" charset="-122"/>
                <a:ea typeface="幼圆" pitchFamily="49" charset="-122"/>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幼圆" pitchFamily="49" charset="-122"/>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幼圆" pitchFamily="49" charset="-122"/>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幼圆" pitchFamily="49"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9pPr>
          </a:lstStyle>
          <a:p>
            <a:pPr marL="0" indent="0" algn="l" eaLnBrk="1" hangingPunct="1">
              <a:lnSpc>
                <a:spcPts val="2500"/>
              </a:lnSpc>
              <a:spcBef>
                <a:spcPct val="0"/>
              </a:spcBef>
              <a:buClrTx/>
              <a:buSzTx/>
              <a:buNone/>
            </a:pPr>
            <a:r>
              <a:rPr lang="zh-CN" altLang="en-US" sz="1900" dirty="0" smtClean="0">
                <a:solidFill>
                  <a:schemeClr val="tx1"/>
                </a:solidFill>
                <a:latin typeface="微软雅黑" pitchFamily="34" charset="-122"/>
              </a:rPr>
              <a:t>       为</a:t>
            </a:r>
            <a:r>
              <a:rPr lang="zh-CN" altLang="en-US" sz="1900" dirty="0">
                <a:solidFill>
                  <a:schemeClr val="tx1"/>
                </a:solidFill>
                <a:latin typeface="微软雅黑" pitchFamily="34" charset="-122"/>
              </a:rPr>
              <a:t>落实中国证监会</a:t>
            </a:r>
            <a:r>
              <a:rPr lang="en-US" altLang="zh-CN" sz="1900" dirty="0">
                <a:solidFill>
                  <a:schemeClr val="tx1"/>
                </a:solidFill>
                <a:latin typeface="微软雅黑" pitchFamily="34" charset="-122"/>
              </a:rPr>
              <a:t>《</a:t>
            </a:r>
            <a:r>
              <a:rPr lang="zh-CN" altLang="en-US" sz="1900" dirty="0">
                <a:solidFill>
                  <a:schemeClr val="tx1"/>
                </a:solidFill>
                <a:latin typeface="微软雅黑" pitchFamily="34" charset="-122"/>
              </a:rPr>
              <a:t>适当性管理办法</a:t>
            </a:r>
            <a:r>
              <a:rPr lang="en-US" altLang="zh-CN" sz="1900" dirty="0">
                <a:solidFill>
                  <a:schemeClr val="tx1"/>
                </a:solidFill>
                <a:latin typeface="微软雅黑" pitchFamily="34" charset="-122"/>
              </a:rPr>
              <a:t>》</a:t>
            </a:r>
            <a:r>
              <a:rPr lang="zh-CN" altLang="en-US" sz="1900" dirty="0">
                <a:solidFill>
                  <a:schemeClr val="tx1"/>
                </a:solidFill>
                <a:latin typeface="微软雅黑" pitchFamily="34" charset="-122"/>
              </a:rPr>
              <a:t>相关规定，强化经营机构投资者适当性管理义务，维护投资者合法权益，本所对现行涉及适当性管理的相关业务规则进行了全面梳</a:t>
            </a:r>
            <a:r>
              <a:rPr lang="zh-CN" altLang="en-US" sz="1900" dirty="0" smtClean="0">
                <a:solidFill>
                  <a:schemeClr val="tx1"/>
                </a:solidFill>
                <a:latin typeface="微软雅黑" pitchFamily="34" charset="-122"/>
              </a:rPr>
              <a:t>理及修订完善。</a:t>
            </a:r>
            <a:endParaRPr lang="zh-CN" altLang="en-US" sz="1900" dirty="0">
              <a:solidFill>
                <a:schemeClr val="tx1"/>
              </a:solidFill>
              <a:latin typeface="微软雅黑" pitchFamily="34" charset="-122"/>
            </a:endParaRPr>
          </a:p>
        </p:txBody>
      </p:sp>
      <p:sp>
        <p:nvSpPr>
          <p:cNvPr id="28" name="矩形 8"/>
          <p:cNvSpPr>
            <a:spLocks noChangeArrowheads="1"/>
          </p:cNvSpPr>
          <p:nvPr/>
        </p:nvSpPr>
        <p:spPr bwMode="auto">
          <a:xfrm>
            <a:off x="3502025" y="3419475"/>
            <a:ext cx="59658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just" eaLnBrk="0" hangingPunct="0">
              <a:lnSpc>
                <a:spcPct val="110000"/>
              </a:lnSpc>
              <a:spcBef>
                <a:spcPts val="1600"/>
              </a:spcBef>
              <a:buClr>
                <a:schemeClr val="accent1"/>
              </a:buClr>
              <a:buSzPct val="70000"/>
              <a:buFont typeface="Wingdings 2" pitchFamily="18" charset="2"/>
              <a:buChar char=""/>
              <a:defRPr sz="2000">
                <a:solidFill>
                  <a:srgbClr val="BA7612"/>
                </a:solidFill>
                <a:latin typeface="Arial" pitchFamily="34" charset="0"/>
                <a:ea typeface="微软雅黑" pitchFamily="34" charset="-122"/>
              </a:defRPr>
            </a:lvl1pPr>
            <a:lvl2pPr marL="742950" indent="-285750" algn="just" eaLnBrk="0" hangingPunct="0">
              <a:lnSpc>
                <a:spcPct val="130000"/>
              </a:lnSpc>
              <a:spcAft>
                <a:spcPts val="600"/>
              </a:spcAft>
              <a:buClr>
                <a:srgbClr val="F2C37D"/>
              </a:buClr>
              <a:buFont typeface="幼圆" pitchFamily="49" charset="-122"/>
              <a:buChar char=" "/>
              <a:defRPr sz="1600">
                <a:solidFill>
                  <a:srgbClr val="7D7D7D"/>
                </a:solidFill>
                <a:latin typeface="幼圆" pitchFamily="49" charset="-122"/>
                <a:ea typeface="幼圆" pitchFamily="49" charset="-122"/>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幼圆" pitchFamily="49" charset="-122"/>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幼圆" pitchFamily="49" charset="-122"/>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幼圆" pitchFamily="49"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9pPr>
          </a:lstStyle>
          <a:p>
            <a:pPr algn="l">
              <a:lnSpc>
                <a:spcPct val="90000"/>
              </a:lnSpc>
              <a:spcBef>
                <a:spcPct val="0"/>
              </a:spcBef>
              <a:buClrTx/>
              <a:buSzTx/>
              <a:buFontTx/>
              <a:buNone/>
            </a:pPr>
            <a:endParaRPr lang="zh-CN" altLang="en-US" sz="2800" b="1">
              <a:solidFill>
                <a:srgbClr val="ECB734"/>
              </a:solidFill>
              <a:latin typeface="微软雅黑" pitchFamily="34" charset="-122"/>
            </a:endParaRPr>
          </a:p>
        </p:txBody>
      </p:sp>
      <p:sp>
        <p:nvSpPr>
          <p:cNvPr id="29" name="矩形 26"/>
          <p:cNvSpPr>
            <a:spLocks noChangeArrowheads="1"/>
          </p:cNvSpPr>
          <p:nvPr/>
        </p:nvSpPr>
        <p:spPr bwMode="auto">
          <a:xfrm>
            <a:off x="684213" y="4797201"/>
            <a:ext cx="7991475"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110000"/>
              </a:lnSpc>
              <a:spcBef>
                <a:spcPts val="1600"/>
              </a:spcBef>
              <a:buClr>
                <a:schemeClr val="accent1"/>
              </a:buClr>
              <a:buSzPct val="70000"/>
              <a:buFont typeface="Wingdings 2" pitchFamily="18" charset="2"/>
              <a:buChar char=""/>
              <a:defRPr sz="2000">
                <a:solidFill>
                  <a:srgbClr val="BA7612"/>
                </a:solidFill>
                <a:latin typeface="Arial" pitchFamily="34" charset="0"/>
                <a:ea typeface="微软雅黑" pitchFamily="34" charset="-122"/>
              </a:defRPr>
            </a:lvl1pPr>
            <a:lvl2pPr marL="742950" indent="-285750" algn="just" eaLnBrk="0" hangingPunct="0">
              <a:lnSpc>
                <a:spcPct val="130000"/>
              </a:lnSpc>
              <a:spcAft>
                <a:spcPts val="600"/>
              </a:spcAft>
              <a:buClr>
                <a:srgbClr val="F2C37D"/>
              </a:buClr>
              <a:buFont typeface="幼圆" pitchFamily="49" charset="-122"/>
              <a:buChar char=" "/>
              <a:defRPr sz="1600">
                <a:solidFill>
                  <a:srgbClr val="7D7D7D"/>
                </a:solidFill>
                <a:latin typeface="幼圆" pitchFamily="49" charset="-122"/>
                <a:ea typeface="幼圆" pitchFamily="49" charset="-122"/>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幼圆" pitchFamily="49" charset="-122"/>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幼圆" pitchFamily="49" charset="-122"/>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幼圆" pitchFamily="49"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9pPr>
          </a:lstStyle>
          <a:p>
            <a:pPr algn="l" eaLnBrk="1" hangingPunct="1">
              <a:lnSpc>
                <a:spcPts val="2500"/>
              </a:lnSpc>
              <a:spcBef>
                <a:spcPct val="0"/>
              </a:spcBef>
              <a:buClrTx/>
              <a:buSzTx/>
              <a:buNone/>
            </a:pPr>
            <a:r>
              <a:rPr lang="zh-CN" altLang="en-US" sz="1900" dirty="0" smtClean="0">
                <a:solidFill>
                  <a:schemeClr val="tx1"/>
                </a:solidFill>
                <a:latin typeface="微软雅黑" pitchFamily="34" charset="-122"/>
              </a:rPr>
              <a:t>       此</a:t>
            </a:r>
            <a:r>
              <a:rPr lang="zh-CN" altLang="en-US" sz="1900" dirty="0">
                <a:solidFill>
                  <a:schemeClr val="tx1"/>
                </a:solidFill>
                <a:latin typeface="微软雅黑" pitchFamily="34" charset="-122"/>
              </a:rPr>
              <a:t>次适当性管理规则制定、修订是落实“依法监管、从严监管、全面监管”要求，切实保护投资者合法权益的重要举措，对于建立健全投资者适当性管理基础制度和维护资本市场稳定健康发展，将产生积极和深远的影响</a:t>
            </a:r>
            <a:r>
              <a:rPr lang="zh-CN" altLang="en-US" sz="1900" dirty="0" smtClean="0">
                <a:solidFill>
                  <a:schemeClr val="tx1"/>
                </a:solidFill>
                <a:latin typeface="微软雅黑" pitchFamily="34" charset="-122"/>
              </a:rPr>
              <a:t>。</a:t>
            </a:r>
            <a:endParaRPr lang="zh-CN" altLang="en-US" sz="1900" dirty="0">
              <a:solidFill>
                <a:schemeClr val="tx1"/>
              </a:solidFill>
              <a:latin typeface="微软雅黑" pitchFamily="34" charset="-122"/>
            </a:endParaRPr>
          </a:p>
        </p:txBody>
      </p:sp>
      <p:cxnSp>
        <p:nvCxnSpPr>
          <p:cNvPr id="30" name="直接连接符 18"/>
          <p:cNvCxnSpPr>
            <a:cxnSpLocks noChangeShapeType="1"/>
          </p:cNvCxnSpPr>
          <p:nvPr/>
        </p:nvCxnSpPr>
        <p:spPr bwMode="auto">
          <a:xfrm flipV="1">
            <a:off x="2339975" y="2034406"/>
            <a:ext cx="6804025" cy="1588"/>
          </a:xfrm>
          <a:prstGeom prst="line">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31" name="直接连接符 19"/>
          <p:cNvCxnSpPr>
            <a:cxnSpLocks noChangeShapeType="1"/>
          </p:cNvCxnSpPr>
          <p:nvPr/>
        </p:nvCxnSpPr>
        <p:spPr bwMode="auto">
          <a:xfrm>
            <a:off x="0" y="2034406"/>
            <a:ext cx="898525" cy="1588"/>
          </a:xfrm>
          <a:prstGeom prst="line">
            <a:avLst/>
          </a:prstGeom>
          <a:noFill/>
          <a:ln w="19050">
            <a:solidFill>
              <a:srgbClr val="002060"/>
            </a:solidFill>
            <a:round/>
            <a:headEnd/>
            <a:tailEnd/>
          </a:ln>
          <a:extLst>
            <a:ext uri="{909E8E84-426E-40DD-AFC4-6F175D3DCCD1}">
              <a14:hiddenFill xmlns:a14="http://schemas.microsoft.com/office/drawing/2010/main">
                <a:noFill/>
              </a14:hiddenFill>
            </a:ext>
          </a:extLst>
        </p:spPr>
      </p:cxnSp>
      <p:sp>
        <p:nvSpPr>
          <p:cNvPr id="32" name="矩形 20"/>
          <p:cNvSpPr>
            <a:spLocks noChangeArrowheads="1"/>
          </p:cNvSpPr>
          <p:nvPr/>
        </p:nvSpPr>
        <p:spPr bwMode="auto">
          <a:xfrm>
            <a:off x="584200" y="1835969"/>
            <a:ext cx="4801314" cy="424732"/>
          </a:xfrm>
          <a:prstGeom prst="rect">
            <a:avLst/>
          </a:prstGeom>
          <a:solidFill>
            <a:srgbClr val="002060"/>
          </a:solidFill>
          <a:ln>
            <a:solidFill>
              <a:srgbClr val="002060"/>
            </a:solidFill>
          </a:ln>
        </p:spPr>
        <p:txBody>
          <a:bodyPr wrap="none">
            <a:spAutoFit/>
          </a:bodyPr>
          <a:lstStyle>
            <a:lvl1pPr algn="just" eaLnBrk="0" hangingPunct="0">
              <a:lnSpc>
                <a:spcPct val="110000"/>
              </a:lnSpc>
              <a:spcBef>
                <a:spcPts val="1600"/>
              </a:spcBef>
              <a:buClr>
                <a:schemeClr val="accent1"/>
              </a:buClr>
              <a:buSzPct val="70000"/>
              <a:buFont typeface="Wingdings 2" pitchFamily="18" charset="2"/>
              <a:buChar char=""/>
              <a:defRPr sz="2000">
                <a:solidFill>
                  <a:srgbClr val="BA7612"/>
                </a:solidFill>
                <a:latin typeface="Arial" pitchFamily="34" charset="0"/>
                <a:ea typeface="微软雅黑" pitchFamily="34" charset="-122"/>
              </a:defRPr>
            </a:lvl1pPr>
            <a:lvl2pPr marL="742950" indent="-285750" algn="just" eaLnBrk="0" hangingPunct="0">
              <a:lnSpc>
                <a:spcPct val="130000"/>
              </a:lnSpc>
              <a:spcAft>
                <a:spcPts val="600"/>
              </a:spcAft>
              <a:buClr>
                <a:srgbClr val="F2C37D"/>
              </a:buClr>
              <a:buFont typeface="幼圆" pitchFamily="49" charset="-122"/>
              <a:buChar char=" "/>
              <a:defRPr sz="1600">
                <a:solidFill>
                  <a:srgbClr val="7D7D7D"/>
                </a:solidFill>
                <a:latin typeface="幼圆" pitchFamily="49" charset="-122"/>
                <a:ea typeface="幼圆" pitchFamily="49" charset="-122"/>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幼圆" pitchFamily="49" charset="-122"/>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幼圆" pitchFamily="49" charset="-122"/>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幼圆" pitchFamily="49"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9pPr>
          </a:lstStyle>
          <a:p>
            <a:pPr algn="l">
              <a:lnSpc>
                <a:spcPct val="90000"/>
              </a:lnSpc>
              <a:spcBef>
                <a:spcPct val="0"/>
              </a:spcBef>
              <a:buClrTx/>
              <a:buSzTx/>
              <a:buFontTx/>
              <a:buNone/>
            </a:pPr>
            <a:r>
              <a:rPr lang="zh-CN" altLang="en-US" sz="2400" b="1" dirty="0">
                <a:solidFill>
                  <a:schemeClr val="bg1"/>
                </a:solidFill>
                <a:latin typeface="微软雅黑" pitchFamily="34" charset="-122"/>
              </a:rPr>
              <a:t>全</a:t>
            </a:r>
            <a:r>
              <a:rPr lang="zh-CN" altLang="en-US" sz="2400" b="1" dirty="0" smtClean="0">
                <a:solidFill>
                  <a:schemeClr val="bg1"/>
                </a:solidFill>
                <a:latin typeface="微软雅黑" pitchFamily="34" charset="-122"/>
              </a:rPr>
              <a:t>面梳理、修订完善本所业务规则</a:t>
            </a:r>
            <a:endParaRPr lang="zh-CN" altLang="en-US" sz="2400" b="1" dirty="0">
              <a:solidFill>
                <a:schemeClr val="bg1"/>
              </a:solidFill>
              <a:latin typeface="微软雅黑" pitchFamily="34" charset="-122"/>
            </a:endParaRPr>
          </a:p>
        </p:txBody>
      </p:sp>
      <p:cxnSp>
        <p:nvCxnSpPr>
          <p:cNvPr id="33" name="直接连接符 21"/>
          <p:cNvCxnSpPr>
            <a:cxnSpLocks noChangeShapeType="1"/>
          </p:cNvCxnSpPr>
          <p:nvPr/>
        </p:nvCxnSpPr>
        <p:spPr bwMode="auto">
          <a:xfrm flipV="1">
            <a:off x="2374900" y="4275509"/>
            <a:ext cx="6804025" cy="1588"/>
          </a:xfrm>
          <a:prstGeom prst="line">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34" name="直接连接符 23"/>
          <p:cNvCxnSpPr>
            <a:cxnSpLocks noChangeShapeType="1"/>
          </p:cNvCxnSpPr>
          <p:nvPr/>
        </p:nvCxnSpPr>
        <p:spPr bwMode="auto">
          <a:xfrm>
            <a:off x="-252536" y="4277097"/>
            <a:ext cx="1185986" cy="0"/>
          </a:xfrm>
          <a:prstGeom prst="line">
            <a:avLst/>
          </a:prstGeom>
          <a:noFill/>
          <a:ln w="19050">
            <a:solidFill>
              <a:srgbClr val="002060"/>
            </a:solidFill>
            <a:round/>
            <a:headEnd/>
            <a:tailEnd/>
          </a:ln>
          <a:extLst>
            <a:ext uri="{909E8E84-426E-40DD-AFC4-6F175D3DCCD1}">
              <a14:hiddenFill xmlns:a14="http://schemas.microsoft.com/office/drawing/2010/main">
                <a:noFill/>
              </a14:hiddenFill>
            </a:ext>
          </a:extLst>
        </p:spPr>
      </p:cxnSp>
      <p:sp>
        <p:nvSpPr>
          <p:cNvPr id="35" name="矩形 24"/>
          <p:cNvSpPr>
            <a:spLocks noChangeArrowheads="1"/>
          </p:cNvSpPr>
          <p:nvPr/>
        </p:nvSpPr>
        <p:spPr bwMode="auto">
          <a:xfrm>
            <a:off x="619125" y="4077072"/>
            <a:ext cx="6340197" cy="424732"/>
          </a:xfrm>
          <a:prstGeom prst="rect">
            <a:avLst/>
          </a:prstGeom>
          <a:solidFill>
            <a:srgbClr val="002060"/>
          </a:solidFill>
          <a:ln>
            <a:solidFill>
              <a:srgbClr val="002060"/>
            </a:solidFill>
          </a:ln>
        </p:spPr>
        <p:txBody>
          <a:bodyPr wrap="none">
            <a:spAutoFit/>
          </a:bodyPr>
          <a:lstStyle>
            <a:lvl1pPr algn="just" eaLnBrk="0" hangingPunct="0">
              <a:lnSpc>
                <a:spcPct val="110000"/>
              </a:lnSpc>
              <a:spcBef>
                <a:spcPts val="1600"/>
              </a:spcBef>
              <a:buClr>
                <a:schemeClr val="accent1"/>
              </a:buClr>
              <a:buSzPct val="70000"/>
              <a:buFont typeface="Wingdings 2" pitchFamily="18" charset="2"/>
              <a:buChar char=""/>
              <a:defRPr sz="2000">
                <a:solidFill>
                  <a:srgbClr val="BA7612"/>
                </a:solidFill>
                <a:latin typeface="Arial" pitchFamily="34" charset="0"/>
                <a:ea typeface="微软雅黑" pitchFamily="34" charset="-122"/>
              </a:defRPr>
            </a:lvl1pPr>
            <a:lvl2pPr marL="742950" indent="-285750" algn="just" eaLnBrk="0" hangingPunct="0">
              <a:lnSpc>
                <a:spcPct val="130000"/>
              </a:lnSpc>
              <a:spcAft>
                <a:spcPts val="600"/>
              </a:spcAft>
              <a:buClr>
                <a:srgbClr val="F2C37D"/>
              </a:buClr>
              <a:buFont typeface="幼圆" pitchFamily="49" charset="-122"/>
              <a:buChar char=" "/>
              <a:defRPr sz="1600">
                <a:solidFill>
                  <a:srgbClr val="7D7D7D"/>
                </a:solidFill>
                <a:latin typeface="幼圆" pitchFamily="49" charset="-122"/>
                <a:ea typeface="幼圆" pitchFamily="49" charset="-122"/>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幼圆" pitchFamily="49" charset="-122"/>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幼圆" pitchFamily="49" charset="-122"/>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幼圆" pitchFamily="49"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幼圆" pitchFamily="49" charset="-122"/>
              </a:defRPr>
            </a:lvl9pPr>
          </a:lstStyle>
          <a:p>
            <a:pPr algn="l">
              <a:lnSpc>
                <a:spcPct val="90000"/>
              </a:lnSpc>
              <a:spcBef>
                <a:spcPct val="0"/>
              </a:spcBef>
              <a:buClrTx/>
              <a:buSzTx/>
              <a:buFontTx/>
              <a:buNone/>
            </a:pPr>
            <a:r>
              <a:rPr lang="zh-CN" altLang="en-US" sz="2400" b="1" dirty="0">
                <a:solidFill>
                  <a:schemeClr val="bg1"/>
                </a:solidFill>
                <a:latin typeface="微软雅黑" pitchFamily="34" charset="-122"/>
              </a:rPr>
              <a:t>落实“依法监管、从严监管、全面监管”要求</a:t>
            </a:r>
          </a:p>
        </p:txBody>
      </p:sp>
    </p:spTree>
    <p:extLst>
      <p:ext uri="{BB962C8B-B14F-4D97-AF65-F5344CB8AC3E}">
        <p14:creationId xmlns:p14="http://schemas.microsoft.com/office/powerpoint/2010/main" val="200489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20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组合 136"/>
          <p:cNvGrpSpPr>
            <a:grpSpLocks/>
          </p:cNvGrpSpPr>
          <p:nvPr/>
        </p:nvGrpSpPr>
        <p:grpSpPr bwMode="auto">
          <a:xfrm>
            <a:off x="-1836712" y="2132856"/>
            <a:ext cx="10873208" cy="3585480"/>
            <a:chOff x="948119" y="1177343"/>
            <a:chExt cx="11124063" cy="4039924"/>
          </a:xfrm>
        </p:grpSpPr>
        <p:sp>
          <p:nvSpPr>
            <p:cNvPr id="138" name="椭圆 10"/>
            <p:cNvSpPr>
              <a:spLocks noChangeArrowheads="1"/>
            </p:cNvSpPr>
            <p:nvPr/>
          </p:nvSpPr>
          <p:spPr bwMode="auto">
            <a:xfrm>
              <a:off x="1743812" y="4230350"/>
              <a:ext cx="5222980" cy="986917"/>
            </a:xfrm>
            <a:prstGeom prst="ellipse">
              <a:avLst/>
            </a:prstGeom>
            <a:gradFill rotWithShape="1">
              <a:gsLst>
                <a:gs pos="0">
                  <a:sysClr val="windowText" lastClr="000000">
                    <a:lumMod val="93000"/>
                    <a:lumOff val="7000"/>
                  </a:sys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122767" tIns="61384" rIns="122767" bIns="61384" anchor="ctr"/>
            <a:lstStyle/>
            <a:p>
              <a:pPr algn="ctr">
                <a:buFont typeface="Arial" charset="0"/>
                <a:buNone/>
                <a:defRPr/>
              </a:pPr>
              <a:endParaRPr lang="zh-CN" altLang="zh-CN" sz="2000" b="1" kern="0">
                <a:solidFill>
                  <a:sysClr val="windowText" lastClr="000000"/>
                </a:solidFill>
                <a:latin typeface="宋体"/>
              </a:endParaRPr>
            </a:p>
          </p:txBody>
        </p:sp>
        <p:sp>
          <p:nvSpPr>
            <p:cNvPr id="139" name="任意多边形 138"/>
            <p:cNvSpPr/>
            <p:nvPr/>
          </p:nvSpPr>
          <p:spPr>
            <a:xfrm>
              <a:off x="3261288" y="2204700"/>
              <a:ext cx="1094251" cy="2495639"/>
            </a:xfrm>
            <a:custGeom>
              <a:avLst/>
              <a:gdLst>
                <a:gd name="connsiteX0" fmla="*/ 1198605 w 1198605"/>
                <a:gd name="connsiteY0" fmla="*/ 0 h 2496065"/>
                <a:gd name="connsiteX1" fmla="*/ 1198605 w 1198605"/>
                <a:gd name="connsiteY1" fmla="*/ 2496065 h 2496065"/>
                <a:gd name="connsiteX2" fmla="*/ 0 w 1198605"/>
                <a:gd name="connsiteY2" fmla="*/ 1853514 h 2496065"/>
                <a:gd name="connsiteX3" fmla="*/ 1198605 w 1198605"/>
                <a:gd name="connsiteY3" fmla="*/ 0 h 2496065"/>
              </a:gdLst>
              <a:ahLst/>
              <a:cxnLst>
                <a:cxn ang="0">
                  <a:pos x="connsiteX0" y="connsiteY0"/>
                </a:cxn>
                <a:cxn ang="0">
                  <a:pos x="connsiteX1" y="connsiteY1"/>
                </a:cxn>
                <a:cxn ang="0">
                  <a:pos x="connsiteX2" y="connsiteY2"/>
                </a:cxn>
                <a:cxn ang="0">
                  <a:pos x="connsiteX3" y="connsiteY3"/>
                </a:cxn>
              </a:cxnLst>
              <a:rect l="l" t="t" r="r" b="b"/>
              <a:pathLst>
                <a:path w="1198605" h="2496065">
                  <a:moveTo>
                    <a:pt x="1198605" y="0"/>
                  </a:moveTo>
                  <a:lnTo>
                    <a:pt x="1198605" y="2496065"/>
                  </a:lnTo>
                  <a:lnTo>
                    <a:pt x="0" y="1853514"/>
                  </a:lnTo>
                  <a:lnTo>
                    <a:pt x="1198605" y="0"/>
                  </a:lnTo>
                  <a:close/>
                </a:path>
              </a:pathLst>
            </a:custGeom>
            <a:gradFill flip="none" rotWithShape="1">
              <a:gsLst>
                <a:gs pos="15000">
                  <a:sysClr val="windowText" lastClr="000000">
                    <a:lumMod val="85000"/>
                    <a:lumOff val="15000"/>
                  </a:sysClr>
                </a:gs>
                <a:gs pos="100000">
                  <a:sysClr val="window" lastClr="FFFFFF">
                    <a:lumMod val="65000"/>
                  </a:sysClr>
                </a:gs>
                <a:gs pos="67000">
                  <a:sysClr val="windowText" lastClr="000000">
                    <a:lumMod val="50000"/>
                    <a:lumOff val="50000"/>
                  </a:sysClr>
                </a:gs>
              </a:gsLst>
              <a:lin ang="10800000" scaled="1"/>
              <a:tileRect/>
            </a:gradFill>
            <a:ln w="3175"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sp>
          <p:nvSpPr>
            <p:cNvPr id="140" name="任意多边形 139"/>
            <p:cNvSpPr/>
            <p:nvPr/>
          </p:nvSpPr>
          <p:spPr>
            <a:xfrm flipH="1">
              <a:off x="4355301" y="2205262"/>
              <a:ext cx="1126095" cy="2496066"/>
            </a:xfrm>
            <a:custGeom>
              <a:avLst/>
              <a:gdLst>
                <a:gd name="connsiteX0" fmla="*/ 1198605 w 1198605"/>
                <a:gd name="connsiteY0" fmla="*/ 0 h 2496065"/>
                <a:gd name="connsiteX1" fmla="*/ 1198605 w 1198605"/>
                <a:gd name="connsiteY1" fmla="*/ 2496065 h 2496065"/>
                <a:gd name="connsiteX2" fmla="*/ 0 w 1198605"/>
                <a:gd name="connsiteY2" fmla="*/ 1853514 h 2496065"/>
                <a:gd name="connsiteX3" fmla="*/ 1198605 w 1198605"/>
                <a:gd name="connsiteY3" fmla="*/ 0 h 2496065"/>
              </a:gdLst>
              <a:ahLst/>
              <a:cxnLst>
                <a:cxn ang="0">
                  <a:pos x="connsiteX0" y="connsiteY0"/>
                </a:cxn>
                <a:cxn ang="0">
                  <a:pos x="connsiteX1" y="connsiteY1"/>
                </a:cxn>
                <a:cxn ang="0">
                  <a:pos x="connsiteX2" y="connsiteY2"/>
                </a:cxn>
                <a:cxn ang="0">
                  <a:pos x="connsiteX3" y="connsiteY3"/>
                </a:cxn>
              </a:cxnLst>
              <a:rect l="l" t="t" r="r" b="b"/>
              <a:pathLst>
                <a:path w="1198605" h="2496065">
                  <a:moveTo>
                    <a:pt x="1198605" y="0"/>
                  </a:moveTo>
                  <a:lnTo>
                    <a:pt x="1198605" y="2496065"/>
                  </a:lnTo>
                  <a:lnTo>
                    <a:pt x="0" y="1853514"/>
                  </a:lnTo>
                  <a:lnTo>
                    <a:pt x="1198605" y="0"/>
                  </a:lnTo>
                  <a:close/>
                </a:path>
              </a:pathLst>
            </a:custGeom>
            <a:gradFill>
              <a:gsLst>
                <a:gs pos="0">
                  <a:srgbClr val="FF6600">
                    <a:lumMod val="36000"/>
                  </a:srgbClr>
                </a:gs>
                <a:gs pos="25000">
                  <a:srgbClr val="FF6600">
                    <a:lumMod val="75000"/>
                  </a:srgbClr>
                </a:gs>
                <a:gs pos="100000">
                  <a:srgbClr val="FF6600"/>
                </a:gs>
              </a:gsLst>
              <a:lin ang="0" scaled="1"/>
            </a:gradFill>
            <a:ln w="3175" cap="flat" cmpd="sng" algn="ctr">
              <a:noFill/>
              <a:prstDash val="solid"/>
            </a:ln>
            <a:effectLst/>
            <a:scene3d>
              <a:camera prst="orthographicFront"/>
              <a:lightRig rig="balanced" dir="t"/>
            </a:scene3d>
            <a:sp3d extrusionH="247650">
              <a:extrusionClr>
                <a:srgbClr val="770B2C"/>
              </a:extrusionClr>
            </a:sp3d>
          </p:spPr>
          <p:txBody>
            <a:bodyPr anchor="ctr"/>
            <a:lstStyle/>
            <a:p>
              <a:pPr algn="ctr">
                <a:buFont typeface="Arial" charset="0"/>
                <a:buNone/>
                <a:defRPr/>
              </a:pPr>
              <a:endParaRPr lang="zh-CN" altLang="en-US" sz="1600" b="1" kern="0">
                <a:solidFill>
                  <a:prstClr val="white"/>
                </a:solidFill>
                <a:latin typeface="宋体"/>
              </a:endParaRPr>
            </a:p>
          </p:txBody>
        </p:sp>
        <p:sp>
          <p:nvSpPr>
            <p:cNvPr id="141" name="任意多边形 140"/>
            <p:cNvSpPr/>
            <p:nvPr/>
          </p:nvSpPr>
          <p:spPr>
            <a:xfrm flipH="1">
              <a:off x="4425324" y="2396557"/>
              <a:ext cx="811032" cy="2132357"/>
            </a:xfrm>
            <a:custGeom>
              <a:avLst/>
              <a:gdLst>
                <a:gd name="connsiteX0" fmla="*/ 1198605 w 1198605"/>
                <a:gd name="connsiteY0" fmla="*/ 0 h 2496065"/>
                <a:gd name="connsiteX1" fmla="*/ 1198605 w 1198605"/>
                <a:gd name="connsiteY1" fmla="*/ 2496065 h 2496065"/>
                <a:gd name="connsiteX2" fmla="*/ 0 w 1198605"/>
                <a:gd name="connsiteY2" fmla="*/ 1853514 h 2496065"/>
                <a:gd name="connsiteX3" fmla="*/ 1198605 w 1198605"/>
                <a:gd name="connsiteY3" fmla="*/ 0 h 2496065"/>
              </a:gdLst>
              <a:ahLst/>
              <a:cxnLst>
                <a:cxn ang="0">
                  <a:pos x="connsiteX0" y="connsiteY0"/>
                </a:cxn>
                <a:cxn ang="0">
                  <a:pos x="connsiteX1" y="connsiteY1"/>
                </a:cxn>
                <a:cxn ang="0">
                  <a:pos x="connsiteX2" y="connsiteY2"/>
                </a:cxn>
                <a:cxn ang="0">
                  <a:pos x="connsiteX3" y="connsiteY3"/>
                </a:cxn>
              </a:cxnLst>
              <a:rect l="l" t="t" r="r" b="b"/>
              <a:pathLst>
                <a:path w="1198605" h="2496065">
                  <a:moveTo>
                    <a:pt x="1198605" y="0"/>
                  </a:moveTo>
                  <a:lnTo>
                    <a:pt x="1198605" y="2496065"/>
                  </a:lnTo>
                  <a:lnTo>
                    <a:pt x="0" y="1853514"/>
                  </a:lnTo>
                  <a:lnTo>
                    <a:pt x="1198605" y="0"/>
                  </a:lnTo>
                  <a:close/>
                </a:path>
              </a:pathLst>
            </a:custGeom>
            <a:gradFill>
              <a:gsLst>
                <a:gs pos="0">
                  <a:sysClr val="window" lastClr="FFFFFF">
                    <a:alpha val="30000"/>
                  </a:sysClr>
                </a:gs>
                <a:gs pos="36000">
                  <a:sysClr val="window" lastClr="FFFFFF">
                    <a:alpha val="0"/>
                  </a:sysClr>
                </a:gs>
              </a:gsLst>
              <a:lin ang="8100000" scaled="1"/>
            </a:gradFill>
            <a:ln w="3175" cap="flat" cmpd="sng" algn="ctr">
              <a:gradFill flip="none" rotWithShape="1">
                <a:gsLst>
                  <a:gs pos="0">
                    <a:sysClr val="window" lastClr="FFFFFF"/>
                  </a:gs>
                  <a:gs pos="36000">
                    <a:sysClr val="window" lastClr="FFFFFF">
                      <a:alpha val="0"/>
                    </a:sysClr>
                  </a:gs>
                </a:gsLst>
                <a:lin ang="10800000" scaled="1"/>
                <a:tileRect/>
              </a:grad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sp>
          <p:nvSpPr>
            <p:cNvPr id="142" name="圆角矩形 141"/>
            <p:cNvSpPr/>
            <p:nvPr/>
          </p:nvSpPr>
          <p:spPr bwMode="auto">
            <a:xfrm rot="6662865">
              <a:off x="2404942" y="1248005"/>
              <a:ext cx="45632" cy="2959278"/>
            </a:xfrm>
            <a:prstGeom prst="roundRect">
              <a:avLst>
                <a:gd name="adj" fmla="val 50000"/>
              </a:avLst>
            </a:prstGeom>
            <a:gradFill flip="none" rotWithShape="1">
              <a:gsLst>
                <a:gs pos="37000">
                  <a:sysClr val="window" lastClr="FFFFFF">
                    <a:alpha val="50000"/>
                  </a:sysClr>
                </a:gs>
                <a:gs pos="96000">
                  <a:sysClr val="window" lastClr="FFFFFF">
                    <a:alpha val="0"/>
                  </a:sysClr>
                </a:gs>
              </a:gsLst>
              <a:path path="shape">
                <a:fillToRect l="50000" t="50000" r="50000" b="50000"/>
              </a:path>
              <a:tileRect/>
            </a:gradFill>
            <a:ln w="25400"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sp>
          <p:nvSpPr>
            <p:cNvPr id="143" name="矩形 142"/>
            <p:cNvSpPr/>
            <p:nvPr/>
          </p:nvSpPr>
          <p:spPr>
            <a:xfrm rot="18905682">
              <a:off x="4915042" y="3809423"/>
              <a:ext cx="198773" cy="596453"/>
            </a:xfrm>
            <a:prstGeom prst="rect">
              <a:avLst/>
            </a:prstGeom>
            <a:gradFill>
              <a:gsLst>
                <a:gs pos="0">
                  <a:sysClr val="windowText" lastClr="000000">
                    <a:alpha val="50000"/>
                  </a:sysClr>
                </a:gs>
                <a:gs pos="87000">
                  <a:sysClr val="window" lastClr="FFFFFF">
                    <a:alpha val="0"/>
                  </a:sysClr>
                </a:gs>
              </a:gsLst>
              <a:lin ang="5400000" scaled="0"/>
            </a:gradFill>
            <a:ln w="25400"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sp>
          <p:nvSpPr>
            <p:cNvPr id="144" name="矩形 143"/>
            <p:cNvSpPr/>
            <p:nvPr/>
          </p:nvSpPr>
          <p:spPr>
            <a:xfrm rot="18905682">
              <a:off x="4853418" y="2821983"/>
              <a:ext cx="109798" cy="596455"/>
            </a:xfrm>
            <a:prstGeom prst="rect">
              <a:avLst/>
            </a:prstGeom>
            <a:gradFill>
              <a:gsLst>
                <a:gs pos="0">
                  <a:sysClr val="windowText" lastClr="000000">
                    <a:alpha val="50000"/>
                  </a:sysClr>
                </a:gs>
                <a:gs pos="87000">
                  <a:sysClr val="window" lastClr="FFFFFF">
                    <a:alpha val="0"/>
                  </a:sysClr>
                </a:gs>
              </a:gsLst>
              <a:lin ang="5400000" scaled="0"/>
            </a:gradFill>
            <a:ln w="25400"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sp>
          <p:nvSpPr>
            <p:cNvPr id="145" name="矩形 144"/>
            <p:cNvSpPr/>
            <p:nvPr/>
          </p:nvSpPr>
          <p:spPr>
            <a:xfrm rot="18905682">
              <a:off x="4834487" y="3302933"/>
              <a:ext cx="155232" cy="596455"/>
            </a:xfrm>
            <a:prstGeom prst="rect">
              <a:avLst/>
            </a:prstGeom>
            <a:gradFill>
              <a:gsLst>
                <a:gs pos="0">
                  <a:sysClr val="windowText" lastClr="000000">
                    <a:alpha val="50000"/>
                  </a:sysClr>
                </a:gs>
                <a:gs pos="87000">
                  <a:sysClr val="window" lastClr="FFFFFF">
                    <a:alpha val="0"/>
                  </a:sysClr>
                </a:gs>
              </a:gsLst>
              <a:lin ang="5400000" scaled="0"/>
            </a:gradFill>
            <a:ln w="25400"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grpSp>
          <p:nvGrpSpPr>
            <p:cNvPr id="146" name="组合 26"/>
            <p:cNvGrpSpPr>
              <a:grpSpLocks/>
            </p:cNvGrpSpPr>
            <p:nvPr/>
          </p:nvGrpSpPr>
          <p:grpSpPr bwMode="auto">
            <a:xfrm>
              <a:off x="5080992" y="1306730"/>
              <a:ext cx="396238" cy="1877118"/>
              <a:chOff x="5272975" y="1325683"/>
              <a:chExt cx="396238" cy="1877118"/>
            </a:xfrm>
          </p:grpSpPr>
          <p:sp>
            <p:nvSpPr>
              <p:cNvPr id="157" name="矩形 8"/>
              <p:cNvSpPr/>
              <p:nvPr/>
            </p:nvSpPr>
            <p:spPr>
              <a:xfrm rot="2301298">
                <a:off x="5272570" y="1326131"/>
                <a:ext cx="397546" cy="1876464"/>
              </a:xfrm>
              <a:custGeom>
                <a:avLst/>
                <a:gdLst/>
                <a:ahLst/>
                <a:cxnLst/>
                <a:rect l="l" t="t" r="r" b="b"/>
                <a:pathLst>
                  <a:path w="396238" h="1877118">
                    <a:moveTo>
                      <a:pt x="196096" y="0"/>
                    </a:moveTo>
                    <a:lnTo>
                      <a:pt x="396238" y="441514"/>
                    </a:lnTo>
                    <a:lnTo>
                      <a:pt x="279988" y="442046"/>
                    </a:lnTo>
                    <a:lnTo>
                      <a:pt x="279988" y="1849253"/>
                    </a:lnTo>
                    <a:lnTo>
                      <a:pt x="279948" y="1849253"/>
                    </a:lnTo>
                    <a:cubicBezTo>
                      <a:pt x="279987" y="1849273"/>
                      <a:pt x="279987" y="1849294"/>
                      <a:pt x="279987" y="1849314"/>
                    </a:cubicBezTo>
                    <a:cubicBezTo>
                      <a:pt x="279988" y="1864669"/>
                      <a:pt x="239971" y="1877117"/>
                      <a:pt x="190607" y="1877118"/>
                    </a:cubicBezTo>
                    <a:cubicBezTo>
                      <a:pt x="141243" y="1877117"/>
                      <a:pt x="101226" y="1864669"/>
                      <a:pt x="101226" y="1849314"/>
                    </a:cubicBezTo>
                    <a:lnTo>
                      <a:pt x="101265" y="1849253"/>
                    </a:lnTo>
                    <a:lnTo>
                      <a:pt x="101226" y="1849253"/>
                    </a:lnTo>
                    <a:lnTo>
                      <a:pt x="101226" y="442863"/>
                    </a:lnTo>
                    <a:lnTo>
                      <a:pt x="0" y="443326"/>
                    </a:lnTo>
                    <a:close/>
                  </a:path>
                </a:pathLst>
              </a:custGeom>
              <a:gradFill flip="none" rotWithShape="1">
                <a:gsLst>
                  <a:gs pos="15000">
                    <a:sysClr val="windowText" lastClr="000000">
                      <a:lumMod val="85000"/>
                      <a:lumOff val="15000"/>
                    </a:sysClr>
                  </a:gs>
                  <a:gs pos="100000">
                    <a:sysClr val="window" lastClr="FFFFFF">
                      <a:lumMod val="65000"/>
                    </a:sysClr>
                  </a:gs>
                  <a:gs pos="67000">
                    <a:sysClr val="windowText" lastClr="000000">
                      <a:lumMod val="50000"/>
                      <a:lumOff val="50000"/>
                    </a:sysClr>
                  </a:gs>
                </a:gsLst>
                <a:lin ang="10800000" scaled="1"/>
                <a:tileRect/>
              </a:gradFill>
              <a:ln w="3175"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sp>
            <p:nvSpPr>
              <p:cNvPr id="158" name="圆角矩形 157"/>
              <p:cNvSpPr/>
              <p:nvPr/>
            </p:nvSpPr>
            <p:spPr>
              <a:xfrm rot="2301298">
                <a:off x="5325105" y="1660261"/>
                <a:ext cx="38974" cy="1403824"/>
              </a:xfrm>
              <a:prstGeom prst="roundRect">
                <a:avLst>
                  <a:gd name="adj" fmla="val 50000"/>
                </a:avLst>
              </a:prstGeom>
              <a:gradFill flip="none" rotWithShape="1">
                <a:gsLst>
                  <a:gs pos="37000">
                    <a:sysClr val="window" lastClr="FFFFFF">
                      <a:alpha val="50000"/>
                    </a:sysClr>
                  </a:gs>
                  <a:gs pos="96000">
                    <a:sysClr val="window" lastClr="FFFFFF">
                      <a:alpha val="0"/>
                    </a:sysClr>
                  </a:gs>
                </a:gsLst>
                <a:path path="shape">
                  <a:fillToRect l="50000" t="50000" r="50000" b="50000"/>
                </a:path>
                <a:tileRect/>
              </a:gradFill>
              <a:ln w="25400"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grpSp>
        <p:grpSp>
          <p:nvGrpSpPr>
            <p:cNvPr id="147" name="组合 2050"/>
            <p:cNvGrpSpPr>
              <a:grpSpLocks/>
            </p:cNvGrpSpPr>
            <p:nvPr/>
          </p:nvGrpSpPr>
          <p:grpSpPr bwMode="auto">
            <a:xfrm>
              <a:off x="4624097" y="2900574"/>
              <a:ext cx="3061346" cy="545868"/>
              <a:chOff x="5048626" y="2774424"/>
              <a:chExt cx="3061346" cy="431118"/>
            </a:xfrm>
          </p:grpSpPr>
          <p:sp>
            <p:nvSpPr>
              <p:cNvPr id="155" name="椭圆 34"/>
              <p:cNvSpPr/>
              <p:nvPr/>
            </p:nvSpPr>
            <p:spPr>
              <a:xfrm rot="15824032" flipV="1">
                <a:off x="6029587" y="1976136"/>
                <a:ext cx="369378" cy="2089434"/>
              </a:xfrm>
              <a:custGeom>
                <a:avLst/>
                <a:gdLst/>
                <a:ahLst/>
                <a:cxnLst/>
                <a:rect l="l" t="t" r="r" b="b"/>
                <a:pathLst>
                  <a:path w="368899" h="3658871">
                    <a:moveTo>
                      <a:pt x="368899" y="514796"/>
                    </a:moveTo>
                    <a:lnTo>
                      <a:pt x="174594" y="0"/>
                    </a:lnTo>
                    <a:lnTo>
                      <a:pt x="0" y="521810"/>
                    </a:lnTo>
                    <a:lnTo>
                      <a:pt x="110242" y="519714"/>
                    </a:lnTo>
                    <a:lnTo>
                      <a:pt x="110242" y="3600132"/>
                    </a:lnTo>
                    <a:lnTo>
                      <a:pt x="110277" y="3600132"/>
                    </a:lnTo>
                    <a:lnTo>
                      <a:pt x="110242" y="3600262"/>
                    </a:lnTo>
                    <a:cubicBezTo>
                      <a:pt x="110242" y="3608354"/>
                      <a:pt x="112403" y="3616063"/>
                      <a:pt x="116312" y="3623075"/>
                    </a:cubicBezTo>
                    <a:cubicBezTo>
                      <a:pt x="128037" y="3644111"/>
                      <a:pt x="155487" y="3658871"/>
                      <a:pt x="187481" y="3658871"/>
                    </a:cubicBezTo>
                    <a:cubicBezTo>
                      <a:pt x="230138" y="3658871"/>
                      <a:pt x="264719" y="3632631"/>
                      <a:pt x="264719" y="3600262"/>
                    </a:cubicBezTo>
                    <a:cubicBezTo>
                      <a:pt x="264719" y="3600218"/>
                      <a:pt x="264719" y="3600175"/>
                      <a:pt x="264684" y="3600132"/>
                    </a:cubicBezTo>
                    <a:lnTo>
                      <a:pt x="264718" y="3600132"/>
                    </a:lnTo>
                    <a:lnTo>
                      <a:pt x="264718" y="516777"/>
                    </a:lnTo>
                    <a:close/>
                  </a:path>
                </a:pathLst>
              </a:custGeom>
              <a:solidFill>
                <a:srgbClr val="FF6600"/>
              </a:solidFill>
              <a:ln w="3175"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sp>
            <p:nvSpPr>
              <p:cNvPr id="156" name="圆角矩形 155"/>
              <p:cNvSpPr/>
              <p:nvPr/>
            </p:nvSpPr>
            <p:spPr>
              <a:xfrm rot="15223275" flipV="1">
                <a:off x="6562427" y="1260623"/>
                <a:ext cx="33743" cy="3061346"/>
              </a:xfrm>
              <a:prstGeom prst="roundRect">
                <a:avLst>
                  <a:gd name="adj" fmla="val 50000"/>
                </a:avLst>
              </a:prstGeom>
              <a:gradFill flip="none" rotWithShape="1">
                <a:gsLst>
                  <a:gs pos="37000">
                    <a:sysClr val="window" lastClr="FFFFFF">
                      <a:alpha val="50000"/>
                    </a:sysClr>
                  </a:gs>
                  <a:gs pos="96000">
                    <a:sysClr val="window" lastClr="FFFFFF">
                      <a:alpha val="0"/>
                    </a:sysClr>
                  </a:gs>
                </a:gsLst>
                <a:path path="shape">
                  <a:fillToRect l="50000" t="50000" r="50000" b="50000"/>
                </a:path>
                <a:tileRect/>
              </a:gradFill>
              <a:ln w="25400"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grpSp>
        <p:sp>
          <p:nvSpPr>
            <p:cNvPr id="154" name="圆角矩形 153"/>
            <p:cNvSpPr/>
            <p:nvPr/>
          </p:nvSpPr>
          <p:spPr bwMode="auto">
            <a:xfrm rot="5400000">
              <a:off x="6172482" y="2560092"/>
              <a:ext cx="45719" cy="2135542"/>
            </a:xfrm>
            <a:prstGeom prst="roundRect">
              <a:avLst>
                <a:gd name="adj" fmla="val 50000"/>
              </a:avLst>
            </a:prstGeom>
            <a:gradFill flip="none" rotWithShape="1">
              <a:gsLst>
                <a:gs pos="34000">
                  <a:sysClr val="window" lastClr="FFFFFF">
                    <a:alpha val="50000"/>
                  </a:sysClr>
                </a:gs>
                <a:gs pos="96000">
                  <a:sysClr val="window" lastClr="FFFFFF">
                    <a:alpha val="0"/>
                  </a:sysClr>
                </a:gs>
              </a:gsLst>
              <a:path path="shape">
                <a:fillToRect l="50000" t="50000" r="50000" b="50000"/>
              </a:path>
              <a:tileRect/>
            </a:gradFill>
            <a:ln w="25400" cap="flat" cmpd="sng" algn="ctr">
              <a:noFill/>
              <a:prstDash val="solid"/>
            </a:ln>
            <a:effectLst/>
          </p:spPr>
          <p:txBody>
            <a:bodyPr anchor="ctr"/>
            <a:lstStyle/>
            <a:p>
              <a:pPr algn="ctr">
                <a:buFont typeface="Arial" charset="0"/>
                <a:buNone/>
                <a:defRPr/>
              </a:pPr>
              <a:endParaRPr lang="zh-CN" altLang="en-US" sz="2000" b="1" kern="0">
                <a:solidFill>
                  <a:prstClr val="white"/>
                </a:solidFill>
                <a:latin typeface="宋体"/>
              </a:endParaRPr>
            </a:p>
          </p:txBody>
        </p:sp>
        <p:sp>
          <p:nvSpPr>
            <p:cNvPr id="149" name="TextBox 11"/>
            <p:cNvSpPr txBox="1">
              <a:spLocks noChangeArrowheads="1"/>
            </p:cNvSpPr>
            <p:nvPr/>
          </p:nvSpPr>
          <p:spPr bwMode="auto">
            <a:xfrm flipH="1">
              <a:off x="5736623" y="1177343"/>
              <a:ext cx="6207309" cy="624215"/>
            </a:xfrm>
            <a:prstGeom prst="rect">
              <a:avLst/>
            </a:prstGeom>
            <a:noFill/>
            <a:ln>
              <a:noFill/>
            </a:ln>
            <a:extLst/>
          </p:spPr>
          <p:txBody>
            <a:bodyPr wrap="square">
              <a:spAutoFit/>
            </a:bodyPr>
            <a:lstStyle>
              <a:defPPr>
                <a:defRPr lang="zh-CN"/>
              </a:defPPr>
              <a:lvl1pPr defTabSz="767730" eaLnBrk="0" fontAlgn="base" hangingPunct="0">
                <a:lnSpc>
                  <a:spcPct val="150000"/>
                </a:lnSpc>
                <a:spcBef>
                  <a:spcPct val="0"/>
                </a:spcBef>
                <a:spcAft>
                  <a:spcPct val="0"/>
                </a:spcAft>
                <a:buClr>
                  <a:srgbClr val="C00000"/>
                </a:buClr>
                <a:defRPr sz="2400" b="1">
                  <a:solidFill>
                    <a:srgbClr val="004274"/>
                  </a:solidFill>
                  <a:latin typeface="微软雅黑" panose="020B0503020204020204" pitchFamily="34" charset="-122"/>
                  <a:ea typeface="微软雅黑" panose="020B0503020204020204"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en-US" altLang="zh-CN" sz="2000" dirty="0"/>
                <a:t>《</a:t>
              </a:r>
              <a:r>
                <a:rPr lang="zh-CN" altLang="en-US" sz="2000" dirty="0"/>
                <a:t>深圳证券交易所退</a:t>
              </a:r>
              <a:r>
                <a:rPr lang="zh-CN" altLang="en-US" sz="2000" dirty="0" smtClean="0"/>
                <a:t>市整理期业</a:t>
              </a:r>
              <a:r>
                <a:rPr lang="zh-CN" altLang="en-US" sz="2000" dirty="0"/>
                <a:t>务特别规定</a:t>
              </a:r>
              <a:r>
                <a:rPr lang="en-US" altLang="zh-CN" sz="2000" dirty="0"/>
                <a:t>》</a:t>
              </a:r>
              <a:endParaRPr lang="zh-CN" altLang="en-US" sz="2000" dirty="0"/>
            </a:p>
          </p:txBody>
        </p:sp>
        <p:sp>
          <p:nvSpPr>
            <p:cNvPr id="150" name="TextBox 11"/>
            <p:cNvSpPr txBox="1">
              <a:spLocks noChangeArrowheads="1"/>
            </p:cNvSpPr>
            <p:nvPr/>
          </p:nvSpPr>
          <p:spPr bwMode="auto">
            <a:xfrm flipH="1">
              <a:off x="6855543" y="2313229"/>
              <a:ext cx="5216639" cy="1083128"/>
            </a:xfrm>
            <a:prstGeom prst="rect">
              <a:avLst/>
            </a:prstGeom>
            <a:noFill/>
            <a:ln>
              <a:noFill/>
            </a:ln>
            <a:extLst/>
          </p:spPr>
          <p:txBody>
            <a:bodyPr wrap="square">
              <a:spAutoFit/>
            </a:bodyPr>
            <a:lstStyle>
              <a:defPPr>
                <a:defRPr lang="zh-CN"/>
              </a:defPPr>
              <a:lvl1pPr defTabSz="767730" eaLnBrk="0" fontAlgn="base" hangingPunct="0">
                <a:lnSpc>
                  <a:spcPct val="150000"/>
                </a:lnSpc>
                <a:spcBef>
                  <a:spcPct val="0"/>
                </a:spcBef>
                <a:spcAft>
                  <a:spcPct val="0"/>
                </a:spcAft>
                <a:buClr>
                  <a:srgbClr val="C00000"/>
                </a:buClr>
                <a:defRPr sz="2400" b="1">
                  <a:solidFill>
                    <a:srgbClr val="004274"/>
                  </a:solidFill>
                  <a:latin typeface="微软雅黑" panose="020B0503020204020204" pitchFamily="34" charset="-122"/>
                  <a:ea typeface="微软雅黑" panose="020B0503020204020204"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en-US" altLang="zh-CN" sz="2000" dirty="0"/>
                <a:t>《</a:t>
              </a:r>
              <a:r>
                <a:rPr lang="zh-CN" altLang="en-US" sz="2000" dirty="0"/>
                <a:t>深圳证券交易所港股通投资者适当性管理指引</a:t>
              </a:r>
              <a:r>
                <a:rPr lang="en-US" altLang="zh-CN" sz="2000" dirty="0"/>
                <a:t>》</a:t>
              </a:r>
              <a:endParaRPr lang="zh-CN" altLang="en-US" sz="2000" dirty="0"/>
            </a:p>
          </p:txBody>
        </p:sp>
        <p:sp>
          <p:nvSpPr>
            <p:cNvPr id="152" name="TextBox 11"/>
            <p:cNvSpPr txBox="1">
              <a:spLocks noChangeArrowheads="1"/>
            </p:cNvSpPr>
            <p:nvPr/>
          </p:nvSpPr>
          <p:spPr bwMode="auto">
            <a:xfrm flipH="1">
              <a:off x="3437898" y="3231963"/>
              <a:ext cx="1051440" cy="797607"/>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defRPr/>
              </a:pPr>
              <a:r>
                <a:rPr lang="zh-CN" altLang="en-US" sz="2000" b="1" dirty="0" smtClean="0">
                  <a:solidFill>
                    <a:srgbClr val="FFFF00"/>
                  </a:solidFill>
                  <a:latin typeface="宋体"/>
                  <a:ea typeface="宋体"/>
                </a:rPr>
                <a:t>规则</a:t>
              </a:r>
              <a:r>
                <a:rPr lang="en-US" altLang="zh-CN" sz="2000" b="1" dirty="0" smtClean="0">
                  <a:solidFill>
                    <a:srgbClr val="FFFF00"/>
                  </a:solidFill>
                  <a:latin typeface="宋体"/>
                  <a:ea typeface="宋体"/>
                </a:rPr>
                <a:t/>
              </a:r>
              <a:br>
                <a:rPr lang="en-US" altLang="zh-CN" sz="2000" b="1" dirty="0" smtClean="0">
                  <a:solidFill>
                    <a:srgbClr val="FFFF00"/>
                  </a:solidFill>
                  <a:latin typeface="宋体"/>
                  <a:ea typeface="宋体"/>
                </a:rPr>
              </a:br>
              <a:r>
                <a:rPr lang="zh-CN" altLang="en-US" sz="2000" b="1" dirty="0" smtClean="0">
                  <a:solidFill>
                    <a:srgbClr val="FFFF00"/>
                  </a:solidFill>
                  <a:latin typeface="宋体"/>
                  <a:ea typeface="宋体"/>
                </a:rPr>
                <a:t>修订</a:t>
              </a:r>
              <a:endParaRPr lang="en-US" altLang="zh-CN" sz="2000" b="1" dirty="0">
                <a:solidFill>
                  <a:srgbClr val="FFFF00"/>
                </a:solidFill>
                <a:latin typeface="宋体"/>
                <a:ea typeface="宋体"/>
              </a:endParaRPr>
            </a:p>
          </p:txBody>
        </p:sp>
      </p:grpSp>
      <p:sp>
        <p:nvSpPr>
          <p:cNvPr id="29" name="TextBox 28"/>
          <p:cNvSpPr txBox="1"/>
          <p:nvPr/>
        </p:nvSpPr>
        <p:spPr>
          <a:xfrm>
            <a:off x="647713" y="548680"/>
            <a:ext cx="4356335" cy="56995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smtClean="0">
                <a:solidFill>
                  <a:srgbClr val="002060"/>
                </a:solidFill>
                <a:latin typeface="微软雅黑" panose="020B0503020204020204" pitchFamily="34" charset="-122"/>
                <a:ea typeface="微软雅黑" panose="020B0503020204020204" pitchFamily="34" charset="-122"/>
              </a:rPr>
              <a:t>二、规则修订主要内容</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30"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sp>
        <p:nvSpPr>
          <p:cNvPr id="28" name="TextBox 27"/>
          <p:cNvSpPr txBox="1"/>
          <p:nvPr/>
        </p:nvSpPr>
        <p:spPr>
          <a:xfrm>
            <a:off x="827584" y="1484784"/>
            <a:ext cx="7560840" cy="400099"/>
          </a:xfrm>
          <a:prstGeom prst="rect">
            <a:avLst/>
          </a:prstGeom>
        </p:spPr>
        <p:style>
          <a:lnRef idx="1">
            <a:schemeClr val="accent2"/>
          </a:lnRef>
          <a:fillRef idx="3">
            <a:schemeClr val="accent2"/>
          </a:fillRef>
          <a:effectRef idx="2">
            <a:schemeClr val="accent2"/>
          </a:effectRef>
          <a:fontRef idx="minor">
            <a:schemeClr val="lt1"/>
          </a:fontRef>
        </p:style>
        <p:txBody>
          <a:bodyPr wrap="square" lIns="91429" tIns="45715" rIns="91429" bIns="45715" rtlCol="0">
            <a:spAutoFit/>
          </a:bodyPr>
          <a:lstStyle>
            <a:defPPr>
              <a:defRPr lang="zh-CN"/>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规则制定：</a:t>
            </a:r>
            <a:r>
              <a:rPr lang="en-US" altLang="zh-CN" sz="20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0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深圳证券交易所债券市场投资者适当性管理办法</a:t>
            </a:r>
            <a:r>
              <a:rPr lang="en-US" altLang="zh-CN" sz="20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en-US" altLang="zh-CN" sz="20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1" name="Rectangle 1"/>
          <p:cNvSpPr>
            <a:spLocks noChangeArrowheads="1"/>
          </p:cNvSpPr>
          <p:nvPr/>
        </p:nvSpPr>
        <p:spPr bwMode="auto">
          <a:xfrm>
            <a:off x="3851920" y="4614227"/>
            <a:ext cx="4759918" cy="830997"/>
          </a:xfrm>
          <a:prstGeom prst="rect">
            <a:avLst/>
          </a:prstGeom>
          <a:ln>
            <a:prstDash val="dash"/>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zh-CN" altLang="en-US" sz="2400" dirty="0">
                <a:solidFill>
                  <a:srgbClr val="FF0000"/>
                </a:solidFill>
                <a:latin typeface="微软雅黑" panose="020B0503020204020204" pitchFamily="34" charset="-122"/>
                <a:ea typeface="微软雅黑" panose="020B0503020204020204" pitchFamily="34" charset="-122"/>
                <a:cs typeface="宋体" pitchFamily="2" charset="-122"/>
              </a:rPr>
              <a:t>上述规则将于</a:t>
            </a:r>
            <a:r>
              <a:rPr lang="en-US" altLang="zh-CN" sz="2400" dirty="0">
                <a:solidFill>
                  <a:srgbClr val="FF0000"/>
                </a:solidFill>
                <a:latin typeface="微软雅黑" panose="020B0503020204020204" pitchFamily="34" charset="-122"/>
                <a:ea typeface="微软雅黑" panose="020B0503020204020204" pitchFamily="34" charset="-122"/>
                <a:cs typeface="宋体" pitchFamily="2" charset="-122"/>
              </a:rPr>
              <a:t>7</a:t>
            </a:r>
            <a:r>
              <a:rPr lang="zh-CN" altLang="en-US" sz="2400" dirty="0">
                <a:solidFill>
                  <a:srgbClr val="FF0000"/>
                </a:solidFill>
                <a:latin typeface="微软雅黑" panose="020B0503020204020204" pitchFamily="34" charset="-122"/>
                <a:ea typeface="微软雅黑" panose="020B0503020204020204" pitchFamily="34" charset="-122"/>
                <a:cs typeface="宋体" pitchFamily="2" charset="-122"/>
              </a:rPr>
              <a:t>月</a:t>
            </a:r>
            <a:r>
              <a:rPr lang="en-US" altLang="zh-CN" sz="2400" dirty="0">
                <a:solidFill>
                  <a:srgbClr val="FF0000"/>
                </a:solidFill>
                <a:latin typeface="微软雅黑" panose="020B0503020204020204" pitchFamily="34" charset="-122"/>
                <a:ea typeface="微软雅黑" panose="020B0503020204020204" pitchFamily="34" charset="-122"/>
                <a:cs typeface="宋体" pitchFamily="2" charset="-122"/>
              </a:rPr>
              <a:t>1</a:t>
            </a:r>
            <a:r>
              <a:rPr lang="zh-CN" altLang="en-US" sz="2400" dirty="0">
                <a:solidFill>
                  <a:srgbClr val="FF0000"/>
                </a:solidFill>
                <a:latin typeface="微软雅黑" panose="020B0503020204020204" pitchFamily="34" charset="-122"/>
                <a:ea typeface="微软雅黑" panose="020B0503020204020204" pitchFamily="34" charset="-122"/>
                <a:cs typeface="宋体" pitchFamily="2" charset="-122"/>
              </a:rPr>
              <a:t>日起与</a:t>
            </a:r>
            <a:r>
              <a:rPr lang="en-US" altLang="zh-CN" sz="2400" dirty="0" smtClean="0">
                <a:solidFill>
                  <a:srgbClr val="FF0000"/>
                </a:solidFill>
                <a:latin typeface="微软雅黑" panose="020B0503020204020204" pitchFamily="34" charset="-122"/>
                <a:ea typeface="微软雅黑" panose="020B0503020204020204" pitchFamily="34" charset="-122"/>
                <a:cs typeface="宋体" pitchFamily="2" charset="-122"/>
              </a:rPr>
              <a:t>《</a:t>
            </a:r>
            <a:r>
              <a:rPr lang="zh-CN" altLang="en-US" sz="2400" dirty="0" smtClean="0">
                <a:solidFill>
                  <a:srgbClr val="FF0000"/>
                </a:solidFill>
                <a:latin typeface="微软雅黑" panose="020B0503020204020204" pitchFamily="34" charset="-122"/>
                <a:ea typeface="微软雅黑" panose="020B0503020204020204" pitchFamily="34" charset="-122"/>
                <a:cs typeface="宋体" pitchFamily="2" charset="-122"/>
              </a:rPr>
              <a:t>办</a:t>
            </a:r>
            <a:r>
              <a:rPr lang="zh-CN" altLang="en-US" sz="2400" dirty="0">
                <a:solidFill>
                  <a:srgbClr val="FF0000"/>
                </a:solidFill>
                <a:latin typeface="微软雅黑" panose="020B0503020204020204" pitchFamily="34" charset="-122"/>
                <a:ea typeface="微软雅黑" panose="020B0503020204020204" pitchFamily="34" charset="-122"/>
                <a:cs typeface="宋体" pitchFamily="2" charset="-122"/>
              </a:rPr>
              <a:t>法</a:t>
            </a:r>
            <a:r>
              <a:rPr lang="en-US" altLang="zh-CN" sz="2400" dirty="0">
                <a:solidFill>
                  <a:srgbClr val="FF0000"/>
                </a:solidFill>
                <a:latin typeface="微软雅黑" panose="020B0503020204020204" pitchFamily="34" charset="-122"/>
                <a:ea typeface="微软雅黑" panose="020B0503020204020204" pitchFamily="34" charset="-122"/>
                <a:cs typeface="宋体" pitchFamily="2" charset="-122"/>
              </a:rPr>
              <a:t>》</a:t>
            </a:r>
            <a:r>
              <a:rPr lang="zh-CN" altLang="en-US" sz="2400" dirty="0">
                <a:solidFill>
                  <a:srgbClr val="FF0000"/>
                </a:solidFill>
                <a:latin typeface="微软雅黑" panose="020B0503020204020204" pitchFamily="34" charset="-122"/>
                <a:ea typeface="微软雅黑" panose="020B0503020204020204" pitchFamily="34" charset="-122"/>
                <a:cs typeface="宋体" pitchFamily="2" charset="-122"/>
              </a:rPr>
              <a:t>同步施行</a:t>
            </a:r>
            <a:endParaRPr lang="zh-CN" altLang="zh-CN" sz="2400" dirty="0">
              <a:solidFill>
                <a:srgbClr val="FF0000"/>
              </a:solidFill>
              <a:latin typeface="微软雅黑" panose="020B0503020204020204" pitchFamily="34" charset="-122"/>
              <a:ea typeface="微软雅黑" panose="020B0503020204020204" pitchFamily="34" charset="-122"/>
              <a:cs typeface="宋体" pitchFamily="2" charset="-122"/>
            </a:endParaRPr>
          </a:p>
        </p:txBody>
      </p:sp>
    </p:spTree>
    <p:extLst>
      <p:ext uri="{BB962C8B-B14F-4D97-AF65-F5344CB8AC3E}">
        <p14:creationId xmlns:p14="http://schemas.microsoft.com/office/powerpoint/2010/main" val="1480374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13" y="548680"/>
            <a:ext cx="4356335" cy="56995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smtClean="0">
                <a:solidFill>
                  <a:srgbClr val="002060"/>
                </a:solidFill>
                <a:latin typeface="微软雅黑" panose="020B0503020204020204" pitchFamily="34" charset="-122"/>
                <a:ea typeface="微软雅黑" panose="020B0503020204020204" pitchFamily="34" charset="-122"/>
              </a:rPr>
              <a:t>二、修订内容</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3"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sp>
        <p:nvSpPr>
          <p:cNvPr id="5" name="TextBox 4"/>
          <p:cNvSpPr txBox="1"/>
          <p:nvPr/>
        </p:nvSpPr>
        <p:spPr>
          <a:xfrm>
            <a:off x="3798118" y="677898"/>
            <a:ext cx="4805815" cy="44684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2400" b="1" dirty="0">
                <a:solidFill>
                  <a:srgbClr val="0070C0"/>
                </a:solidFill>
                <a:latin typeface="微软雅黑" panose="020B0503020204020204" pitchFamily="34" charset="-122"/>
                <a:ea typeface="微软雅黑" panose="020B0503020204020204" pitchFamily="34" charset="-122"/>
              </a:rPr>
              <a:t>退市整理期业务特别规定</a:t>
            </a:r>
          </a:p>
        </p:txBody>
      </p:sp>
      <p:sp>
        <p:nvSpPr>
          <p:cNvPr id="6" name="Rectangle 1"/>
          <p:cNvSpPr>
            <a:spLocks noChangeArrowheads="1"/>
          </p:cNvSpPr>
          <p:nvPr/>
        </p:nvSpPr>
        <p:spPr bwMode="auto">
          <a:xfrm>
            <a:off x="818910" y="1415098"/>
            <a:ext cx="7641522" cy="1015663"/>
          </a:xfrm>
          <a:prstGeom prst="rect">
            <a:avLst/>
          </a:prstGeom>
          <a:ln>
            <a:prstDash val="dash"/>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zh-CN" altLang="en-US" sz="2000" b="1" dirty="0" smtClean="0">
                <a:latin typeface="微软雅黑" panose="020B0503020204020204" pitchFamily="34" charset="-122"/>
                <a:ea typeface="微软雅黑" panose="020B0503020204020204" pitchFamily="34" charset="-122"/>
                <a:cs typeface="Times New Roman" pitchFamily="18" charset="0"/>
              </a:rPr>
              <a:t>提升投资者准入门槛：</a:t>
            </a:r>
            <a:endParaRPr lang="en-US" altLang="zh-CN" sz="2000" b="1" dirty="0" smtClean="0">
              <a:latin typeface="微软雅黑" panose="020B0503020204020204" pitchFamily="34" charset="-122"/>
              <a:ea typeface="微软雅黑" panose="020B0503020204020204" pitchFamily="34" charset="-122"/>
              <a:cs typeface="Times New Roman" pitchFamily="18" charset="0"/>
            </a:endParaRPr>
          </a:p>
          <a:p>
            <a:pPr marL="342900" lvl="0" indent="-342900" defTabSz="914400" fontAlgn="base">
              <a:spcBef>
                <a:spcPct val="0"/>
              </a:spcBef>
              <a:spcAft>
                <a:spcPct val="0"/>
              </a:spcAft>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cs typeface="Times New Roman" pitchFamily="18" charset="0"/>
              </a:rPr>
              <a:t>准入门槛由“考察时点”改为“考察区间”</a:t>
            </a:r>
            <a:endParaRPr lang="en-US" altLang="zh-CN" sz="2000" dirty="0" smtClean="0">
              <a:latin typeface="微软雅黑" panose="020B0503020204020204" pitchFamily="34" charset="-122"/>
              <a:ea typeface="微软雅黑" panose="020B0503020204020204" pitchFamily="34" charset="-122"/>
              <a:cs typeface="Times New Roman" pitchFamily="18" charset="0"/>
            </a:endParaRPr>
          </a:p>
          <a:p>
            <a:pPr marL="342900" lvl="0" indent="-342900" defTabSz="914400" fontAlgn="base">
              <a:spcBef>
                <a:spcPct val="0"/>
              </a:spcBef>
              <a:spcAft>
                <a:spcPct val="0"/>
              </a:spcAft>
              <a:buFont typeface="Arial" panose="020B0604020202020204" pitchFamily="34" charset="0"/>
              <a:buChar char="•"/>
            </a:pPr>
            <a:r>
              <a:rPr kumimoji="0" lang="zh-CN" altLang="en-US" sz="200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资产计算由时点数改为“申请开通权限前二十个交易日日均”</a:t>
            </a:r>
            <a:endParaRPr kumimoji="0" lang="zh-CN" altLang="zh-CN" sz="280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endParaRPr>
          </a:p>
        </p:txBody>
      </p:sp>
      <p:grpSp>
        <p:nvGrpSpPr>
          <p:cNvPr id="15" name="组合 14"/>
          <p:cNvGrpSpPr/>
          <p:nvPr/>
        </p:nvGrpSpPr>
        <p:grpSpPr>
          <a:xfrm>
            <a:off x="899592" y="3011610"/>
            <a:ext cx="6887781" cy="3657750"/>
            <a:chOff x="1737959" y="1062396"/>
            <a:chExt cx="5869415" cy="3576081"/>
          </a:xfrm>
        </p:grpSpPr>
        <p:sp>
          <p:nvSpPr>
            <p:cNvPr id="16" name="AutoShape 7"/>
            <p:cNvSpPr>
              <a:spLocks noChangeArrowheads="1"/>
            </p:cNvSpPr>
            <p:nvPr/>
          </p:nvSpPr>
          <p:spPr bwMode="auto">
            <a:xfrm>
              <a:off x="1737959" y="1065938"/>
              <a:ext cx="2557047" cy="3227157"/>
            </a:xfrm>
            <a:prstGeom prst="roundRect">
              <a:avLst>
                <a:gd name="adj" fmla="val 2259"/>
              </a:avLst>
            </a:prstGeom>
            <a:gradFill rotWithShape="1">
              <a:gsLst>
                <a:gs pos="0">
                  <a:srgbClr val="E8E8E8"/>
                </a:gs>
                <a:gs pos="100000">
                  <a:srgbClr val="C7C7C7">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285"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 name="AutoShape 11"/>
            <p:cNvSpPr>
              <a:spLocks noChangeArrowheads="1"/>
            </p:cNvSpPr>
            <p:nvPr/>
          </p:nvSpPr>
          <p:spPr bwMode="auto">
            <a:xfrm>
              <a:off x="1764111" y="1120767"/>
              <a:ext cx="2499364" cy="471603"/>
            </a:xfrm>
            <a:prstGeom prst="roundRect">
              <a:avLst>
                <a:gd name="adj" fmla="val 0"/>
              </a:avLst>
            </a:prstGeom>
            <a:solidFill>
              <a:schemeClr val="accent2"/>
            </a:solidFill>
            <a:ln w="19050" cmpd="sng">
              <a:solidFill>
                <a:srgbClr val="DDDDDD"/>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4285" eaLnBrk="1" hangingPunct="1">
                <a:defRPr/>
              </a:pPr>
              <a:r>
                <a:rPr lang="zh-CN" altLang="en-US" b="1" kern="0" dirty="0">
                  <a:solidFill>
                    <a:srgbClr val="FEFEFE"/>
                  </a:solidFill>
                  <a:latin typeface="微软雅黑" panose="020B0503020204020204" pitchFamily="34" charset="-122"/>
                  <a:ea typeface="微软雅黑" panose="020B0503020204020204" pitchFamily="34" charset="-122"/>
                </a:rPr>
                <a:t>修订前</a:t>
              </a:r>
              <a:r>
                <a:rPr lang="zh-CN" altLang="en-US" b="1" dirty="0">
                  <a:solidFill>
                    <a:schemeClr val="bg1"/>
                  </a:solidFill>
                  <a:latin typeface="微软雅黑" panose="020B0503020204020204" pitchFamily="34" charset="-122"/>
                  <a:ea typeface="微软雅黑" panose="020B0503020204020204" pitchFamily="34" charset="-122"/>
                </a:rPr>
                <a:t>第十二条第一</a:t>
              </a:r>
              <a:r>
                <a:rPr lang="zh-CN" altLang="en-US" b="1" dirty="0" smtClean="0">
                  <a:solidFill>
                    <a:schemeClr val="bg1"/>
                  </a:solidFill>
                  <a:latin typeface="微软雅黑" panose="020B0503020204020204" pitchFamily="34" charset="-122"/>
                  <a:ea typeface="微软雅黑" panose="020B0503020204020204" pitchFamily="34" charset="-122"/>
                </a:rPr>
                <a:t>款</a:t>
              </a:r>
              <a:endParaRPr lang="en-US" altLang="zh-CN" b="1" kern="0" dirty="0">
                <a:solidFill>
                  <a:srgbClr val="FEFEFE"/>
                </a:solidFill>
                <a:latin typeface="微软雅黑" panose="020B0503020204020204" pitchFamily="34" charset="-122"/>
                <a:ea typeface="微软雅黑" panose="020B0503020204020204" pitchFamily="34" charset="-122"/>
              </a:endParaRPr>
            </a:p>
          </p:txBody>
        </p:sp>
        <p:sp>
          <p:nvSpPr>
            <p:cNvPr id="19" name="Rectangle 15"/>
            <p:cNvSpPr>
              <a:spLocks noChangeArrowheads="1"/>
            </p:cNvSpPr>
            <p:nvPr/>
          </p:nvSpPr>
          <p:spPr bwMode="auto">
            <a:xfrm>
              <a:off x="1799321" y="1837010"/>
              <a:ext cx="2408613" cy="153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lvl="0" defTabSz="914285" eaLnBrk="1" hangingPunct="1">
                <a:lnSpc>
                  <a:spcPct val="150000"/>
                </a:lnSpc>
                <a:defRPr/>
              </a:pPr>
              <a:r>
                <a:rPr lang="zh-CN" altLang="en-US" sz="1600" b="1" dirty="0" smtClean="0">
                  <a:latin typeface="微软雅黑" panose="020B0503020204020204" pitchFamily="34" charset="-122"/>
                  <a:ea typeface="微软雅黑" panose="020B0503020204020204" pitchFamily="34" charset="-122"/>
                  <a:cs typeface="Times New Roman" panose="02020603050405020304" pitchFamily="18" charset="0"/>
                </a:rPr>
                <a:t>参与</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退市整理</a:t>
              </a:r>
              <a:r>
                <a:rPr lang="zh-CN" altLang="en-US" sz="1600" b="1" dirty="0" smtClean="0">
                  <a:latin typeface="微软雅黑" panose="020B0503020204020204" pitchFamily="34" charset="-122"/>
                  <a:ea typeface="微软雅黑" panose="020B0503020204020204" pitchFamily="34" charset="-122"/>
                  <a:cs typeface="Times New Roman" panose="02020603050405020304" pitchFamily="18" charset="0"/>
                </a:rPr>
                <a:t>期股</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票买入交易的个人投资者，必须具备两年</a:t>
              </a:r>
              <a:r>
                <a:rPr lang="zh-CN" altLang="en-US" sz="1600" b="1" dirty="0" smtClean="0">
                  <a:latin typeface="微软雅黑" panose="020B0503020204020204" pitchFamily="34" charset="-122"/>
                  <a:ea typeface="微软雅黑" panose="020B0503020204020204" pitchFamily="34" charset="-122"/>
                  <a:cs typeface="Times New Roman" panose="02020603050405020304" pitchFamily="18" charset="0"/>
                </a:rPr>
                <a:t>以上股</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票交易经验，其证券</a:t>
              </a:r>
              <a:r>
                <a:rPr lang="zh-CN" altLang="en-US" sz="1600" b="1" dirty="0" smtClean="0">
                  <a:latin typeface="微软雅黑" panose="020B0503020204020204" pitchFamily="34" charset="-122"/>
                  <a:ea typeface="微软雅黑" panose="020B0503020204020204" pitchFamily="34" charset="-122"/>
                  <a:cs typeface="Times New Roman" panose="02020603050405020304" pitchFamily="18" charset="0"/>
                </a:rPr>
                <a:t>类资产不得</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低于人民</a:t>
              </a:r>
              <a:r>
                <a:rPr lang="zh-CN" altLang="en-US" sz="1600" b="1" dirty="0" smtClean="0">
                  <a:latin typeface="微软雅黑" panose="020B0503020204020204" pitchFamily="34" charset="-122"/>
                  <a:ea typeface="微软雅黑" panose="020B0503020204020204" pitchFamily="34" charset="-122"/>
                  <a:cs typeface="Times New Roman" panose="02020603050405020304" pitchFamily="18" charset="0"/>
                </a:rPr>
                <a:t>币</a:t>
              </a:r>
              <a:r>
                <a:rPr lang="en-US" altLang="zh-CN" sz="1600" b="1" dirty="0" smtClean="0">
                  <a:latin typeface="微软雅黑" panose="020B0503020204020204" pitchFamily="34" charset="-122"/>
                  <a:ea typeface="微软雅黑" panose="020B0503020204020204" pitchFamily="34" charset="-122"/>
                  <a:cs typeface="Times New Roman" panose="02020603050405020304" pitchFamily="18" charset="0"/>
                </a:rPr>
                <a:t>50</a:t>
              </a:r>
              <a:r>
                <a:rPr lang="zh-CN" altLang="en-US" sz="1600" b="1" dirty="0" smtClean="0">
                  <a:latin typeface="微软雅黑" panose="020B0503020204020204" pitchFamily="34" charset="-122"/>
                  <a:ea typeface="微软雅黑" panose="020B0503020204020204" pitchFamily="34" charset="-122"/>
                  <a:cs typeface="Times New Roman" panose="02020603050405020304" pitchFamily="18" charset="0"/>
                </a:rPr>
                <a:t>万</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元</a:t>
              </a:r>
              <a:r>
                <a:rPr lang="zh-CN" altLang="en-US" sz="1600" b="1"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AutoShape 17"/>
            <p:cNvSpPr>
              <a:spLocks noChangeArrowheads="1"/>
            </p:cNvSpPr>
            <p:nvPr/>
          </p:nvSpPr>
          <p:spPr bwMode="auto">
            <a:xfrm>
              <a:off x="4991438" y="1062396"/>
              <a:ext cx="2615936" cy="3576081"/>
            </a:xfrm>
            <a:prstGeom prst="roundRect">
              <a:avLst>
                <a:gd name="adj" fmla="val 2259"/>
              </a:avLst>
            </a:prstGeom>
            <a:gradFill rotWithShape="1">
              <a:gsLst>
                <a:gs pos="0">
                  <a:srgbClr val="E8E8E8"/>
                </a:gs>
                <a:gs pos="100000">
                  <a:srgbClr val="C7C7C7">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285"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3" name="Rectangle 21"/>
            <p:cNvSpPr>
              <a:spLocks noChangeArrowheads="1"/>
            </p:cNvSpPr>
            <p:nvPr/>
          </p:nvSpPr>
          <p:spPr bwMode="auto">
            <a:xfrm>
              <a:off x="5042087" y="1771506"/>
              <a:ext cx="2525218" cy="189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lvl="0" defTabSz="914285" eaLnBrk="1" hangingPunct="1">
                <a:lnSpc>
                  <a:spcPct val="150000"/>
                </a:lnSpc>
                <a:defRPr/>
              </a:pPr>
              <a:r>
                <a:rPr lang="zh-CN" altLang="en-US" sz="1600" b="1" kern="0" dirty="0">
                  <a:solidFill>
                    <a:srgbClr val="080808"/>
                  </a:solidFill>
                  <a:latin typeface="微软雅黑" panose="020B0503020204020204" pitchFamily="34" charset="-122"/>
                  <a:ea typeface="微软雅黑" panose="020B0503020204020204" pitchFamily="34" charset="-122"/>
                </a:rPr>
                <a:t>参与退市整理</a:t>
              </a:r>
              <a:r>
                <a:rPr lang="zh-CN" altLang="en-US" sz="1600" b="1" kern="0" dirty="0" smtClean="0">
                  <a:solidFill>
                    <a:srgbClr val="080808"/>
                  </a:solidFill>
                  <a:latin typeface="微软雅黑" panose="020B0503020204020204" pitchFamily="34" charset="-122"/>
                  <a:ea typeface="微软雅黑" panose="020B0503020204020204" pitchFamily="34" charset="-122"/>
                </a:rPr>
                <a:t>期股</a:t>
              </a:r>
              <a:r>
                <a:rPr lang="zh-CN" altLang="en-US" sz="1600" b="1" kern="0" dirty="0">
                  <a:solidFill>
                    <a:srgbClr val="080808"/>
                  </a:solidFill>
                  <a:latin typeface="微软雅黑" panose="020B0503020204020204" pitchFamily="34" charset="-122"/>
                  <a:ea typeface="微软雅黑" panose="020B0503020204020204" pitchFamily="34" charset="-122"/>
                </a:rPr>
                <a:t>票买入交易的个人投资者，必须具备两年</a:t>
              </a:r>
              <a:r>
                <a:rPr lang="zh-CN" altLang="en-US" sz="1600" b="1" kern="0" dirty="0" smtClean="0">
                  <a:solidFill>
                    <a:srgbClr val="080808"/>
                  </a:solidFill>
                  <a:latin typeface="微软雅黑" panose="020B0503020204020204" pitchFamily="34" charset="-122"/>
                  <a:ea typeface="微软雅黑" panose="020B0503020204020204" pitchFamily="34" charset="-122"/>
                </a:rPr>
                <a:t>以上股</a:t>
              </a:r>
              <a:r>
                <a:rPr lang="zh-CN" altLang="en-US" sz="1600" b="1" kern="0" dirty="0">
                  <a:solidFill>
                    <a:srgbClr val="080808"/>
                  </a:solidFill>
                  <a:latin typeface="微软雅黑" panose="020B0503020204020204" pitchFamily="34" charset="-122"/>
                  <a:ea typeface="微软雅黑" panose="020B0503020204020204" pitchFamily="34" charset="-122"/>
                </a:rPr>
                <a:t>票交易经验，</a:t>
              </a:r>
              <a:r>
                <a:rPr lang="zh-CN" altLang="en-US" sz="1600" b="1" kern="0" dirty="0">
                  <a:solidFill>
                    <a:srgbClr val="FF0000"/>
                  </a:solidFill>
                  <a:latin typeface="微软雅黑" panose="020B0503020204020204" pitchFamily="34" charset="-122"/>
                  <a:ea typeface="微软雅黑" panose="020B0503020204020204" pitchFamily="34" charset="-122"/>
                </a:rPr>
                <a:t>申请</a:t>
              </a:r>
              <a:r>
                <a:rPr lang="zh-CN" altLang="en-US" sz="1600" b="1" kern="0" dirty="0" smtClean="0">
                  <a:solidFill>
                    <a:srgbClr val="FF0000"/>
                  </a:solidFill>
                  <a:latin typeface="微软雅黑" panose="020B0503020204020204" pitchFamily="34" charset="-122"/>
                  <a:ea typeface="微软雅黑" panose="020B0503020204020204" pitchFamily="34" charset="-122"/>
                </a:rPr>
                <a:t>开通权限前二十</a:t>
              </a:r>
              <a:r>
                <a:rPr lang="zh-CN" altLang="en-US" sz="1600" b="1" kern="0" dirty="0">
                  <a:solidFill>
                    <a:srgbClr val="FF0000"/>
                  </a:solidFill>
                  <a:latin typeface="微软雅黑" panose="020B0503020204020204" pitchFamily="34" charset="-122"/>
                  <a:ea typeface="微软雅黑" panose="020B0503020204020204" pitchFamily="34" charset="-122"/>
                </a:rPr>
                <a:t>个交易日日均</a:t>
              </a:r>
              <a:r>
                <a:rPr lang="zh-CN" altLang="en-US" sz="1600" b="1" kern="0" dirty="0">
                  <a:latin typeface="微软雅黑" panose="020B0503020204020204" pitchFamily="34" charset="-122"/>
                  <a:ea typeface="微软雅黑" panose="020B0503020204020204" pitchFamily="34" charset="-122"/>
                </a:rPr>
                <a:t>证券类资产</a:t>
              </a:r>
              <a:r>
                <a:rPr lang="zh-CN" altLang="en-US" sz="1600" b="1" kern="0" dirty="0">
                  <a:solidFill>
                    <a:srgbClr val="080808"/>
                  </a:solidFill>
                  <a:latin typeface="微软雅黑" panose="020B0503020204020204" pitchFamily="34" charset="-122"/>
                  <a:ea typeface="微软雅黑" panose="020B0503020204020204" pitchFamily="34" charset="-122"/>
                </a:rPr>
                <a:t>不得低于人民币</a:t>
              </a:r>
              <a:r>
                <a:rPr lang="en-US" altLang="zh-CN" sz="1600" b="1" kern="0" dirty="0">
                  <a:solidFill>
                    <a:srgbClr val="080808"/>
                  </a:solidFill>
                  <a:latin typeface="微软雅黑" panose="020B0503020204020204" pitchFamily="34" charset="-122"/>
                  <a:ea typeface="微软雅黑" panose="020B0503020204020204" pitchFamily="34" charset="-122"/>
                </a:rPr>
                <a:t>50</a:t>
              </a:r>
              <a:r>
                <a:rPr lang="zh-CN" altLang="en-US" sz="1600" b="1" kern="0" dirty="0">
                  <a:solidFill>
                    <a:srgbClr val="080808"/>
                  </a:solidFill>
                  <a:latin typeface="微软雅黑" panose="020B0503020204020204" pitchFamily="34" charset="-122"/>
                  <a:ea typeface="微软雅黑" panose="020B0503020204020204" pitchFamily="34" charset="-122"/>
                </a:rPr>
                <a:t>万元。</a:t>
              </a:r>
            </a:p>
          </p:txBody>
        </p:sp>
        <p:sp>
          <p:nvSpPr>
            <p:cNvPr id="28" name="AutoShape 14"/>
            <p:cNvSpPr>
              <a:spLocks noChangeArrowheads="1"/>
            </p:cNvSpPr>
            <p:nvPr/>
          </p:nvSpPr>
          <p:spPr bwMode="auto">
            <a:xfrm rot="5400000">
              <a:off x="4493344" y="2237251"/>
              <a:ext cx="360363" cy="180975"/>
            </a:xfrm>
            <a:prstGeom prst="triangle">
              <a:avLst>
                <a:gd name="adj" fmla="val 50000"/>
              </a:avLst>
            </a:prstGeom>
            <a:solidFill>
              <a:srgbClr val="000066"/>
            </a:solidFill>
            <a:ln w="9525" cap="flat" cmpd="sng" algn="ctr">
              <a:noFill/>
              <a:prstDash val="solid"/>
              <a:headEnd type="none" w="sm" len="sm"/>
              <a:tailEnd type="none" w="sm" len="sm"/>
            </a:ln>
            <a:effectLst>
              <a:outerShdw blurRad="40000" dist="23000" dir="5400000" rotWithShape="0">
                <a:srgbClr val="000000">
                  <a:alpha val="35000"/>
                </a:srgbClr>
              </a:outerShdw>
            </a:effectLst>
          </p:spPr>
          <p:txBody>
            <a:bodyPr lIns="101608" tIns="101608" rIns="101608" bIns="101608"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ZA" altLang="zh-CN" sz="1200" b="1"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endParaRPr>
            </a:p>
          </p:txBody>
        </p:sp>
      </p:grpSp>
      <p:sp>
        <p:nvSpPr>
          <p:cNvPr id="31" name="AutoShape 11"/>
          <p:cNvSpPr>
            <a:spLocks noChangeArrowheads="1"/>
          </p:cNvSpPr>
          <p:nvPr/>
        </p:nvSpPr>
        <p:spPr bwMode="auto">
          <a:xfrm>
            <a:off x="4788024" y="3083618"/>
            <a:ext cx="2933013" cy="482373"/>
          </a:xfrm>
          <a:prstGeom prst="roundRect">
            <a:avLst>
              <a:gd name="adj" fmla="val 0"/>
            </a:avLst>
          </a:prstGeom>
          <a:solidFill>
            <a:schemeClr val="accent2"/>
          </a:solidFill>
          <a:ln w="19050" cmpd="sng">
            <a:solidFill>
              <a:srgbClr val="DDDDDD"/>
            </a:solidFill>
            <a:round/>
            <a:headEnd/>
            <a:tailEnd/>
          </a:ln>
        </p:spPr>
        <p:txBody>
          <a:bodyPr wrap="none" anchor="ctr"/>
          <a:lstStyle/>
          <a:p>
            <a:pPr algn="ctr" defTabSz="914285"/>
            <a:r>
              <a:rPr lang="zh-CN" altLang="en-US" b="1" kern="0" dirty="0">
                <a:solidFill>
                  <a:srgbClr val="FEFEFE"/>
                </a:solidFill>
                <a:latin typeface="微软雅黑" panose="020B0503020204020204" pitchFamily="34" charset="-122"/>
                <a:ea typeface="微软雅黑" panose="020B0503020204020204" pitchFamily="34" charset="-122"/>
              </a:rPr>
              <a:t>修订后第十二条第一款</a:t>
            </a:r>
            <a:endParaRPr lang="en-US" altLang="zh-CN" b="1" kern="0" dirty="0">
              <a:solidFill>
                <a:srgbClr val="FEFEFE"/>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bwMode="auto">
          <a:xfrm>
            <a:off x="3419872" y="188640"/>
            <a:ext cx="0" cy="1044000"/>
          </a:xfrm>
          <a:prstGeom prst="line">
            <a:avLst/>
          </a:prstGeom>
          <a:ln w="4445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51615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a:xfrm>
            <a:off x="755576" y="5013176"/>
            <a:ext cx="7632848" cy="1224136"/>
          </a:xfrm>
          <a:prstGeom prst="roundRect">
            <a:avLst/>
          </a:prstGeom>
          <a:solidFill>
            <a:schemeClr val="accent6"/>
          </a:solidFill>
        </p:spPr>
        <p:style>
          <a:lnRef idx="1">
            <a:schemeClr val="accent2"/>
          </a:lnRef>
          <a:fillRef idx="3">
            <a:schemeClr val="accent2"/>
          </a:fillRef>
          <a:effectRef idx="2">
            <a:schemeClr val="accent2"/>
          </a:effectRef>
          <a:fontRef idx="minor">
            <a:schemeClr val="lt1"/>
          </a:fontRef>
        </p:style>
        <p:txBody>
          <a:bodyPr tIns="0" bIns="0" rtlCol="0" anchor="t" anchorCtr="0"/>
          <a:lstStyle/>
          <a:p>
            <a:pPr algn="ctr"/>
            <a:r>
              <a:rPr lang="zh-CN" altLang="en-US" sz="1600" b="1" dirty="0" smtClean="0">
                <a:latin typeface="微软雅黑" panose="020B0503020204020204" pitchFamily="34" charset="-122"/>
                <a:ea typeface="微软雅黑" panose="020B0503020204020204" pitchFamily="34" charset="-122"/>
              </a:rPr>
              <a:t>修订后</a:t>
            </a:r>
            <a:endParaRPr lang="zh-CN" altLang="en-US" sz="1600" b="1" dirty="0">
              <a:latin typeface="微软雅黑" panose="020B0503020204020204" pitchFamily="34" charset="-122"/>
              <a:ea typeface="微软雅黑" panose="020B0503020204020204" pitchFamily="34" charset="-122"/>
            </a:endParaRPr>
          </a:p>
        </p:txBody>
      </p:sp>
      <p:sp useBgFill="1">
        <p:nvSpPr>
          <p:cNvPr id="38" name="圆角矩形 37"/>
          <p:cNvSpPr/>
          <p:nvPr/>
        </p:nvSpPr>
        <p:spPr>
          <a:xfrm>
            <a:off x="755576" y="5373216"/>
            <a:ext cx="7632848" cy="864096"/>
          </a:xfrm>
          <a:prstGeom prst="roundRect">
            <a:avLst/>
          </a:prstGeom>
        </p:spPr>
        <p:style>
          <a:lnRef idx="2">
            <a:schemeClr val="accent2"/>
          </a:lnRef>
          <a:fillRef idx="1">
            <a:schemeClr val="lt1"/>
          </a:fillRef>
          <a:effectRef idx="0">
            <a:schemeClr val="accent2"/>
          </a:effectRef>
          <a:fontRef idx="minor">
            <a:schemeClr val="dk1"/>
          </a:fontRef>
        </p:style>
        <p:txBody>
          <a:bodyPr rtlCol="0" anchor="t" anchorCtr="0"/>
          <a:lstStyle/>
          <a:p>
            <a:r>
              <a:rPr lang="zh-CN" altLang="en-US" sz="1600" b="1" dirty="0">
                <a:solidFill>
                  <a:schemeClr val="tx1"/>
                </a:solidFill>
                <a:latin typeface="微软雅黑" panose="020B0503020204020204" pitchFamily="34" charset="-122"/>
                <a:ea typeface="微软雅黑" panose="020B0503020204020204" pitchFamily="34" charset="-122"/>
              </a:rPr>
              <a:t>第六条 </a:t>
            </a:r>
            <a:r>
              <a:rPr lang="zh-CN" altLang="en-US" sz="1600" b="1" dirty="0" smtClean="0">
                <a:solidFill>
                  <a:schemeClr val="tx1"/>
                </a:solidFill>
                <a:latin typeface="微软雅黑" panose="020B0503020204020204" pitchFamily="34" charset="-122"/>
                <a:ea typeface="微软雅黑" panose="020B0503020204020204" pitchFamily="34" charset="-122"/>
              </a:rPr>
              <a:t>  会员</a:t>
            </a:r>
            <a:r>
              <a:rPr lang="zh-CN" altLang="en-US" sz="1600" b="1" dirty="0">
                <a:solidFill>
                  <a:schemeClr val="tx1"/>
                </a:solidFill>
                <a:latin typeface="微软雅黑" panose="020B0503020204020204" pitchFamily="34" charset="-122"/>
                <a:ea typeface="微软雅黑" panose="020B0503020204020204" pitchFamily="34" charset="-122"/>
              </a:rPr>
              <a:t>对个人投资者资产状况进行评估时，应当确认以该投资者名义开立的证券账户及资金账户内的</a:t>
            </a:r>
            <a:r>
              <a:rPr lang="zh-CN" altLang="en-US" sz="1600" b="1" dirty="0" smtClean="0">
                <a:solidFill>
                  <a:schemeClr val="tx1"/>
                </a:solidFill>
                <a:latin typeface="微软雅黑" panose="020B0503020204020204" pitchFamily="34" charset="-122"/>
                <a:ea typeface="微软雅黑" panose="020B0503020204020204" pitchFamily="34" charset="-122"/>
              </a:rPr>
              <a:t>资产</a:t>
            </a:r>
            <a:r>
              <a:rPr lang="zh-CN" altLang="en-US" sz="1600" b="1" dirty="0" smtClean="0">
                <a:solidFill>
                  <a:srgbClr val="FF0000"/>
                </a:solidFill>
                <a:latin typeface="微软雅黑" panose="020B0503020204020204" pitchFamily="34" charset="-122"/>
                <a:ea typeface="微软雅黑" panose="020B0503020204020204" pitchFamily="34" charset="-122"/>
              </a:rPr>
              <a:t>在申请开通权限前二十个交易日日均</a:t>
            </a:r>
            <a:r>
              <a:rPr lang="zh-CN" altLang="en-US" sz="1600" b="1" dirty="0" smtClean="0">
                <a:solidFill>
                  <a:schemeClr val="tx1"/>
                </a:solidFill>
                <a:latin typeface="微软雅黑" panose="020B0503020204020204" pitchFamily="34" charset="-122"/>
                <a:ea typeface="微软雅黑" panose="020B0503020204020204" pitchFamily="34" charset="-122"/>
              </a:rPr>
              <a:t>不</a:t>
            </a:r>
            <a:r>
              <a:rPr lang="zh-CN" altLang="en-US" sz="1600" b="1" dirty="0">
                <a:solidFill>
                  <a:schemeClr val="tx1"/>
                </a:solidFill>
                <a:latin typeface="微软雅黑" panose="020B0503020204020204" pitchFamily="34" charset="-122"/>
                <a:ea typeface="微软雅黑" panose="020B0503020204020204" pitchFamily="34" charset="-122"/>
              </a:rPr>
              <a:t>低于人民币</a:t>
            </a:r>
            <a:r>
              <a:rPr lang="en-US" altLang="zh-CN" sz="1600" b="1" dirty="0">
                <a:solidFill>
                  <a:schemeClr val="tx1"/>
                </a:solidFill>
                <a:latin typeface="微软雅黑" panose="020B0503020204020204" pitchFamily="34" charset="-122"/>
                <a:ea typeface="微软雅黑" panose="020B0503020204020204" pitchFamily="34" charset="-122"/>
              </a:rPr>
              <a:t>50</a:t>
            </a:r>
            <a:r>
              <a:rPr lang="zh-CN" altLang="en-US" sz="1600" b="1" dirty="0">
                <a:solidFill>
                  <a:schemeClr val="tx1"/>
                </a:solidFill>
                <a:latin typeface="微软雅黑" panose="020B0503020204020204" pitchFamily="34" charset="-122"/>
                <a:ea typeface="微软雅黑" panose="020B0503020204020204" pitchFamily="34" charset="-122"/>
              </a:rPr>
              <a:t>万元，其中不包括该投资者通过融资融券交易融入的资金和证券</a:t>
            </a:r>
            <a:r>
              <a:rPr lang="zh-CN" altLang="en-US" sz="1600" b="1" dirty="0" smtClean="0">
                <a:solidFill>
                  <a:schemeClr val="tx1"/>
                </a:solidFill>
                <a:latin typeface="微软雅黑" panose="020B0503020204020204" pitchFamily="34" charset="-122"/>
                <a:ea typeface="微软雅黑" panose="020B0503020204020204" pitchFamily="34" charset="-122"/>
              </a:rPr>
              <a:t>。</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26"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sp>
        <p:nvSpPr>
          <p:cNvPr id="30" name="TextBox 29"/>
          <p:cNvSpPr txBox="1"/>
          <p:nvPr/>
        </p:nvSpPr>
        <p:spPr>
          <a:xfrm>
            <a:off x="647713" y="548680"/>
            <a:ext cx="4356335" cy="56995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3200" b="1" dirty="0" smtClean="0">
                <a:solidFill>
                  <a:srgbClr val="002060"/>
                </a:solidFill>
                <a:latin typeface="微软雅黑" panose="020B0503020204020204" pitchFamily="34" charset="-122"/>
                <a:ea typeface="微软雅黑" panose="020B0503020204020204" pitchFamily="34" charset="-122"/>
              </a:rPr>
              <a:t>二、修订内容</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31" name="直接连接符 17"/>
          <p:cNvSpPr>
            <a:spLocks noChangeShapeType="1"/>
          </p:cNvSpPr>
          <p:nvPr/>
        </p:nvSpPr>
        <p:spPr bwMode="auto">
          <a:xfrm>
            <a:off x="650082" y="1226106"/>
            <a:ext cx="7953851"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76742" tIns="38371" rIns="76742" bIns="38371"/>
          <a:lstStyle/>
          <a:p>
            <a:pPr defTabSz="767730" eaLnBrk="0" fontAlgn="base" hangingPunct="0">
              <a:spcBef>
                <a:spcPct val="0"/>
              </a:spcBef>
              <a:spcAft>
                <a:spcPct val="0"/>
              </a:spcAft>
            </a:pPr>
            <a:endParaRPr lang="zh-CN" altLang="en-US">
              <a:solidFill>
                <a:srgbClr val="000000"/>
              </a:solidFill>
            </a:endParaRPr>
          </a:p>
        </p:txBody>
      </p:sp>
      <p:sp>
        <p:nvSpPr>
          <p:cNvPr id="32" name="TextBox 31"/>
          <p:cNvSpPr txBox="1"/>
          <p:nvPr/>
        </p:nvSpPr>
        <p:spPr>
          <a:xfrm>
            <a:off x="3798118" y="677898"/>
            <a:ext cx="4805815" cy="446846"/>
          </a:xfrm>
          <a:prstGeom prst="rect">
            <a:avLst/>
          </a:prstGeom>
          <a:noFill/>
        </p:spPr>
        <p:txBody>
          <a:bodyPr wrap="square" lIns="76764" tIns="38382" rIns="76764" bIns="38382" rtlCol="0">
            <a:spAutoFit/>
          </a:bodyPr>
          <a:lstStyle/>
          <a:p>
            <a:pPr defTabSz="767730" eaLnBrk="0" fontAlgn="base" hangingPunct="0">
              <a:spcBef>
                <a:spcPct val="0"/>
              </a:spcBef>
              <a:spcAft>
                <a:spcPct val="0"/>
              </a:spcAft>
            </a:pPr>
            <a:r>
              <a:rPr lang="zh-CN" altLang="en-US" sz="2400" b="1" dirty="0">
                <a:solidFill>
                  <a:srgbClr val="0070C0"/>
                </a:solidFill>
                <a:latin typeface="微软雅黑" panose="020B0503020204020204" pitchFamily="34" charset="-122"/>
                <a:ea typeface="微软雅黑" panose="020B0503020204020204" pitchFamily="34" charset="-122"/>
              </a:rPr>
              <a:t>港股通投资者适当性管理指引</a:t>
            </a:r>
          </a:p>
        </p:txBody>
      </p:sp>
      <p:sp>
        <p:nvSpPr>
          <p:cNvPr id="33" name="Rectangle 1"/>
          <p:cNvSpPr>
            <a:spLocks noChangeArrowheads="1"/>
          </p:cNvSpPr>
          <p:nvPr/>
        </p:nvSpPr>
        <p:spPr bwMode="auto">
          <a:xfrm>
            <a:off x="827584" y="1412776"/>
            <a:ext cx="7488832" cy="1631216"/>
          </a:xfrm>
          <a:prstGeom prst="rect">
            <a:avLst/>
          </a:prstGeom>
          <a:ln>
            <a:prstDash val="dash"/>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zh-CN" altLang="en-US" sz="2000" b="1" dirty="0" smtClean="0">
                <a:latin typeface="微软雅黑" panose="020B0503020204020204" pitchFamily="34" charset="-122"/>
                <a:ea typeface="微软雅黑" panose="020B0503020204020204" pitchFamily="34" charset="-122"/>
                <a:cs typeface="Times New Roman" pitchFamily="18" charset="0"/>
              </a:rPr>
              <a:t>完善规则依据</a:t>
            </a:r>
            <a:endParaRPr lang="en-US" altLang="zh-CN" sz="2000" b="1" dirty="0">
              <a:latin typeface="微软雅黑" panose="020B0503020204020204" pitchFamily="34" charset="-122"/>
              <a:ea typeface="微软雅黑" panose="020B0503020204020204" pitchFamily="34" charset="-122"/>
              <a:cs typeface="Times New Roman" pitchFamily="18" charset="0"/>
            </a:endParaRPr>
          </a:p>
          <a:p>
            <a:pPr marL="342900" indent="-342900" defTabSz="914400" fontAlgn="base">
              <a:spcBef>
                <a:spcPct val="0"/>
              </a:spcBef>
              <a:spcAft>
                <a:spcPct val="0"/>
              </a:spcAft>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cs typeface="Times New Roman" pitchFamily="18" charset="0"/>
              </a:rPr>
              <a:t>明确</a:t>
            </a:r>
            <a:r>
              <a:rPr lang="zh-CN" altLang="en-US" sz="2000" dirty="0">
                <a:latin typeface="微软雅黑" panose="020B0503020204020204" pitchFamily="34" charset="-122"/>
                <a:ea typeface="微软雅黑" panose="020B0503020204020204" pitchFamily="34" charset="-122"/>
                <a:cs typeface="Times New Roman" pitchFamily="18" charset="0"/>
              </a:rPr>
              <a:t>深港通下的港股通</a:t>
            </a:r>
            <a:r>
              <a:rPr lang="zh-CN" altLang="en-US" sz="2000" dirty="0" smtClean="0">
                <a:latin typeface="微软雅黑" panose="020B0503020204020204" pitchFamily="34" charset="-122"/>
                <a:ea typeface="微软雅黑" panose="020B0503020204020204" pitchFamily="34" charset="-122"/>
                <a:cs typeface="Times New Roman" pitchFamily="18" charset="0"/>
              </a:rPr>
              <a:t>投资者一并</a:t>
            </a:r>
            <a:r>
              <a:rPr lang="zh-CN" altLang="en-US" sz="2000" dirty="0">
                <a:latin typeface="微软雅黑" panose="020B0503020204020204" pitchFamily="34" charset="-122"/>
                <a:ea typeface="微软雅黑" panose="020B0503020204020204" pitchFamily="34" charset="-122"/>
                <a:cs typeface="Times New Roman" pitchFamily="18" charset="0"/>
              </a:rPr>
              <a:t>适用于</a:t>
            </a:r>
            <a:r>
              <a:rPr lang="en-US" altLang="zh-CN" sz="2000" dirty="0" smtClean="0">
                <a:latin typeface="微软雅黑" panose="020B0503020204020204" pitchFamily="34" charset="-122"/>
                <a:ea typeface="微软雅黑" panose="020B0503020204020204" pitchFamily="34" charset="-122"/>
                <a:cs typeface="Times New Roman" pitchFamily="18" charset="0"/>
              </a:rPr>
              <a:t>《</a:t>
            </a:r>
            <a:r>
              <a:rPr lang="zh-CN" altLang="en-US" sz="2000" dirty="0" smtClean="0">
                <a:latin typeface="微软雅黑" panose="020B0503020204020204" pitchFamily="34" charset="-122"/>
                <a:ea typeface="微软雅黑" panose="020B0503020204020204" pitchFamily="34" charset="-122"/>
                <a:cs typeface="Times New Roman" pitchFamily="18" charset="0"/>
              </a:rPr>
              <a:t>办法</a:t>
            </a:r>
            <a:r>
              <a:rPr lang="en-US" altLang="zh-CN" sz="2000" dirty="0" smtClean="0">
                <a:latin typeface="微软雅黑" panose="020B0503020204020204" pitchFamily="34" charset="-122"/>
                <a:ea typeface="微软雅黑" panose="020B0503020204020204" pitchFamily="34" charset="-122"/>
                <a:cs typeface="Times New Roman" pitchFamily="18" charset="0"/>
              </a:rPr>
              <a:t>》</a:t>
            </a:r>
          </a:p>
          <a:p>
            <a:pPr marL="342900" indent="-342900" defTabSz="914400" fontAlgn="base">
              <a:spcBef>
                <a:spcPct val="0"/>
              </a:spcBef>
              <a:spcAft>
                <a:spcPct val="0"/>
              </a:spcAft>
              <a:buFont typeface="Arial" panose="020B0604020202020204" pitchFamily="34" charset="0"/>
              <a:buChar char="•"/>
            </a:pPr>
            <a:endParaRPr lang="en-US" altLang="zh-CN" sz="2000" b="1" dirty="0">
              <a:latin typeface="微软雅黑" panose="020B0503020204020204" pitchFamily="34" charset="-122"/>
              <a:ea typeface="微软雅黑" panose="020B0503020204020204" pitchFamily="34" charset="-122"/>
              <a:cs typeface="Times New Roman" pitchFamily="18" charset="0"/>
            </a:endParaRPr>
          </a:p>
          <a:p>
            <a:pPr defTabSz="914400" fontAlgn="base">
              <a:spcBef>
                <a:spcPct val="0"/>
              </a:spcBef>
              <a:spcAft>
                <a:spcPct val="0"/>
              </a:spcAft>
            </a:pPr>
            <a:r>
              <a:rPr lang="zh-CN" altLang="en-US" sz="2000" b="1" dirty="0">
                <a:latin typeface="微软雅黑" panose="020B0503020204020204" pitchFamily="34" charset="-122"/>
                <a:ea typeface="微软雅黑" panose="020B0503020204020204" pitchFamily="34" charset="-122"/>
                <a:cs typeface="Times New Roman" pitchFamily="18" charset="0"/>
              </a:rPr>
              <a:t>提升投资者准入</a:t>
            </a:r>
            <a:r>
              <a:rPr lang="zh-CN" altLang="en-US" sz="2000" b="1" dirty="0" smtClean="0">
                <a:latin typeface="微软雅黑" panose="020B0503020204020204" pitchFamily="34" charset="-122"/>
                <a:ea typeface="微软雅黑" panose="020B0503020204020204" pitchFamily="34" charset="-122"/>
                <a:cs typeface="Times New Roman" pitchFamily="18" charset="0"/>
              </a:rPr>
              <a:t>门槛</a:t>
            </a:r>
            <a:endParaRPr lang="en-US" altLang="zh-CN" sz="2000" b="1" dirty="0" smtClean="0">
              <a:latin typeface="微软雅黑" panose="020B0503020204020204" pitchFamily="34" charset="-122"/>
              <a:ea typeface="微软雅黑" panose="020B0503020204020204" pitchFamily="34" charset="-122"/>
              <a:cs typeface="Times New Roman" pitchFamily="18" charset="0"/>
            </a:endParaRPr>
          </a:p>
          <a:p>
            <a:pPr marL="342900" indent="-342900" defTabSz="914400" fontAlgn="base">
              <a:spcBef>
                <a:spcPct val="0"/>
              </a:spcBef>
              <a:spcAft>
                <a:spcPct val="0"/>
              </a:spcAft>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cs typeface="Times New Roman" pitchFamily="18" charset="0"/>
              </a:rPr>
              <a:t>准入门槛由“考察时点”改为</a:t>
            </a:r>
            <a:r>
              <a:rPr lang="zh-CN" altLang="en-US" sz="2000" dirty="0" smtClean="0">
                <a:latin typeface="微软雅黑" panose="020B0503020204020204" pitchFamily="34" charset="-122"/>
                <a:ea typeface="微软雅黑" panose="020B0503020204020204" pitchFamily="34" charset="-122"/>
                <a:cs typeface="Times New Roman" pitchFamily="18" charset="0"/>
              </a:rPr>
              <a:t>“考察区间”</a:t>
            </a:r>
            <a:endParaRPr lang="en-US" altLang="zh-CN" sz="2000" dirty="0">
              <a:latin typeface="微软雅黑" panose="020B0503020204020204" pitchFamily="34" charset="-122"/>
              <a:ea typeface="微软雅黑" panose="020B0503020204020204" pitchFamily="34" charset="-122"/>
              <a:cs typeface="Times New Roman" pitchFamily="18" charset="0"/>
            </a:endParaRPr>
          </a:p>
        </p:txBody>
      </p:sp>
      <p:cxnSp>
        <p:nvCxnSpPr>
          <p:cNvPr id="34" name="直接连接符 33"/>
          <p:cNvCxnSpPr/>
          <p:nvPr/>
        </p:nvCxnSpPr>
        <p:spPr bwMode="auto">
          <a:xfrm>
            <a:off x="3419872" y="188640"/>
            <a:ext cx="0" cy="1044000"/>
          </a:xfrm>
          <a:prstGeom prst="line">
            <a:avLst/>
          </a:prstGeom>
          <a:ln w="4445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35" name="圆角矩形 34"/>
          <p:cNvSpPr/>
          <p:nvPr/>
        </p:nvSpPr>
        <p:spPr>
          <a:xfrm>
            <a:off x="757028" y="3306352"/>
            <a:ext cx="7632848" cy="1224136"/>
          </a:xfrm>
          <a:prstGeom prst="roundRect">
            <a:avLst/>
          </a:prstGeom>
          <a:solidFill>
            <a:schemeClr val="accent6"/>
          </a:solidFill>
        </p:spPr>
        <p:style>
          <a:lnRef idx="1">
            <a:schemeClr val="accent2"/>
          </a:lnRef>
          <a:fillRef idx="3">
            <a:schemeClr val="accent2"/>
          </a:fillRef>
          <a:effectRef idx="2">
            <a:schemeClr val="accent2"/>
          </a:effectRef>
          <a:fontRef idx="minor">
            <a:schemeClr val="lt1"/>
          </a:fontRef>
        </p:style>
        <p:txBody>
          <a:bodyPr tIns="0" bIns="0" rtlCol="0" anchor="t" anchorCtr="0"/>
          <a:lstStyle/>
          <a:p>
            <a:pPr algn="ctr"/>
            <a:r>
              <a:rPr lang="zh-CN" altLang="en-US" sz="1600" b="1" dirty="0" smtClean="0">
                <a:latin typeface="微软雅黑" panose="020B0503020204020204" pitchFamily="34" charset="-122"/>
                <a:ea typeface="微软雅黑" panose="020B0503020204020204" pitchFamily="34" charset="-122"/>
              </a:rPr>
              <a:t>修订前</a:t>
            </a:r>
            <a:endParaRPr lang="zh-CN" altLang="en-US" sz="1600" b="1" dirty="0">
              <a:latin typeface="微软雅黑" panose="020B0503020204020204" pitchFamily="34" charset="-122"/>
              <a:ea typeface="微软雅黑" panose="020B0503020204020204" pitchFamily="34" charset="-122"/>
            </a:endParaRPr>
          </a:p>
        </p:txBody>
      </p:sp>
      <p:sp useBgFill="1">
        <p:nvSpPr>
          <p:cNvPr id="36" name="圆角矩形 35"/>
          <p:cNvSpPr/>
          <p:nvPr/>
        </p:nvSpPr>
        <p:spPr>
          <a:xfrm>
            <a:off x="755576" y="3678416"/>
            <a:ext cx="7632848" cy="90271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zh-CN" altLang="en-US" sz="1600" b="1" dirty="0" smtClean="0">
                <a:solidFill>
                  <a:schemeClr val="tx1"/>
                </a:solidFill>
                <a:latin typeface="微软雅黑" panose="020B0503020204020204" pitchFamily="34" charset="-122"/>
                <a:ea typeface="微软雅黑" panose="020B0503020204020204" pitchFamily="34" charset="-122"/>
              </a:rPr>
              <a:t>第六条   会员对个人投资者资产状况进行评估时，应当确认以该投资者名义开立的证券账户及资金账户内的资产不低于人民币</a:t>
            </a:r>
            <a:r>
              <a:rPr lang="en-US" altLang="zh-CN" sz="1600" b="1" dirty="0" smtClean="0">
                <a:solidFill>
                  <a:schemeClr val="tx1"/>
                </a:solidFill>
                <a:latin typeface="微软雅黑" panose="020B0503020204020204" pitchFamily="34" charset="-122"/>
                <a:ea typeface="微软雅黑" panose="020B0503020204020204" pitchFamily="34" charset="-122"/>
              </a:rPr>
              <a:t>50</a:t>
            </a:r>
            <a:r>
              <a:rPr lang="zh-CN" altLang="en-US" sz="1600" b="1" dirty="0" smtClean="0">
                <a:solidFill>
                  <a:schemeClr val="tx1"/>
                </a:solidFill>
                <a:latin typeface="微软雅黑" panose="020B0503020204020204" pitchFamily="34" charset="-122"/>
                <a:ea typeface="微软雅黑" panose="020B0503020204020204" pitchFamily="34" charset="-122"/>
              </a:rPr>
              <a:t>万元，其中不包括该投资者通过融资融券交易融入的资金和证券。</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39" name="下箭头 38"/>
          <p:cNvSpPr/>
          <p:nvPr/>
        </p:nvSpPr>
        <p:spPr>
          <a:xfrm>
            <a:off x="4144289" y="4653136"/>
            <a:ext cx="787751" cy="28803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600"/>
          </a:p>
        </p:txBody>
      </p:sp>
    </p:spTree>
    <p:extLst>
      <p:ext uri="{BB962C8B-B14F-4D97-AF65-F5344CB8AC3E}">
        <p14:creationId xmlns:p14="http://schemas.microsoft.com/office/powerpoint/2010/main" val="22268205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lprce1lWEq4I_aV7tZwF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Ao_idj9Jke02.8Xt.P3R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86NutDsqEm09yLeOsOMp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G6oUSxpzk6eVVJp__tVI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Yu3OSMUD9kmPFpuHb8YLk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lprce1lWEq4I_aV7tZwF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Ao_idj9Jke02.8Xt.P3R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86NutDsqEm09yLeOsOMp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GG6oUSxpzk6eVVJp__tVI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u3OSMUD9kmPFpuHb8YLk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YjxD4NtM0u78l.VW7HJq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clprce1lWEq4I_aV7tZwF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bAo_idj9Jke02.8Xt.P3R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86NutDsqEm09yLeOsOM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G6oUSxpzk6eVVJp__tVI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u3OSMUD9kmPFpuHb8YLk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lprce1lWEq4I_aV7tZwF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Ao_idj9Jke02.8Xt.P3R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86NutDsqEm09yLeOsOMp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G6oUSxpzk6eVVJp__tVI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u3OSMUD9kmPFpuHb8YLk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rgbClr val="3C8C92"/>
          </a:solidFill>
          <a:round/>
          <a:headEnd/>
          <a:tailEnd/>
        </a:ln>
        <a:extLst>
          <a:ext uri="{909E8E84-426E-40DD-AFC4-6F175D3DCCD1}">
            <a14:hiddenFill xmlns:a14="http://schemas.microsoft.com/office/drawing/2010/main">
              <a:noFill/>
            </a14:hiddenFill>
          </a:ext>
        </a:extLst>
      </a:spPr>
      <a:bodyPr/>
      <a:lstStyle>
        <a:defPPr>
          <a:defRPr/>
        </a:defPPr>
      </a:lstStyle>
    </a:spDef>
    <a:lnDef>
      <a:spPr bwMode="auto">
        <a:ln>
          <a:headEnd type="none" w="med" len="med"/>
          <a:tailEnd type="none" w="med" len="med"/>
        </a:ln>
        <a:extLst/>
      </a:spPr>
      <a:bodyPr/>
      <a:lstStyle/>
      <a:style>
        <a:lnRef idx="3">
          <a:schemeClr val="accent2"/>
        </a:lnRef>
        <a:fillRef idx="0">
          <a:schemeClr val="accent2"/>
        </a:fillRef>
        <a:effectRef idx="2">
          <a:schemeClr val="accent2"/>
        </a:effectRef>
        <a:fontRef idx="minor">
          <a:schemeClr val="tx1"/>
        </a:fontRef>
      </a: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1434</TotalTime>
  <Words>4314</Words>
  <Application>Microsoft Office PowerPoint</Application>
  <PresentationFormat>全屏显示(4:3)</PresentationFormat>
  <Paragraphs>300</Paragraphs>
  <Slides>23</Slides>
  <Notes>3</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23</vt:i4>
      </vt:variant>
    </vt:vector>
  </HeadingPairs>
  <TitlesOfParts>
    <vt:vector size="26" baseType="lpstr">
      <vt:lpstr>Office 主题​​</vt:lpstr>
      <vt:lpstr>默认设计模板</vt:lpstr>
      <vt:lpstr>think-cell Slide</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马睿思[rsma]</dc:creator>
  <cp:lastModifiedBy>马睿思[rsma]</cp:lastModifiedBy>
  <cp:revision>50</cp:revision>
  <cp:lastPrinted>2017-06-21T12:04:55Z</cp:lastPrinted>
  <dcterms:created xsi:type="dcterms:W3CDTF">2017-06-20T01:29:39Z</dcterms:created>
  <dcterms:modified xsi:type="dcterms:W3CDTF">2017-07-06T00:48:16Z</dcterms:modified>
</cp:coreProperties>
</file>