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9" r:id="rId4"/>
    <p:sldId id="290" r:id="rId5"/>
    <p:sldId id="291" r:id="rId6"/>
    <p:sldId id="271" r:id="rId7"/>
    <p:sldId id="331" r:id="rId8"/>
    <p:sldId id="266" r:id="rId9"/>
    <p:sldId id="275" r:id="rId10"/>
    <p:sldId id="267" r:id="rId11"/>
    <p:sldId id="292" r:id="rId12"/>
    <p:sldId id="268" r:id="rId13"/>
    <p:sldId id="297" r:id="rId14"/>
    <p:sldId id="300" r:id="rId15"/>
    <p:sldId id="298" r:id="rId16"/>
    <p:sldId id="317" r:id="rId17"/>
    <p:sldId id="314" r:id="rId18"/>
    <p:sldId id="315" r:id="rId19"/>
    <p:sldId id="316" r:id="rId20"/>
    <p:sldId id="318" r:id="rId21"/>
    <p:sldId id="299" r:id="rId22"/>
    <p:sldId id="304" r:id="rId23"/>
    <p:sldId id="305" r:id="rId24"/>
    <p:sldId id="307" r:id="rId25"/>
    <p:sldId id="313" r:id="rId26"/>
    <p:sldId id="308" r:id="rId27"/>
    <p:sldId id="309" r:id="rId28"/>
    <p:sldId id="310" r:id="rId29"/>
    <p:sldId id="311" r:id="rId30"/>
    <p:sldId id="312" r:id="rId31"/>
    <p:sldId id="319" r:id="rId32"/>
    <p:sldId id="301" r:id="rId33"/>
    <p:sldId id="302" r:id="rId34"/>
    <p:sldId id="324" r:id="rId35"/>
    <p:sldId id="325" r:id="rId36"/>
    <p:sldId id="327" r:id="rId37"/>
    <p:sldId id="328" r:id="rId38"/>
    <p:sldId id="329" r:id="rId39"/>
    <p:sldId id="330" r:id="rId40"/>
    <p:sldId id="270" r:id="rId41"/>
    <p:sldId id="326" r:id="rId42"/>
    <p:sldId id="332" r:id="rId43"/>
    <p:sldId id="25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C5"/>
    <a:srgbClr val="E26E48"/>
    <a:srgbClr val="E72520"/>
    <a:srgbClr val="C8161D"/>
    <a:srgbClr val="008DCA"/>
    <a:srgbClr val="ED7D31"/>
    <a:srgbClr val="DE7162"/>
    <a:srgbClr val="0073AB"/>
    <a:srgbClr val="82C1EA"/>
    <a:srgbClr val="3B44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265" autoAdjust="0"/>
    <p:restoredTop sz="94620" autoAdjust="0"/>
  </p:normalViewPr>
  <p:slideViewPr>
    <p:cSldViewPr snapToGrid="0" showGuides="1">
      <p:cViewPr>
        <p:scale>
          <a:sx n="70" d="100"/>
          <a:sy n="70" d="100"/>
        </p:scale>
        <p:origin x="-282" y="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E9CA7-ED6E-4693-A84A-AFE61C9641D6}"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zh-CN" altLang="en-US"/>
        </a:p>
      </dgm:t>
    </dgm:pt>
    <dgm:pt modelId="{75AA7DB0-1F64-4834-824C-372CEC61F338}">
      <dgm:prSet phldrT="[文本]" custT="1"/>
      <dgm:spPr>
        <a:solidFill>
          <a:srgbClr val="008DCA"/>
        </a:solidFill>
      </dgm:spPr>
      <dgm:t>
        <a:bodyPr/>
        <a:lstStyle/>
        <a:p>
          <a:r>
            <a:rPr lang="zh-CN" altLang="en-US" sz="1400" b="1" dirty="0" smtClean="0">
              <a:latin typeface="微软雅黑" pitchFamily="34" charset="-122"/>
              <a:ea typeface="微软雅黑" pitchFamily="34" charset="-122"/>
            </a:rPr>
            <a:t>多层次资本市场</a:t>
          </a:r>
          <a:endParaRPr lang="zh-CN" altLang="en-US" sz="1400" b="1" dirty="0">
            <a:latin typeface="微软雅黑" pitchFamily="34" charset="-122"/>
            <a:ea typeface="微软雅黑" pitchFamily="34" charset="-122"/>
          </a:endParaRPr>
        </a:p>
      </dgm:t>
    </dgm:pt>
    <dgm:pt modelId="{8AB64D62-9756-4FDB-88D7-250B5FF07AA5}" type="parTrans" cxnId="{AFD30891-9756-4477-AFCD-B49597DC6F26}">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8A058F7F-1952-4A68-BA84-68CBF9A05EA5}" type="sibTrans" cxnId="{AFD30891-9756-4477-AFCD-B49597DC6F26}">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7FF84FC0-2DA1-4840-B2E4-FF4FBB6ED1B5}">
      <dgm:prSet phldrT="[文本]" custT="1"/>
      <dgm:spPr>
        <a:solidFill>
          <a:srgbClr val="008DCA"/>
        </a:solidFill>
      </dgm:spPr>
      <dgm:t>
        <a:bodyPr/>
        <a:lstStyle/>
        <a:p>
          <a:r>
            <a:rPr lang="zh-CN" altLang="en-US" sz="1400" b="1" dirty="0" smtClean="0">
              <a:latin typeface="微软雅黑" pitchFamily="34" charset="-122"/>
              <a:ea typeface="微软雅黑" pitchFamily="34" charset="-122"/>
            </a:rPr>
            <a:t>主板</a:t>
          </a:r>
          <a:endParaRPr lang="zh-CN" altLang="en-US" sz="1400" b="1" dirty="0">
            <a:latin typeface="微软雅黑" pitchFamily="34" charset="-122"/>
            <a:ea typeface="微软雅黑" pitchFamily="34" charset="-122"/>
          </a:endParaRPr>
        </a:p>
      </dgm:t>
    </dgm:pt>
    <dgm:pt modelId="{E5C0106B-5107-46B9-AEF3-B3EB9A19C56C}" type="parTrans" cxnId="{5BFDD854-85DF-42F6-8514-45BC85185C45}">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8683D9CC-C2AB-4201-B2EE-B01C953D8E12}" type="sibTrans" cxnId="{5BFDD854-85DF-42F6-8514-45BC85185C45}">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9984CA28-BF99-4770-B192-B3FAE586EBDA}">
      <dgm:prSet phldrT="[文本]" custT="1"/>
      <dgm:spPr>
        <a:solidFill>
          <a:srgbClr val="008DCA"/>
        </a:solidFill>
      </dgm:spPr>
      <dgm:t>
        <a:bodyPr/>
        <a:lstStyle/>
        <a:p>
          <a:r>
            <a:rPr lang="zh-CN" altLang="en-US" sz="1400" b="1" dirty="0" smtClean="0">
              <a:latin typeface="微软雅黑" pitchFamily="34" charset="-122"/>
              <a:ea typeface="微软雅黑" pitchFamily="34" charset="-122"/>
            </a:rPr>
            <a:t>上海证券交易所</a:t>
          </a:r>
          <a:endParaRPr lang="zh-CN" altLang="en-US" sz="1400" b="1" dirty="0">
            <a:latin typeface="微软雅黑" pitchFamily="34" charset="-122"/>
            <a:ea typeface="微软雅黑" pitchFamily="34" charset="-122"/>
          </a:endParaRPr>
        </a:p>
      </dgm:t>
    </dgm:pt>
    <dgm:pt modelId="{9827DA0B-1F29-4AD5-ABBF-37501F2A0764}" type="parTrans" cxnId="{DF92F553-436E-4451-ABCE-9545BFF290A2}">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590A9565-2772-4E41-A422-9E13FC1F0639}" type="sibTrans" cxnId="{DF92F553-436E-4451-ABCE-9545BFF290A2}">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D94DC85D-8689-4927-9A59-91A799BB2BD0}">
      <dgm:prSet phldrT="[文本]" custT="1"/>
      <dgm:spPr>
        <a:solidFill>
          <a:srgbClr val="008DCA"/>
        </a:solidFill>
      </dgm:spPr>
      <dgm:t>
        <a:bodyPr/>
        <a:lstStyle/>
        <a:p>
          <a:r>
            <a:rPr lang="zh-CN" altLang="en-US" sz="1400" b="1" dirty="0" smtClean="0">
              <a:latin typeface="微软雅黑" pitchFamily="34" charset="-122"/>
              <a:ea typeface="微软雅黑" pitchFamily="34" charset="-122"/>
            </a:rPr>
            <a:t>中小板</a:t>
          </a:r>
          <a:endParaRPr lang="zh-CN" altLang="en-US" sz="1400" b="1" dirty="0">
            <a:latin typeface="微软雅黑" pitchFamily="34" charset="-122"/>
            <a:ea typeface="微软雅黑" pitchFamily="34" charset="-122"/>
          </a:endParaRPr>
        </a:p>
      </dgm:t>
    </dgm:pt>
    <dgm:pt modelId="{FE6220EB-38C8-45B1-B0DD-C9A566662A0B}" type="parTrans" cxnId="{355BE273-2580-4097-8939-ABC76A973F4E}">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9C30D9BB-7347-47F0-8C88-69E9A99C3FB7}" type="sibTrans" cxnId="{355BE273-2580-4097-8939-ABC76A973F4E}">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5C759DE3-4271-42D9-B2A1-97172CE301C1}">
      <dgm:prSet phldrT="[文本]" custT="1"/>
      <dgm:spPr>
        <a:solidFill>
          <a:srgbClr val="008DCA"/>
        </a:solidFill>
      </dgm:spPr>
      <dgm:t>
        <a:bodyPr/>
        <a:lstStyle/>
        <a:p>
          <a:r>
            <a:rPr lang="zh-CN" altLang="en-US" sz="1400" b="1" dirty="0" smtClean="0">
              <a:latin typeface="微软雅黑" pitchFamily="34" charset="-122"/>
              <a:ea typeface="微软雅黑" pitchFamily="34" charset="-122"/>
            </a:rPr>
            <a:t>新三板</a:t>
          </a:r>
          <a:endParaRPr lang="zh-CN" altLang="en-US" sz="1400" b="1" dirty="0">
            <a:latin typeface="微软雅黑" pitchFamily="34" charset="-122"/>
            <a:ea typeface="微软雅黑" pitchFamily="34" charset="-122"/>
          </a:endParaRPr>
        </a:p>
      </dgm:t>
    </dgm:pt>
    <dgm:pt modelId="{48DAF606-9546-463D-9D1B-BA348B418072}" type="parTrans" cxnId="{DB24345B-2F15-4F58-B8F0-10D201BEC8BF}">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F5627850-F916-4E22-BA5D-0043ED597346}" type="sibTrans" cxnId="{DB24345B-2F15-4F58-B8F0-10D201BEC8BF}">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D8A74A75-DCBA-4133-B331-B9402CFC38A2}">
      <dgm:prSet phldrT="[文本]" custT="1"/>
      <dgm:spPr>
        <a:solidFill>
          <a:srgbClr val="008DCA"/>
        </a:solidFill>
      </dgm:spPr>
      <dgm:t>
        <a:bodyPr/>
        <a:lstStyle/>
        <a:p>
          <a:r>
            <a:rPr lang="zh-CN" altLang="en-US" sz="1400" b="1" dirty="0" smtClean="0">
              <a:latin typeface="微软雅黑" pitchFamily="34" charset="-122"/>
              <a:ea typeface="微软雅黑" pitchFamily="34" charset="-122"/>
            </a:rPr>
            <a:t>创业板</a:t>
          </a:r>
          <a:endParaRPr lang="zh-CN" altLang="en-US" sz="1400" b="1" dirty="0">
            <a:latin typeface="微软雅黑" pitchFamily="34" charset="-122"/>
            <a:ea typeface="微软雅黑" pitchFamily="34" charset="-122"/>
          </a:endParaRPr>
        </a:p>
      </dgm:t>
    </dgm:pt>
    <dgm:pt modelId="{0100A46E-3516-4DAE-B572-80C4B9CBF91E}" type="parTrans" cxnId="{A1AA6273-005E-45E7-B5A1-FEC401D8EFE2}">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13FB44FC-55AD-4ECF-99E9-63A18B9805C2}" type="sibTrans" cxnId="{A1AA6273-005E-45E7-B5A1-FEC401D8EFE2}">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AD2181C2-3758-4B7D-B5E2-0532A25D8E73}">
      <dgm:prSet phldrT="[文本]" custT="1"/>
      <dgm:spPr>
        <a:solidFill>
          <a:srgbClr val="008DCA"/>
        </a:solidFill>
      </dgm:spPr>
      <dgm:t>
        <a:bodyPr/>
        <a:lstStyle/>
        <a:p>
          <a:r>
            <a:rPr lang="zh-CN" altLang="en-US" sz="1400" b="1" dirty="0" smtClean="0">
              <a:latin typeface="微软雅黑" pitchFamily="34" charset="-122"/>
              <a:ea typeface="微软雅黑" pitchFamily="34" charset="-122"/>
            </a:rPr>
            <a:t>深圳证券交易所</a:t>
          </a:r>
          <a:endParaRPr lang="zh-CN" altLang="en-US" sz="1400" b="1" dirty="0">
            <a:latin typeface="微软雅黑" pitchFamily="34" charset="-122"/>
            <a:ea typeface="微软雅黑" pitchFamily="34" charset="-122"/>
          </a:endParaRPr>
        </a:p>
      </dgm:t>
    </dgm:pt>
    <dgm:pt modelId="{08DA0909-F36C-4006-843C-68C546002C33}" type="parTrans" cxnId="{494E8AF2-934F-43D6-8613-CB3A867E6F7C}">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93425000-2B7E-48D7-BDC6-E439E88374CC}" type="sibTrans" cxnId="{494E8AF2-934F-43D6-8613-CB3A867E6F7C}">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B17B5037-2D77-496F-9E83-3C07F6883094}">
      <dgm:prSet phldrT="[文本]" custT="1"/>
      <dgm:spPr>
        <a:solidFill>
          <a:srgbClr val="008DCA"/>
        </a:solidFill>
      </dgm:spPr>
      <dgm:t>
        <a:bodyPr/>
        <a:lstStyle/>
        <a:p>
          <a:r>
            <a:rPr lang="zh-CN" altLang="en-US" sz="1400" b="1" dirty="0" smtClean="0">
              <a:latin typeface="微软雅黑" pitchFamily="34" charset="-122"/>
              <a:ea typeface="微软雅黑" pitchFamily="34" charset="-122"/>
            </a:rPr>
            <a:t>深圳证券交易所</a:t>
          </a:r>
          <a:endParaRPr lang="zh-CN" altLang="en-US" sz="1400" b="1" dirty="0">
            <a:latin typeface="微软雅黑" pitchFamily="34" charset="-122"/>
            <a:ea typeface="微软雅黑" pitchFamily="34" charset="-122"/>
          </a:endParaRPr>
        </a:p>
      </dgm:t>
    </dgm:pt>
    <dgm:pt modelId="{9ABE324A-D67D-4837-9D86-822FCA67064F}" type="parTrans" cxnId="{173E6EFD-6647-4173-8A3B-26E4B19A73C7}">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F25F6FF0-E4CC-417A-AB0A-F98BF343854D}" type="sibTrans" cxnId="{173E6EFD-6647-4173-8A3B-26E4B19A73C7}">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50E7C167-7A9E-461D-B5C0-688CE5BE9A01}">
      <dgm:prSet phldrT="[文本]" custT="1"/>
      <dgm:spPr>
        <a:solidFill>
          <a:srgbClr val="008DCA"/>
        </a:solidFill>
      </dgm:spPr>
      <dgm:t>
        <a:bodyPr/>
        <a:lstStyle/>
        <a:p>
          <a:r>
            <a:rPr lang="zh-CN" altLang="en-US" sz="1400" b="1" dirty="0" smtClean="0">
              <a:latin typeface="微软雅黑" pitchFamily="34" charset="-122"/>
              <a:ea typeface="微软雅黑" pitchFamily="34" charset="-122"/>
            </a:rPr>
            <a:t>全国股份转让系统</a:t>
          </a:r>
          <a:endParaRPr lang="zh-CN" altLang="en-US" sz="1400" b="1" dirty="0">
            <a:latin typeface="微软雅黑" pitchFamily="34" charset="-122"/>
            <a:ea typeface="微软雅黑" pitchFamily="34" charset="-122"/>
          </a:endParaRPr>
        </a:p>
      </dgm:t>
    </dgm:pt>
    <dgm:pt modelId="{301AE030-A68E-46A9-9AED-B0EACFB15BEF}" type="parTrans" cxnId="{1E46653F-EEC8-417E-9A72-7F431A2C9774}">
      <dgm:prSet custT="1"/>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423DD5D4-89E8-4804-B44F-5EC5BFACA00F}" type="sibTrans" cxnId="{1E46653F-EEC8-417E-9A72-7F431A2C9774}">
      <dgm:prSet/>
      <dgm:spPr/>
      <dgm:t>
        <a:bodyPr/>
        <a:lstStyle/>
        <a:p>
          <a:endParaRPr lang="zh-CN" altLang="en-US" sz="1400">
            <a:solidFill>
              <a:schemeClr val="accent5">
                <a:lumMod val="75000"/>
              </a:schemeClr>
            </a:solidFill>
            <a:latin typeface="微软雅黑" pitchFamily="34" charset="-122"/>
            <a:ea typeface="微软雅黑" pitchFamily="34" charset="-122"/>
          </a:endParaRPr>
        </a:p>
      </dgm:t>
    </dgm:pt>
    <dgm:pt modelId="{A4F21DC5-F637-4557-B2E2-06ED8BA2B533}" type="pres">
      <dgm:prSet presAssocID="{B23E9CA7-ED6E-4693-A84A-AFE61C9641D6}" presName="diagram" presStyleCnt="0">
        <dgm:presLayoutVars>
          <dgm:chPref val="1"/>
          <dgm:dir/>
          <dgm:animOne val="branch"/>
          <dgm:animLvl val="lvl"/>
          <dgm:resizeHandles val="exact"/>
        </dgm:presLayoutVars>
      </dgm:prSet>
      <dgm:spPr/>
      <dgm:t>
        <a:bodyPr/>
        <a:lstStyle/>
        <a:p>
          <a:endParaRPr lang="zh-CN" altLang="en-US"/>
        </a:p>
      </dgm:t>
    </dgm:pt>
    <dgm:pt modelId="{C3DD2609-40B4-403A-A9FA-E64ADAAD47BA}" type="pres">
      <dgm:prSet presAssocID="{75AA7DB0-1F64-4834-824C-372CEC61F338}" presName="root1" presStyleCnt="0"/>
      <dgm:spPr/>
      <dgm:t>
        <a:bodyPr/>
        <a:lstStyle/>
        <a:p>
          <a:endParaRPr lang="zh-CN" altLang="en-US"/>
        </a:p>
      </dgm:t>
    </dgm:pt>
    <dgm:pt modelId="{819948B8-C19B-4073-BC02-8746D4FE2C54}" type="pres">
      <dgm:prSet presAssocID="{75AA7DB0-1F64-4834-824C-372CEC61F338}" presName="LevelOneTextNode" presStyleLbl="node0" presStyleIdx="0" presStyleCnt="1" custScaleX="100193" custScaleY="58306" custLinFactNeighborX="0" custLinFactNeighborY="7748">
        <dgm:presLayoutVars>
          <dgm:chPref val="3"/>
        </dgm:presLayoutVars>
      </dgm:prSet>
      <dgm:spPr/>
      <dgm:t>
        <a:bodyPr/>
        <a:lstStyle/>
        <a:p>
          <a:endParaRPr lang="zh-CN" altLang="en-US"/>
        </a:p>
      </dgm:t>
    </dgm:pt>
    <dgm:pt modelId="{A04BAAC7-A0FF-4C65-B8F6-14764F8BBB38}" type="pres">
      <dgm:prSet presAssocID="{75AA7DB0-1F64-4834-824C-372CEC61F338}" presName="level2hierChild" presStyleCnt="0"/>
      <dgm:spPr/>
      <dgm:t>
        <a:bodyPr/>
        <a:lstStyle/>
        <a:p>
          <a:endParaRPr lang="zh-CN" altLang="en-US"/>
        </a:p>
      </dgm:t>
    </dgm:pt>
    <dgm:pt modelId="{35F8EC29-354D-41E8-847E-B39DC67A2D20}" type="pres">
      <dgm:prSet presAssocID="{E5C0106B-5107-46B9-AEF3-B3EB9A19C56C}" presName="conn2-1" presStyleLbl="parChTrans1D2" presStyleIdx="0" presStyleCnt="4"/>
      <dgm:spPr/>
      <dgm:t>
        <a:bodyPr/>
        <a:lstStyle/>
        <a:p>
          <a:endParaRPr lang="zh-CN" altLang="en-US"/>
        </a:p>
      </dgm:t>
    </dgm:pt>
    <dgm:pt modelId="{79C3D8D9-4589-4B3D-9315-291B16978239}" type="pres">
      <dgm:prSet presAssocID="{E5C0106B-5107-46B9-AEF3-B3EB9A19C56C}" presName="connTx" presStyleLbl="parChTrans1D2" presStyleIdx="0" presStyleCnt="4"/>
      <dgm:spPr/>
      <dgm:t>
        <a:bodyPr/>
        <a:lstStyle/>
        <a:p>
          <a:endParaRPr lang="zh-CN" altLang="en-US"/>
        </a:p>
      </dgm:t>
    </dgm:pt>
    <dgm:pt modelId="{1EC8FB84-C312-4CCA-B7C8-5DAE75CB3EAB}" type="pres">
      <dgm:prSet presAssocID="{7FF84FC0-2DA1-4840-B2E4-FF4FBB6ED1B5}" presName="root2" presStyleCnt="0"/>
      <dgm:spPr/>
      <dgm:t>
        <a:bodyPr/>
        <a:lstStyle/>
        <a:p>
          <a:endParaRPr lang="zh-CN" altLang="en-US"/>
        </a:p>
      </dgm:t>
    </dgm:pt>
    <dgm:pt modelId="{8388DCD0-395E-4E55-8172-42EF4816F175}" type="pres">
      <dgm:prSet presAssocID="{7FF84FC0-2DA1-4840-B2E4-FF4FBB6ED1B5}" presName="LevelTwoTextNode" presStyleLbl="node2" presStyleIdx="0" presStyleCnt="4" custScaleX="78789" custScaleY="58306">
        <dgm:presLayoutVars>
          <dgm:chPref val="3"/>
        </dgm:presLayoutVars>
      </dgm:prSet>
      <dgm:spPr/>
      <dgm:t>
        <a:bodyPr/>
        <a:lstStyle/>
        <a:p>
          <a:endParaRPr lang="zh-CN" altLang="en-US"/>
        </a:p>
      </dgm:t>
    </dgm:pt>
    <dgm:pt modelId="{C1452CFD-952C-470B-8F5E-672293C29E08}" type="pres">
      <dgm:prSet presAssocID="{7FF84FC0-2DA1-4840-B2E4-FF4FBB6ED1B5}" presName="level3hierChild" presStyleCnt="0"/>
      <dgm:spPr/>
      <dgm:t>
        <a:bodyPr/>
        <a:lstStyle/>
        <a:p>
          <a:endParaRPr lang="zh-CN" altLang="en-US"/>
        </a:p>
      </dgm:t>
    </dgm:pt>
    <dgm:pt modelId="{1A138A2B-6674-48A6-AFCA-CC73C9A7C2AA}" type="pres">
      <dgm:prSet presAssocID="{9827DA0B-1F29-4AD5-ABBF-37501F2A0764}" presName="conn2-1" presStyleLbl="parChTrans1D3" presStyleIdx="0" presStyleCnt="4"/>
      <dgm:spPr/>
      <dgm:t>
        <a:bodyPr/>
        <a:lstStyle/>
        <a:p>
          <a:endParaRPr lang="zh-CN" altLang="en-US"/>
        </a:p>
      </dgm:t>
    </dgm:pt>
    <dgm:pt modelId="{6CF8D7FB-0C0A-4351-B35C-3A9DE80846BC}" type="pres">
      <dgm:prSet presAssocID="{9827DA0B-1F29-4AD5-ABBF-37501F2A0764}" presName="connTx" presStyleLbl="parChTrans1D3" presStyleIdx="0" presStyleCnt="4"/>
      <dgm:spPr/>
      <dgm:t>
        <a:bodyPr/>
        <a:lstStyle/>
        <a:p>
          <a:endParaRPr lang="zh-CN" altLang="en-US"/>
        </a:p>
      </dgm:t>
    </dgm:pt>
    <dgm:pt modelId="{EA92083D-404C-4742-8813-4D4AD30D3776}" type="pres">
      <dgm:prSet presAssocID="{9984CA28-BF99-4770-B192-B3FAE586EBDA}" presName="root2" presStyleCnt="0"/>
      <dgm:spPr/>
      <dgm:t>
        <a:bodyPr/>
        <a:lstStyle/>
        <a:p>
          <a:endParaRPr lang="zh-CN" altLang="en-US"/>
        </a:p>
      </dgm:t>
    </dgm:pt>
    <dgm:pt modelId="{8A18082E-14A2-46C9-8EA7-7BFF082E2AA3}" type="pres">
      <dgm:prSet presAssocID="{9984CA28-BF99-4770-B192-B3FAE586EBDA}" presName="LevelTwoTextNode" presStyleLbl="node3" presStyleIdx="0" presStyleCnt="4" custScaleX="120951" custScaleY="58133">
        <dgm:presLayoutVars>
          <dgm:chPref val="3"/>
        </dgm:presLayoutVars>
      </dgm:prSet>
      <dgm:spPr/>
      <dgm:t>
        <a:bodyPr/>
        <a:lstStyle/>
        <a:p>
          <a:endParaRPr lang="zh-CN" altLang="en-US"/>
        </a:p>
      </dgm:t>
    </dgm:pt>
    <dgm:pt modelId="{BCD7CD30-E91A-4518-B51E-F04D34CF25EB}" type="pres">
      <dgm:prSet presAssocID="{9984CA28-BF99-4770-B192-B3FAE586EBDA}" presName="level3hierChild" presStyleCnt="0"/>
      <dgm:spPr/>
      <dgm:t>
        <a:bodyPr/>
        <a:lstStyle/>
        <a:p>
          <a:endParaRPr lang="zh-CN" altLang="en-US"/>
        </a:p>
      </dgm:t>
    </dgm:pt>
    <dgm:pt modelId="{2F56202D-86B1-47F8-A152-1A5E6FCE0348}" type="pres">
      <dgm:prSet presAssocID="{FE6220EB-38C8-45B1-B0DD-C9A566662A0B}" presName="conn2-1" presStyleLbl="parChTrans1D2" presStyleIdx="1" presStyleCnt="4"/>
      <dgm:spPr/>
      <dgm:t>
        <a:bodyPr/>
        <a:lstStyle/>
        <a:p>
          <a:endParaRPr lang="zh-CN" altLang="en-US"/>
        </a:p>
      </dgm:t>
    </dgm:pt>
    <dgm:pt modelId="{875247AA-DB21-4DC6-BE0A-7B00F47AAFCA}" type="pres">
      <dgm:prSet presAssocID="{FE6220EB-38C8-45B1-B0DD-C9A566662A0B}" presName="connTx" presStyleLbl="parChTrans1D2" presStyleIdx="1" presStyleCnt="4"/>
      <dgm:spPr/>
      <dgm:t>
        <a:bodyPr/>
        <a:lstStyle/>
        <a:p>
          <a:endParaRPr lang="zh-CN" altLang="en-US"/>
        </a:p>
      </dgm:t>
    </dgm:pt>
    <dgm:pt modelId="{C0300FE1-7195-4567-B97F-22864E9156A9}" type="pres">
      <dgm:prSet presAssocID="{D94DC85D-8689-4927-9A59-91A799BB2BD0}" presName="root2" presStyleCnt="0"/>
      <dgm:spPr/>
      <dgm:t>
        <a:bodyPr/>
        <a:lstStyle/>
        <a:p>
          <a:endParaRPr lang="zh-CN" altLang="en-US"/>
        </a:p>
      </dgm:t>
    </dgm:pt>
    <dgm:pt modelId="{96D39A45-ADEF-427C-A51B-52B8A5E72263}" type="pres">
      <dgm:prSet presAssocID="{D94DC85D-8689-4927-9A59-91A799BB2BD0}" presName="LevelTwoTextNode" presStyleLbl="node2" presStyleIdx="1" presStyleCnt="4" custScaleX="78789" custScaleY="58306">
        <dgm:presLayoutVars>
          <dgm:chPref val="3"/>
        </dgm:presLayoutVars>
      </dgm:prSet>
      <dgm:spPr/>
      <dgm:t>
        <a:bodyPr/>
        <a:lstStyle/>
        <a:p>
          <a:endParaRPr lang="zh-CN" altLang="en-US"/>
        </a:p>
      </dgm:t>
    </dgm:pt>
    <dgm:pt modelId="{5E78709F-1AA6-4883-8885-AC84089F7513}" type="pres">
      <dgm:prSet presAssocID="{D94DC85D-8689-4927-9A59-91A799BB2BD0}" presName="level3hierChild" presStyleCnt="0"/>
      <dgm:spPr/>
      <dgm:t>
        <a:bodyPr/>
        <a:lstStyle/>
        <a:p>
          <a:endParaRPr lang="zh-CN" altLang="en-US"/>
        </a:p>
      </dgm:t>
    </dgm:pt>
    <dgm:pt modelId="{3A39E158-BB83-4FD9-B35A-05F7D2125A7D}" type="pres">
      <dgm:prSet presAssocID="{08DA0909-F36C-4006-843C-68C546002C33}" presName="conn2-1" presStyleLbl="parChTrans1D3" presStyleIdx="1" presStyleCnt="4"/>
      <dgm:spPr/>
      <dgm:t>
        <a:bodyPr/>
        <a:lstStyle/>
        <a:p>
          <a:endParaRPr lang="zh-CN" altLang="en-US"/>
        </a:p>
      </dgm:t>
    </dgm:pt>
    <dgm:pt modelId="{1B928B59-5330-43F9-9AF0-7B4522873659}" type="pres">
      <dgm:prSet presAssocID="{08DA0909-F36C-4006-843C-68C546002C33}" presName="connTx" presStyleLbl="parChTrans1D3" presStyleIdx="1" presStyleCnt="4"/>
      <dgm:spPr/>
      <dgm:t>
        <a:bodyPr/>
        <a:lstStyle/>
        <a:p>
          <a:endParaRPr lang="zh-CN" altLang="en-US"/>
        </a:p>
      </dgm:t>
    </dgm:pt>
    <dgm:pt modelId="{585A4F90-11F9-4407-B66E-B56627A01129}" type="pres">
      <dgm:prSet presAssocID="{AD2181C2-3758-4B7D-B5E2-0532A25D8E73}" presName="root2" presStyleCnt="0"/>
      <dgm:spPr/>
      <dgm:t>
        <a:bodyPr/>
        <a:lstStyle/>
        <a:p>
          <a:endParaRPr lang="zh-CN" altLang="en-US"/>
        </a:p>
      </dgm:t>
    </dgm:pt>
    <dgm:pt modelId="{050496E6-443E-4117-829A-18DF200EFB4B}" type="pres">
      <dgm:prSet presAssocID="{AD2181C2-3758-4B7D-B5E2-0532A25D8E73}" presName="LevelTwoTextNode" presStyleLbl="node3" presStyleIdx="1" presStyleCnt="4" custScaleX="120951" custScaleY="58306">
        <dgm:presLayoutVars>
          <dgm:chPref val="3"/>
        </dgm:presLayoutVars>
      </dgm:prSet>
      <dgm:spPr/>
      <dgm:t>
        <a:bodyPr/>
        <a:lstStyle/>
        <a:p>
          <a:endParaRPr lang="zh-CN" altLang="en-US"/>
        </a:p>
      </dgm:t>
    </dgm:pt>
    <dgm:pt modelId="{2F8C0C9F-BFF2-427D-96B5-11CA59242DE9}" type="pres">
      <dgm:prSet presAssocID="{AD2181C2-3758-4B7D-B5E2-0532A25D8E73}" presName="level3hierChild" presStyleCnt="0"/>
      <dgm:spPr/>
      <dgm:t>
        <a:bodyPr/>
        <a:lstStyle/>
        <a:p>
          <a:endParaRPr lang="zh-CN" altLang="en-US"/>
        </a:p>
      </dgm:t>
    </dgm:pt>
    <dgm:pt modelId="{BD5FAE25-B870-4307-AFEE-8CE87F7A4DBB}" type="pres">
      <dgm:prSet presAssocID="{0100A46E-3516-4DAE-B572-80C4B9CBF91E}" presName="conn2-1" presStyleLbl="parChTrans1D2" presStyleIdx="2" presStyleCnt="4"/>
      <dgm:spPr/>
      <dgm:t>
        <a:bodyPr/>
        <a:lstStyle/>
        <a:p>
          <a:endParaRPr lang="zh-CN" altLang="en-US"/>
        </a:p>
      </dgm:t>
    </dgm:pt>
    <dgm:pt modelId="{679DE141-7F1D-4241-BBF5-E01B69B07FD2}" type="pres">
      <dgm:prSet presAssocID="{0100A46E-3516-4DAE-B572-80C4B9CBF91E}" presName="connTx" presStyleLbl="parChTrans1D2" presStyleIdx="2" presStyleCnt="4"/>
      <dgm:spPr/>
      <dgm:t>
        <a:bodyPr/>
        <a:lstStyle/>
        <a:p>
          <a:endParaRPr lang="zh-CN" altLang="en-US"/>
        </a:p>
      </dgm:t>
    </dgm:pt>
    <dgm:pt modelId="{78AA206A-58BF-4020-AFF2-13A9EB8880B7}" type="pres">
      <dgm:prSet presAssocID="{D8A74A75-DCBA-4133-B331-B9402CFC38A2}" presName="root2" presStyleCnt="0"/>
      <dgm:spPr/>
      <dgm:t>
        <a:bodyPr/>
        <a:lstStyle/>
        <a:p>
          <a:endParaRPr lang="zh-CN" altLang="en-US"/>
        </a:p>
      </dgm:t>
    </dgm:pt>
    <dgm:pt modelId="{4325B0B3-DAB0-4116-9EF2-BC9E5F78DC41}" type="pres">
      <dgm:prSet presAssocID="{D8A74A75-DCBA-4133-B331-B9402CFC38A2}" presName="LevelTwoTextNode" presStyleLbl="node2" presStyleIdx="2" presStyleCnt="4" custScaleX="78789" custScaleY="58306">
        <dgm:presLayoutVars>
          <dgm:chPref val="3"/>
        </dgm:presLayoutVars>
      </dgm:prSet>
      <dgm:spPr/>
      <dgm:t>
        <a:bodyPr/>
        <a:lstStyle/>
        <a:p>
          <a:endParaRPr lang="zh-CN" altLang="en-US"/>
        </a:p>
      </dgm:t>
    </dgm:pt>
    <dgm:pt modelId="{6AE3AF2E-711B-4CF9-93D4-9B31C4D424CC}" type="pres">
      <dgm:prSet presAssocID="{D8A74A75-DCBA-4133-B331-B9402CFC38A2}" presName="level3hierChild" presStyleCnt="0"/>
      <dgm:spPr/>
      <dgm:t>
        <a:bodyPr/>
        <a:lstStyle/>
        <a:p>
          <a:endParaRPr lang="zh-CN" altLang="en-US"/>
        </a:p>
      </dgm:t>
    </dgm:pt>
    <dgm:pt modelId="{AEFC7C01-4E29-4A8D-8E27-362B4D0A0590}" type="pres">
      <dgm:prSet presAssocID="{9ABE324A-D67D-4837-9D86-822FCA67064F}" presName="conn2-1" presStyleLbl="parChTrans1D3" presStyleIdx="2" presStyleCnt="4"/>
      <dgm:spPr/>
      <dgm:t>
        <a:bodyPr/>
        <a:lstStyle/>
        <a:p>
          <a:endParaRPr lang="zh-CN" altLang="en-US"/>
        </a:p>
      </dgm:t>
    </dgm:pt>
    <dgm:pt modelId="{8E3BDF28-0DCC-4EFF-9386-7291D750DA93}" type="pres">
      <dgm:prSet presAssocID="{9ABE324A-D67D-4837-9D86-822FCA67064F}" presName="connTx" presStyleLbl="parChTrans1D3" presStyleIdx="2" presStyleCnt="4"/>
      <dgm:spPr/>
      <dgm:t>
        <a:bodyPr/>
        <a:lstStyle/>
        <a:p>
          <a:endParaRPr lang="zh-CN" altLang="en-US"/>
        </a:p>
      </dgm:t>
    </dgm:pt>
    <dgm:pt modelId="{169D6B76-C8DD-44E2-AC4D-FCF3F5808472}" type="pres">
      <dgm:prSet presAssocID="{B17B5037-2D77-496F-9E83-3C07F6883094}" presName="root2" presStyleCnt="0"/>
      <dgm:spPr/>
      <dgm:t>
        <a:bodyPr/>
        <a:lstStyle/>
        <a:p>
          <a:endParaRPr lang="zh-CN" altLang="en-US"/>
        </a:p>
      </dgm:t>
    </dgm:pt>
    <dgm:pt modelId="{8E7F95F6-BBBA-4553-B230-7A92920CE01E}" type="pres">
      <dgm:prSet presAssocID="{B17B5037-2D77-496F-9E83-3C07F6883094}" presName="LevelTwoTextNode" presStyleLbl="node3" presStyleIdx="2" presStyleCnt="4" custScaleX="120951" custScaleY="58306">
        <dgm:presLayoutVars>
          <dgm:chPref val="3"/>
        </dgm:presLayoutVars>
      </dgm:prSet>
      <dgm:spPr/>
      <dgm:t>
        <a:bodyPr/>
        <a:lstStyle/>
        <a:p>
          <a:endParaRPr lang="zh-CN" altLang="en-US"/>
        </a:p>
      </dgm:t>
    </dgm:pt>
    <dgm:pt modelId="{D6ACC100-27B5-4C88-A29D-C88947462648}" type="pres">
      <dgm:prSet presAssocID="{B17B5037-2D77-496F-9E83-3C07F6883094}" presName="level3hierChild" presStyleCnt="0"/>
      <dgm:spPr/>
      <dgm:t>
        <a:bodyPr/>
        <a:lstStyle/>
        <a:p>
          <a:endParaRPr lang="zh-CN" altLang="en-US"/>
        </a:p>
      </dgm:t>
    </dgm:pt>
    <dgm:pt modelId="{855F4D1B-8E03-430D-B7A8-D9A407671415}" type="pres">
      <dgm:prSet presAssocID="{48DAF606-9546-463D-9D1B-BA348B418072}" presName="conn2-1" presStyleLbl="parChTrans1D2" presStyleIdx="3" presStyleCnt="4"/>
      <dgm:spPr/>
      <dgm:t>
        <a:bodyPr/>
        <a:lstStyle/>
        <a:p>
          <a:endParaRPr lang="zh-CN" altLang="en-US"/>
        </a:p>
      </dgm:t>
    </dgm:pt>
    <dgm:pt modelId="{8DB063E8-3ACC-4097-8E64-3CC3C8369CAA}" type="pres">
      <dgm:prSet presAssocID="{48DAF606-9546-463D-9D1B-BA348B418072}" presName="connTx" presStyleLbl="parChTrans1D2" presStyleIdx="3" presStyleCnt="4"/>
      <dgm:spPr/>
      <dgm:t>
        <a:bodyPr/>
        <a:lstStyle/>
        <a:p>
          <a:endParaRPr lang="zh-CN" altLang="en-US"/>
        </a:p>
      </dgm:t>
    </dgm:pt>
    <dgm:pt modelId="{AF9187B4-6815-490F-B42E-ED4C6AD455A0}" type="pres">
      <dgm:prSet presAssocID="{5C759DE3-4271-42D9-B2A1-97172CE301C1}" presName="root2" presStyleCnt="0"/>
      <dgm:spPr/>
      <dgm:t>
        <a:bodyPr/>
        <a:lstStyle/>
        <a:p>
          <a:endParaRPr lang="zh-CN" altLang="en-US"/>
        </a:p>
      </dgm:t>
    </dgm:pt>
    <dgm:pt modelId="{48C103EC-B96C-4C63-90AB-EE623C4CA5E4}" type="pres">
      <dgm:prSet presAssocID="{5C759DE3-4271-42D9-B2A1-97172CE301C1}" presName="LevelTwoTextNode" presStyleLbl="node2" presStyleIdx="3" presStyleCnt="4" custScaleX="78789" custScaleY="58306" custLinFactNeighborX="-1063" custLinFactNeighborY="19">
        <dgm:presLayoutVars>
          <dgm:chPref val="3"/>
        </dgm:presLayoutVars>
      </dgm:prSet>
      <dgm:spPr/>
      <dgm:t>
        <a:bodyPr/>
        <a:lstStyle/>
        <a:p>
          <a:endParaRPr lang="zh-CN" altLang="en-US"/>
        </a:p>
      </dgm:t>
    </dgm:pt>
    <dgm:pt modelId="{5A907163-DC4C-41C7-A211-39548C6EE6F1}" type="pres">
      <dgm:prSet presAssocID="{5C759DE3-4271-42D9-B2A1-97172CE301C1}" presName="level3hierChild" presStyleCnt="0"/>
      <dgm:spPr/>
      <dgm:t>
        <a:bodyPr/>
        <a:lstStyle/>
        <a:p>
          <a:endParaRPr lang="zh-CN" altLang="en-US"/>
        </a:p>
      </dgm:t>
    </dgm:pt>
    <dgm:pt modelId="{93A210EE-8932-4C30-B515-71209160C3FD}" type="pres">
      <dgm:prSet presAssocID="{301AE030-A68E-46A9-9AED-B0EACFB15BEF}" presName="conn2-1" presStyleLbl="parChTrans1D3" presStyleIdx="3" presStyleCnt="4"/>
      <dgm:spPr/>
      <dgm:t>
        <a:bodyPr/>
        <a:lstStyle/>
        <a:p>
          <a:endParaRPr lang="zh-CN" altLang="en-US"/>
        </a:p>
      </dgm:t>
    </dgm:pt>
    <dgm:pt modelId="{48905CB8-F451-4ABA-A6BE-8B02E7A63B87}" type="pres">
      <dgm:prSet presAssocID="{301AE030-A68E-46A9-9AED-B0EACFB15BEF}" presName="connTx" presStyleLbl="parChTrans1D3" presStyleIdx="3" presStyleCnt="4"/>
      <dgm:spPr/>
      <dgm:t>
        <a:bodyPr/>
        <a:lstStyle/>
        <a:p>
          <a:endParaRPr lang="zh-CN" altLang="en-US"/>
        </a:p>
      </dgm:t>
    </dgm:pt>
    <dgm:pt modelId="{6BF95462-1F68-4AFE-B1B7-106757EF419D}" type="pres">
      <dgm:prSet presAssocID="{50E7C167-7A9E-461D-B5C0-688CE5BE9A01}" presName="root2" presStyleCnt="0"/>
      <dgm:spPr/>
      <dgm:t>
        <a:bodyPr/>
        <a:lstStyle/>
        <a:p>
          <a:endParaRPr lang="zh-CN" altLang="en-US"/>
        </a:p>
      </dgm:t>
    </dgm:pt>
    <dgm:pt modelId="{7EA35B82-612F-48F5-8A2F-12F1692514A1}" type="pres">
      <dgm:prSet presAssocID="{50E7C167-7A9E-461D-B5C0-688CE5BE9A01}" presName="LevelTwoTextNode" presStyleLbl="node3" presStyleIdx="3" presStyleCnt="4" custScaleX="120951" custScaleY="58306">
        <dgm:presLayoutVars>
          <dgm:chPref val="3"/>
        </dgm:presLayoutVars>
      </dgm:prSet>
      <dgm:spPr/>
      <dgm:t>
        <a:bodyPr/>
        <a:lstStyle/>
        <a:p>
          <a:endParaRPr lang="zh-CN" altLang="en-US"/>
        </a:p>
      </dgm:t>
    </dgm:pt>
    <dgm:pt modelId="{47947E5D-3468-41CD-8DE6-A5C83953A5FE}" type="pres">
      <dgm:prSet presAssocID="{50E7C167-7A9E-461D-B5C0-688CE5BE9A01}" presName="level3hierChild" presStyleCnt="0"/>
      <dgm:spPr/>
      <dgm:t>
        <a:bodyPr/>
        <a:lstStyle/>
        <a:p>
          <a:endParaRPr lang="zh-CN" altLang="en-US"/>
        </a:p>
      </dgm:t>
    </dgm:pt>
  </dgm:ptLst>
  <dgm:cxnLst>
    <dgm:cxn modelId="{30B21C12-21AD-43C6-AE48-F6E812D90BAC}" type="presOf" srcId="{FE6220EB-38C8-45B1-B0DD-C9A566662A0B}" destId="{875247AA-DB21-4DC6-BE0A-7B00F47AAFCA}" srcOrd="1" destOrd="0" presId="urn:microsoft.com/office/officeart/2005/8/layout/hierarchy2"/>
    <dgm:cxn modelId="{74E4D462-5491-41E3-A8B4-B4F887C4EC94}" type="presOf" srcId="{301AE030-A68E-46A9-9AED-B0EACFB15BEF}" destId="{48905CB8-F451-4ABA-A6BE-8B02E7A63B87}" srcOrd="1" destOrd="0" presId="urn:microsoft.com/office/officeart/2005/8/layout/hierarchy2"/>
    <dgm:cxn modelId="{5554A801-8524-472E-B06F-B5D42989B543}" type="presOf" srcId="{9984CA28-BF99-4770-B192-B3FAE586EBDA}" destId="{8A18082E-14A2-46C9-8EA7-7BFF082E2AA3}" srcOrd="0" destOrd="0" presId="urn:microsoft.com/office/officeart/2005/8/layout/hierarchy2"/>
    <dgm:cxn modelId="{560B54AC-678E-48DA-8DCD-86B6F706C72D}" type="presOf" srcId="{08DA0909-F36C-4006-843C-68C546002C33}" destId="{3A39E158-BB83-4FD9-B35A-05F7D2125A7D}" srcOrd="0" destOrd="0" presId="urn:microsoft.com/office/officeart/2005/8/layout/hierarchy2"/>
    <dgm:cxn modelId="{677D022D-AEC2-46DB-8DB7-6F9DE567215B}" type="presOf" srcId="{0100A46E-3516-4DAE-B572-80C4B9CBF91E}" destId="{679DE141-7F1D-4241-BBF5-E01B69B07FD2}" srcOrd="1" destOrd="0" presId="urn:microsoft.com/office/officeart/2005/8/layout/hierarchy2"/>
    <dgm:cxn modelId="{AFD30891-9756-4477-AFCD-B49597DC6F26}" srcId="{B23E9CA7-ED6E-4693-A84A-AFE61C9641D6}" destId="{75AA7DB0-1F64-4834-824C-372CEC61F338}" srcOrd="0" destOrd="0" parTransId="{8AB64D62-9756-4FDB-88D7-250B5FF07AA5}" sibTransId="{8A058F7F-1952-4A68-BA84-68CBF9A05EA5}"/>
    <dgm:cxn modelId="{355BE273-2580-4097-8939-ABC76A973F4E}" srcId="{75AA7DB0-1F64-4834-824C-372CEC61F338}" destId="{D94DC85D-8689-4927-9A59-91A799BB2BD0}" srcOrd="1" destOrd="0" parTransId="{FE6220EB-38C8-45B1-B0DD-C9A566662A0B}" sibTransId="{9C30D9BB-7347-47F0-8C88-69E9A99C3FB7}"/>
    <dgm:cxn modelId="{C7AD3D83-F033-4E94-A038-1F5D7A2809D2}" type="presOf" srcId="{9827DA0B-1F29-4AD5-ABBF-37501F2A0764}" destId="{6CF8D7FB-0C0A-4351-B35C-3A9DE80846BC}" srcOrd="1" destOrd="0" presId="urn:microsoft.com/office/officeart/2005/8/layout/hierarchy2"/>
    <dgm:cxn modelId="{8A95C85E-24F6-429F-85E2-EA43A91BC9E1}" type="presOf" srcId="{B17B5037-2D77-496F-9E83-3C07F6883094}" destId="{8E7F95F6-BBBA-4553-B230-7A92920CE01E}" srcOrd="0" destOrd="0" presId="urn:microsoft.com/office/officeart/2005/8/layout/hierarchy2"/>
    <dgm:cxn modelId="{494E8AF2-934F-43D6-8613-CB3A867E6F7C}" srcId="{D94DC85D-8689-4927-9A59-91A799BB2BD0}" destId="{AD2181C2-3758-4B7D-B5E2-0532A25D8E73}" srcOrd="0" destOrd="0" parTransId="{08DA0909-F36C-4006-843C-68C546002C33}" sibTransId="{93425000-2B7E-48D7-BDC6-E439E88374CC}"/>
    <dgm:cxn modelId="{C31D2320-684A-47CB-AED1-DD0A6305BCF6}" type="presOf" srcId="{B23E9CA7-ED6E-4693-A84A-AFE61C9641D6}" destId="{A4F21DC5-F637-4557-B2E2-06ED8BA2B533}" srcOrd="0" destOrd="0" presId="urn:microsoft.com/office/officeart/2005/8/layout/hierarchy2"/>
    <dgm:cxn modelId="{0999A0C1-8188-49EC-987A-07D812E93B84}" type="presOf" srcId="{D8A74A75-DCBA-4133-B331-B9402CFC38A2}" destId="{4325B0B3-DAB0-4116-9EF2-BC9E5F78DC41}" srcOrd="0" destOrd="0" presId="urn:microsoft.com/office/officeart/2005/8/layout/hierarchy2"/>
    <dgm:cxn modelId="{A1AA6273-005E-45E7-B5A1-FEC401D8EFE2}" srcId="{75AA7DB0-1F64-4834-824C-372CEC61F338}" destId="{D8A74A75-DCBA-4133-B331-B9402CFC38A2}" srcOrd="2" destOrd="0" parTransId="{0100A46E-3516-4DAE-B572-80C4B9CBF91E}" sibTransId="{13FB44FC-55AD-4ECF-99E9-63A18B9805C2}"/>
    <dgm:cxn modelId="{B280D182-5DE9-4D73-9CEB-58FE183B3676}" type="presOf" srcId="{7FF84FC0-2DA1-4840-B2E4-FF4FBB6ED1B5}" destId="{8388DCD0-395E-4E55-8172-42EF4816F175}" srcOrd="0" destOrd="0" presId="urn:microsoft.com/office/officeart/2005/8/layout/hierarchy2"/>
    <dgm:cxn modelId="{32D0B3F0-11D4-4BD0-A62F-4C8173401DE6}" type="presOf" srcId="{301AE030-A68E-46A9-9AED-B0EACFB15BEF}" destId="{93A210EE-8932-4C30-B515-71209160C3FD}" srcOrd="0" destOrd="0" presId="urn:microsoft.com/office/officeart/2005/8/layout/hierarchy2"/>
    <dgm:cxn modelId="{D6F6E676-F1FF-4194-A615-F18D23E85936}" type="presOf" srcId="{9ABE324A-D67D-4837-9D86-822FCA67064F}" destId="{8E3BDF28-0DCC-4EFF-9386-7291D750DA93}" srcOrd="1" destOrd="0" presId="urn:microsoft.com/office/officeart/2005/8/layout/hierarchy2"/>
    <dgm:cxn modelId="{DF92F553-436E-4451-ABCE-9545BFF290A2}" srcId="{7FF84FC0-2DA1-4840-B2E4-FF4FBB6ED1B5}" destId="{9984CA28-BF99-4770-B192-B3FAE586EBDA}" srcOrd="0" destOrd="0" parTransId="{9827DA0B-1F29-4AD5-ABBF-37501F2A0764}" sibTransId="{590A9565-2772-4E41-A422-9E13FC1F0639}"/>
    <dgm:cxn modelId="{FA4CAA62-5C59-4EC3-BB14-8042CD655567}" type="presOf" srcId="{75AA7DB0-1F64-4834-824C-372CEC61F338}" destId="{819948B8-C19B-4073-BC02-8746D4FE2C54}" srcOrd="0" destOrd="0" presId="urn:microsoft.com/office/officeart/2005/8/layout/hierarchy2"/>
    <dgm:cxn modelId="{F731DF06-60EE-457E-A988-120DB72DA890}" type="presOf" srcId="{9827DA0B-1F29-4AD5-ABBF-37501F2A0764}" destId="{1A138A2B-6674-48A6-AFCA-CC73C9A7C2AA}" srcOrd="0" destOrd="0" presId="urn:microsoft.com/office/officeart/2005/8/layout/hierarchy2"/>
    <dgm:cxn modelId="{621616E2-A18D-4AFA-A808-E7CAEEB688A5}" type="presOf" srcId="{D94DC85D-8689-4927-9A59-91A799BB2BD0}" destId="{96D39A45-ADEF-427C-A51B-52B8A5E72263}" srcOrd="0" destOrd="0" presId="urn:microsoft.com/office/officeart/2005/8/layout/hierarchy2"/>
    <dgm:cxn modelId="{06F60B86-C580-40C9-B585-AF139E27DF0F}" type="presOf" srcId="{E5C0106B-5107-46B9-AEF3-B3EB9A19C56C}" destId="{35F8EC29-354D-41E8-847E-B39DC67A2D20}" srcOrd="0" destOrd="0" presId="urn:microsoft.com/office/officeart/2005/8/layout/hierarchy2"/>
    <dgm:cxn modelId="{1E46653F-EEC8-417E-9A72-7F431A2C9774}" srcId="{5C759DE3-4271-42D9-B2A1-97172CE301C1}" destId="{50E7C167-7A9E-461D-B5C0-688CE5BE9A01}" srcOrd="0" destOrd="0" parTransId="{301AE030-A68E-46A9-9AED-B0EACFB15BEF}" sibTransId="{423DD5D4-89E8-4804-B44F-5EC5BFACA00F}"/>
    <dgm:cxn modelId="{A19213CC-1805-40EE-81B3-115738873D73}" type="presOf" srcId="{48DAF606-9546-463D-9D1B-BA348B418072}" destId="{8DB063E8-3ACC-4097-8E64-3CC3C8369CAA}" srcOrd="1" destOrd="0" presId="urn:microsoft.com/office/officeart/2005/8/layout/hierarchy2"/>
    <dgm:cxn modelId="{1CB2DE06-0B7D-4244-A037-B9F22A52C8EB}" type="presOf" srcId="{E5C0106B-5107-46B9-AEF3-B3EB9A19C56C}" destId="{79C3D8D9-4589-4B3D-9315-291B16978239}" srcOrd="1" destOrd="0" presId="urn:microsoft.com/office/officeart/2005/8/layout/hierarchy2"/>
    <dgm:cxn modelId="{9CB49FBB-A898-471E-854C-852C62C6C425}" type="presOf" srcId="{08DA0909-F36C-4006-843C-68C546002C33}" destId="{1B928B59-5330-43F9-9AF0-7B4522873659}" srcOrd="1" destOrd="0" presId="urn:microsoft.com/office/officeart/2005/8/layout/hierarchy2"/>
    <dgm:cxn modelId="{738942A3-33C5-4CDD-A9D3-4126F7972CEF}" type="presOf" srcId="{48DAF606-9546-463D-9D1B-BA348B418072}" destId="{855F4D1B-8E03-430D-B7A8-D9A407671415}" srcOrd="0" destOrd="0" presId="urn:microsoft.com/office/officeart/2005/8/layout/hierarchy2"/>
    <dgm:cxn modelId="{5BFDD854-85DF-42F6-8514-45BC85185C45}" srcId="{75AA7DB0-1F64-4834-824C-372CEC61F338}" destId="{7FF84FC0-2DA1-4840-B2E4-FF4FBB6ED1B5}" srcOrd="0" destOrd="0" parTransId="{E5C0106B-5107-46B9-AEF3-B3EB9A19C56C}" sibTransId="{8683D9CC-C2AB-4201-B2EE-B01C953D8E12}"/>
    <dgm:cxn modelId="{DB24345B-2F15-4F58-B8F0-10D201BEC8BF}" srcId="{75AA7DB0-1F64-4834-824C-372CEC61F338}" destId="{5C759DE3-4271-42D9-B2A1-97172CE301C1}" srcOrd="3" destOrd="0" parTransId="{48DAF606-9546-463D-9D1B-BA348B418072}" sibTransId="{F5627850-F916-4E22-BA5D-0043ED597346}"/>
    <dgm:cxn modelId="{94AFBE45-C63A-4455-B77E-958B9E2B34F6}" type="presOf" srcId="{9ABE324A-D67D-4837-9D86-822FCA67064F}" destId="{AEFC7C01-4E29-4A8D-8E27-362B4D0A0590}" srcOrd="0" destOrd="0" presId="urn:microsoft.com/office/officeart/2005/8/layout/hierarchy2"/>
    <dgm:cxn modelId="{4231806E-BCAD-43E8-85EB-32E7A1DC563B}" type="presOf" srcId="{AD2181C2-3758-4B7D-B5E2-0532A25D8E73}" destId="{050496E6-443E-4117-829A-18DF200EFB4B}" srcOrd="0" destOrd="0" presId="urn:microsoft.com/office/officeart/2005/8/layout/hierarchy2"/>
    <dgm:cxn modelId="{B8B2EA3C-C33D-4B12-8992-02C84748B2C0}" type="presOf" srcId="{5C759DE3-4271-42D9-B2A1-97172CE301C1}" destId="{48C103EC-B96C-4C63-90AB-EE623C4CA5E4}" srcOrd="0" destOrd="0" presId="urn:microsoft.com/office/officeart/2005/8/layout/hierarchy2"/>
    <dgm:cxn modelId="{173E6EFD-6647-4173-8A3B-26E4B19A73C7}" srcId="{D8A74A75-DCBA-4133-B331-B9402CFC38A2}" destId="{B17B5037-2D77-496F-9E83-3C07F6883094}" srcOrd="0" destOrd="0" parTransId="{9ABE324A-D67D-4837-9D86-822FCA67064F}" sibTransId="{F25F6FF0-E4CC-417A-AB0A-F98BF343854D}"/>
    <dgm:cxn modelId="{41C7FD81-32D0-4975-A39B-FE9BF770ACC2}" type="presOf" srcId="{50E7C167-7A9E-461D-B5C0-688CE5BE9A01}" destId="{7EA35B82-612F-48F5-8A2F-12F1692514A1}" srcOrd="0" destOrd="0" presId="urn:microsoft.com/office/officeart/2005/8/layout/hierarchy2"/>
    <dgm:cxn modelId="{1E020959-8674-4273-9D04-0B9309485D46}" type="presOf" srcId="{0100A46E-3516-4DAE-B572-80C4B9CBF91E}" destId="{BD5FAE25-B870-4307-AFEE-8CE87F7A4DBB}" srcOrd="0" destOrd="0" presId="urn:microsoft.com/office/officeart/2005/8/layout/hierarchy2"/>
    <dgm:cxn modelId="{F7AA7502-5C36-4BEE-A7BE-6940CF5A099D}" type="presOf" srcId="{FE6220EB-38C8-45B1-B0DD-C9A566662A0B}" destId="{2F56202D-86B1-47F8-A152-1A5E6FCE0348}" srcOrd="0" destOrd="0" presId="urn:microsoft.com/office/officeart/2005/8/layout/hierarchy2"/>
    <dgm:cxn modelId="{AD3DCC15-C5BE-4F86-89C5-37135B37514B}" type="presParOf" srcId="{A4F21DC5-F637-4557-B2E2-06ED8BA2B533}" destId="{C3DD2609-40B4-403A-A9FA-E64ADAAD47BA}" srcOrd="0" destOrd="0" presId="urn:microsoft.com/office/officeart/2005/8/layout/hierarchy2"/>
    <dgm:cxn modelId="{3CB13494-0309-47AE-BC55-018B20E769B9}" type="presParOf" srcId="{C3DD2609-40B4-403A-A9FA-E64ADAAD47BA}" destId="{819948B8-C19B-4073-BC02-8746D4FE2C54}" srcOrd="0" destOrd="0" presId="urn:microsoft.com/office/officeart/2005/8/layout/hierarchy2"/>
    <dgm:cxn modelId="{C14C5A59-1991-440C-A902-4CE82AC85082}" type="presParOf" srcId="{C3DD2609-40B4-403A-A9FA-E64ADAAD47BA}" destId="{A04BAAC7-A0FF-4C65-B8F6-14764F8BBB38}" srcOrd="1" destOrd="0" presId="urn:microsoft.com/office/officeart/2005/8/layout/hierarchy2"/>
    <dgm:cxn modelId="{85C4D51D-14DF-49E2-9F33-3E316739E01D}" type="presParOf" srcId="{A04BAAC7-A0FF-4C65-B8F6-14764F8BBB38}" destId="{35F8EC29-354D-41E8-847E-B39DC67A2D20}" srcOrd="0" destOrd="0" presId="urn:microsoft.com/office/officeart/2005/8/layout/hierarchy2"/>
    <dgm:cxn modelId="{964CE920-F405-4D15-983E-3C50EE170955}" type="presParOf" srcId="{35F8EC29-354D-41E8-847E-B39DC67A2D20}" destId="{79C3D8D9-4589-4B3D-9315-291B16978239}" srcOrd="0" destOrd="0" presId="urn:microsoft.com/office/officeart/2005/8/layout/hierarchy2"/>
    <dgm:cxn modelId="{A4AF9313-C1DB-4165-BDCF-9127785BE429}" type="presParOf" srcId="{A04BAAC7-A0FF-4C65-B8F6-14764F8BBB38}" destId="{1EC8FB84-C312-4CCA-B7C8-5DAE75CB3EAB}" srcOrd="1" destOrd="0" presId="urn:microsoft.com/office/officeart/2005/8/layout/hierarchy2"/>
    <dgm:cxn modelId="{2B907668-C006-41C7-AE69-C7F712C1E572}" type="presParOf" srcId="{1EC8FB84-C312-4CCA-B7C8-5DAE75CB3EAB}" destId="{8388DCD0-395E-4E55-8172-42EF4816F175}" srcOrd="0" destOrd="0" presId="urn:microsoft.com/office/officeart/2005/8/layout/hierarchy2"/>
    <dgm:cxn modelId="{675B14C2-1E88-4332-88AD-9D4EC91CAB21}" type="presParOf" srcId="{1EC8FB84-C312-4CCA-B7C8-5DAE75CB3EAB}" destId="{C1452CFD-952C-470B-8F5E-672293C29E08}" srcOrd="1" destOrd="0" presId="urn:microsoft.com/office/officeart/2005/8/layout/hierarchy2"/>
    <dgm:cxn modelId="{635EAAB3-0F97-40CD-8EF6-E72A0FCB3020}" type="presParOf" srcId="{C1452CFD-952C-470B-8F5E-672293C29E08}" destId="{1A138A2B-6674-48A6-AFCA-CC73C9A7C2AA}" srcOrd="0" destOrd="0" presId="urn:microsoft.com/office/officeart/2005/8/layout/hierarchy2"/>
    <dgm:cxn modelId="{3AFEBE4F-44D1-42CF-BB43-5478E5419546}" type="presParOf" srcId="{1A138A2B-6674-48A6-AFCA-CC73C9A7C2AA}" destId="{6CF8D7FB-0C0A-4351-B35C-3A9DE80846BC}" srcOrd="0" destOrd="0" presId="urn:microsoft.com/office/officeart/2005/8/layout/hierarchy2"/>
    <dgm:cxn modelId="{ACA6388E-CEE6-4DEA-A557-4DDE73FBB217}" type="presParOf" srcId="{C1452CFD-952C-470B-8F5E-672293C29E08}" destId="{EA92083D-404C-4742-8813-4D4AD30D3776}" srcOrd="1" destOrd="0" presId="urn:microsoft.com/office/officeart/2005/8/layout/hierarchy2"/>
    <dgm:cxn modelId="{DDE1DEC5-6F8A-453E-A64C-08F774B9C71C}" type="presParOf" srcId="{EA92083D-404C-4742-8813-4D4AD30D3776}" destId="{8A18082E-14A2-46C9-8EA7-7BFF082E2AA3}" srcOrd="0" destOrd="0" presId="urn:microsoft.com/office/officeart/2005/8/layout/hierarchy2"/>
    <dgm:cxn modelId="{BC2190B5-A99B-49B3-B2A6-91667B6EE544}" type="presParOf" srcId="{EA92083D-404C-4742-8813-4D4AD30D3776}" destId="{BCD7CD30-E91A-4518-B51E-F04D34CF25EB}" srcOrd="1" destOrd="0" presId="urn:microsoft.com/office/officeart/2005/8/layout/hierarchy2"/>
    <dgm:cxn modelId="{33518951-DF73-45E1-92D0-5EB033CCCF7F}" type="presParOf" srcId="{A04BAAC7-A0FF-4C65-B8F6-14764F8BBB38}" destId="{2F56202D-86B1-47F8-A152-1A5E6FCE0348}" srcOrd="2" destOrd="0" presId="urn:microsoft.com/office/officeart/2005/8/layout/hierarchy2"/>
    <dgm:cxn modelId="{82C3A1B5-FA0A-4C83-8242-3251AC131EA3}" type="presParOf" srcId="{2F56202D-86B1-47F8-A152-1A5E6FCE0348}" destId="{875247AA-DB21-4DC6-BE0A-7B00F47AAFCA}" srcOrd="0" destOrd="0" presId="urn:microsoft.com/office/officeart/2005/8/layout/hierarchy2"/>
    <dgm:cxn modelId="{FE9CCA35-A2D2-47D6-9E2A-8DDAFF2F7C75}" type="presParOf" srcId="{A04BAAC7-A0FF-4C65-B8F6-14764F8BBB38}" destId="{C0300FE1-7195-4567-B97F-22864E9156A9}" srcOrd="3" destOrd="0" presId="urn:microsoft.com/office/officeart/2005/8/layout/hierarchy2"/>
    <dgm:cxn modelId="{CE9842EC-BF4C-4071-8C86-FCF7AEEF2233}" type="presParOf" srcId="{C0300FE1-7195-4567-B97F-22864E9156A9}" destId="{96D39A45-ADEF-427C-A51B-52B8A5E72263}" srcOrd="0" destOrd="0" presId="urn:microsoft.com/office/officeart/2005/8/layout/hierarchy2"/>
    <dgm:cxn modelId="{9679360D-A01E-43A2-A02C-FCA17B296DE2}" type="presParOf" srcId="{C0300FE1-7195-4567-B97F-22864E9156A9}" destId="{5E78709F-1AA6-4883-8885-AC84089F7513}" srcOrd="1" destOrd="0" presId="urn:microsoft.com/office/officeart/2005/8/layout/hierarchy2"/>
    <dgm:cxn modelId="{810444C1-F9FE-4B75-B910-203437922610}" type="presParOf" srcId="{5E78709F-1AA6-4883-8885-AC84089F7513}" destId="{3A39E158-BB83-4FD9-B35A-05F7D2125A7D}" srcOrd="0" destOrd="0" presId="urn:microsoft.com/office/officeart/2005/8/layout/hierarchy2"/>
    <dgm:cxn modelId="{B6154CAC-E3D2-4230-B5BD-59DBCD584277}" type="presParOf" srcId="{3A39E158-BB83-4FD9-B35A-05F7D2125A7D}" destId="{1B928B59-5330-43F9-9AF0-7B4522873659}" srcOrd="0" destOrd="0" presId="urn:microsoft.com/office/officeart/2005/8/layout/hierarchy2"/>
    <dgm:cxn modelId="{03F244E2-BF52-4B19-93C0-0E6085CF4E57}" type="presParOf" srcId="{5E78709F-1AA6-4883-8885-AC84089F7513}" destId="{585A4F90-11F9-4407-B66E-B56627A01129}" srcOrd="1" destOrd="0" presId="urn:microsoft.com/office/officeart/2005/8/layout/hierarchy2"/>
    <dgm:cxn modelId="{6EF26A72-1C6D-412A-8F9B-4816064B376C}" type="presParOf" srcId="{585A4F90-11F9-4407-B66E-B56627A01129}" destId="{050496E6-443E-4117-829A-18DF200EFB4B}" srcOrd="0" destOrd="0" presId="urn:microsoft.com/office/officeart/2005/8/layout/hierarchy2"/>
    <dgm:cxn modelId="{2EDC1494-39F4-4A2C-9AEA-E8B8CC99C2CD}" type="presParOf" srcId="{585A4F90-11F9-4407-B66E-B56627A01129}" destId="{2F8C0C9F-BFF2-427D-96B5-11CA59242DE9}" srcOrd="1" destOrd="0" presId="urn:microsoft.com/office/officeart/2005/8/layout/hierarchy2"/>
    <dgm:cxn modelId="{8FCAC144-57A7-45DB-8AD4-133AC815D356}" type="presParOf" srcId="{A04BAAC7-A0FF-4C65-B8F6-14764F8BBB38}" destId="{BD5FAE25-B870-4307-AFEE-8CE87F7A4DBB}" srcOrd="4" destOrd="0" presId="urn:microsoft.com/office/officeart/2005/8/layout/hierarchy2"/>
    <dgm:cxn modelId="{0CEEBE88-B543-4E76-8C66-BA40D8C2FD65}" type="presParOf" srcId="{BD5FAE25-B870-4307-AFEE-8CE87F7A4DBB}" destId="{679DE141-7F1D-4241-BBF5-E01B69B07FD2}" srcOrd="0" destOrd="0" presId="urn:microsoft.com/office/officeart/2005/8/layout/hierarchy2"/>
    <dgm:cxn modelId="{6297E374-CF48-4871-9A5E-C6DF6E4D8B26}" type="presParOf" srcId="{A04BAAC7-A0FF-4C65-B8F6-14764F8BBB38}" destId="{78AA206A-58BF-4020-AFF2-13A9EB8880B7}" srcOrd="5" destOrd="0" presId="urn:microsoft.com/office/officeart/2005/8/layout/hierarchy2"/>
    <dgm:cxn modelId="{E1161BE8-DB35-4D0C-91DC-B5B9F9A7DFC7}" type="presParOf" srcId="{78AA206A-58BF-4020-AFF2-13A9EB8880B7}" destId="{4325B0B3-DAB0-4116-9EF2-BC9E5F78DC41}" srcOrd="0" destOrd="0" presId="urn:microsoft.com/office/officeart/2005/8/layout/hierarchy2"/>
    <dgm:cxn modelId="{E62B01FA-131F-4F36-AFC8-FC13562365B9}" type="presParOf" srcId="{78AA206A-58BF-4020-AFF2-13A9EB8880B7}" destId="{6AE3AF2E-711B-4CF9-93D4-9B31C4D424CC}" srcOrd="1" destOrd="0" presId="urn:microsoft.com/office/officeart/2005/8/layout/hierarchy2"/>
    <dgm:cxn modelId="{3CBD54F8-4310-4979-B685-5BE3D835872B}" type="presParOf" srcId="{6AE3AF2E-711B-4CF9-93D4-9B31C4D424CC}" destId="{AEFC7C01-4E29-4A8D-8E27-362B4D0A0590}" srcOrd="0" destOrd="0" presId="urn:microsoft.com/office/officeart/2005/8/layout/hierarchy2"/>
    <dgm:cxn modelId="{1826A37E-2CCB-442A-B837-B5D41513BFA0}" type="presParOf" srcId="{AEFC7C01-4E29-4A8D-8E27-362B4D0A0590}" destId="{8E3BDF28-0DCC-4EFF-9386-7291D750DA93}" srcOrd="0" destOrd="0" presId="urn:microsoft.com/office/officeart/2005/8/layout/hierarchy2"/>
    <dgm:cxn modelId="{E21C2935-C30E-4152-A040-2E7EC32C2575}" type="presParOf" srcId="{6AE3AF2E-711B-4CF9-93D4-9B31C4D424CC}" destId="{169D6B76-C8DD-44E2-AC4D-FCF3F5808472}" srcOrd="1" destOrd="0" presId="urn:microsoft.com/office/officeart/2005/8/layout/hierarchy2"/>
    <dgm:cxn modelId="{A2769D06-12E5-4295-897F-E22AC8AA0F21}" type="presParOf" srcId="{169D6B76-C8DD-44E2-AC4D-FCF3F5808472}" destId="{8E7F95F6-BBBA-4553-B230-7A92920CE01E}" srcOrd="0" destOrd="0" presId="urn:microsoft.com/office/officeart/2005/8/layout/hierarchy2"/>
    <dgm:cxn modelId="{757B6539-415A-4BF4-AAFF-065471497628}" type="presParOf" srcId="{169D6B76-C8DD-44E2-AC4D-FCF3F5808472}" destId="{D6ACC100-27B5-4C88-A29D-C88947462648}" srcOrd="1" destOrd="0" presId="urn:microsoft.com/office/officeart/2005/8/layout/hierarchy2"/>
    <dgm:cxn modelId="{43D0E247-CEB8-478E-86DD-545DA15A954F}" type="presParOf" srcId="{A04BAAC7-A0FF-4C65-B8F6-14764F8BBB38}" destId="{855F4D1B-8E03-430D-B7A8-D9A407671415}" srcOrd="6" destOrd="0" presId="urn:microsoft.com/office/officeart/2005/8/layout/hierarchy2"/>
    <dgm:cxn modelId="{73243D8D-707A-4345-95EC-9DA15286D75A}" type="presParOf" srcId="{855F4D1B-8E03-430D-B7A8-D9A407671415}" destId="{8DB063E8-3ACC-4097-8E64-3CC3C8369CAA}" srcOrd="0" destOrd="0" presId="urn:microsoft.com/office/officeart/2005/8/layout/hierarchy2"/>
    <dgm:cxn modelId="{C2BB5E63-7719-484E-90F2-240CDE16023C}" type="presParOf" srcId="{A04BAAC7-A0FF-4C65-B8F6-14764F8BBB38}" destId="{AF9187B4-6815-490F-B42E-ED4C6AD455A0}" srcOrd="7" destOrd="0" presId="urn:microsoft.com/office/officeart/2005/8/layout/hierarchy2"/>
    <dgm:cxn modelId="{6DC017F1-CFAC-4FF1-9F7A-36462833CA5F}" type="presParOf" srcId="{AF9187B4-6815-490F-B42E-ED4C6AD455A0}" destId="{48C103EC-B96C-4C63-90AB-EE623C4CA5E4}" srcOrd="0" destOrd="0" presId="urn:microsoft.com/office/officeart/2005/8/layout/hierarchy2"/>
    <dgm:cxn modelId="{1785BF61-5FD4-49AB-A4E0-2750C38B7E12}" type="presParOf" srcId="{AF9187B4-6815-490F-B42E-ED4C6AD455A0}" destId="{5A907163-DC4C-41C7-A211-39548C6EE6F1}" srcOrd="1" destOrd="0" presId="urn:microsoft.com/office/officeart/2005/8/layout/hierarchy2"/>
    <dgm:cxn modelId="{B9BC9054-2436-49D0-9C2D-99B7C99690DC}" type="presParOf" srcId="{5A907163-DC4C-41C7-A211-39548C6EE6F1}" destId="{93A210EE-8932-4C30-B515-71209160C3FD}" srcOrd="0" destOrd="0" presId="urn:microsoft.com/office/officeart/2005/8/layout/hierarchy2"/>
    <dgm:cxn modelId="{3F7F73AD-505A-4EDC-A3CA-85529780AEFA}" type="presParOf" srcId="{93A210EE-8932-4C30-B515-71209160C3FD}" destId="{48905CB8-F451-4ABA-A6BE-8B02E7A63B87}" srcOrd="0" destOrd="0" presId="urn:microsoft.com/office/officeart/2005/8/layout/hierarchy2"/>
    <dgm:cxn modelId="{06CDE9DC-E9DF-47DD-9DCF-2C80C134800A}" type="presParOf" srcId="{5A907163-DC4C-41C7-A211-39548C6EE6F1}" destId="{6BF95462-1F68-4AFE-B1B7-106757EF419D}" srcOrd="1" destOrd="0" presId="urn:microsoft.com/office/officeart/2005/8/layout/hierarchy2"/>
    <dgm:cxn modelId="{7BB8878D-FB1B-48BF-8F57-43A036C4D8D6}" type="presParOf" srcId="{6BF95462-1F68-4AFE-B1B7-106757EF419D}" destId="{7EA35B82-612F-48F5-8A2F-12F1692514A1}" srcOrd="0" destOrd="0" presId="urn:microsoft.com/office/officeart/2005/8/layout/hierarchy2"/>
    <dgm:cxn modelId="{860C4799-DD31-4D2B-A266-E02EEF92CF99}" type="presParOf" srcId="{6BF95462-1F68-4AFE-B1B7-106757EF419D}" destId="{47947E5D-3468-41CD-8DE6-A5C83953A5FE}" srcOrd="1" destOrd="0" presId="urn:microsoft.com/office/officeart/2005/8/layout/hierarchy2"/>
  </dgm:cxnLst>
  <dgm:bg>
    <a:noFill/>
  </dgm:bg>
  <dgm:whole/>
</dgm:dataModel>
</file>

<file path=ppt/diagrams/data10.xml><?xml version="1.0" encoding="utf-8"?>
<dgm:dataModel xmlns:dgm="http://schemas.openxmlformats.org/drawingml/2006/diagram" xmlns:a="http://schemas.openxmlformats.org/drawingml/2006/main">
  <dgm:ptLst>
    <dgm:pt modelId="{605B1FF5-8274-496C-AF40-2B38CF8F552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146D0DC1-DEE2-44B0-8A8E-04020760E898}">
      <dgm:prSet custT="1"/>
      <dgm:spPr>
        <a:solidFill>
          <a:srgbClr val="E72520"/>
        </a:solidFill>
      </dgm:spPr>
      <dgm:t>
        <a:bodyPr/>
        <a:lstStyle/>
        <a:p>
          <a:pPr rtl="0"/>
          <a:r>
            <a:rPr lang="zh-CN" sz="1600" b="1" dirty="0" smtClean="0"/>
            <a:t>投资者当天开通交易权限是否能当天就能进行交易</a:t>
          </a:r>
          <a:r>
            <a:rPr lang="zh-CN" sz="1600" b="1" dirty="0" smtClean="0">
              <a:latin typeface="+mn-ea"/>
              <a:ea typeface="+mn-ea"/>
            </a:rPr>
            <a:t>？</a:t>
          </a:r>
          <a:endParaRPr lang="zh-CN" altLang="en-US" sz="1600" b="1" dirty="0">
            <a:latin typeface="+mn-ea"/>
            <a:ea typeface="+mn-ea"/>
          </a:endParaRPr>
        </a:p>
      </dgm:t>
    </dgm:pt>
    <dgm:pt modelId="{DD727CB9-4993-4FEC-9E93-E3BF9C3B4E90}" type="parTrans" cxnId="{C5F96B9D-1997-4304-AD43-4A94AE59723F}">
      <dgm:prSet/>
      <dgm:spPr/>
      <dgm:t>
        <a:bodyPr/>
        <a:lstStyle/>
        <a:p>
          <a:endParaRPr lang="zh-CN" altLang="en-US" sz="1600">
            <a:latin typeface="+mn-ea"/>
            <a:ea typeface="+mn-ea"/>
          </a:endParaRPr>
        </a:p>
      </dgm:t>
    </dgm:pt>
    <dgm:pt modelId="{0D81B789-D8FD-40A8-A073-F57ED0584450}" type="sibTrans" cxnId="{C5F96B9D-1997-4304-AD43-4A94AE59723F}">
      <dgm:prSet/>
      <dgm:spPr/>
      <dgm:t>
        <a:bodyPr/>
        <a:lstStyle/>
        <a:p>
          <a:endParaRPr lang="zh-CN" altLang="en-US" sz="1600">
            <a:latin typeface="+mn-ea"/>
            <a:ea typeface="+mn-ea"/>
          </a:endParaRPr>
        </a:p>
      </dgm:t>
    </dgm:pt>
    <dgm:pt modelId="{C29840D6-73E7-46DB-B36A-E9D6C4063259}">
      <dgm:prSet custT="1"/>
      <dgm:spPr>
        <a:solidFill>
          <a:srgbClr val="00B050"/>
        </a:solidFill>
      </dgm:spPr>
      <dgm:t>
        <a:bodyPr/>
        <a:lstStyle/>
        <a:p>
          <a:r>
            <a:rPr lang="zh-CN" sz="1600" b="1" dirty="0" smtClean="0"/>
            <a:t>应如何理解“个人投资者的会计、金融、投资、财经等相关专业背景或培训经历”</a:t>
          </a:r>
          <a:r>
            <a:rPr lang="zh-CN" altLang="en-US" sz="1600" b="1" dirty="0" smtClean="0"/>
            <a:t>？</a:t>
          </a:r>
          <a:endParaRPr lang="zh-CN" altLang="en-US" sz="1600" b="1" dirty="0">
            <a:latin typeface="+mn-ea"/>
            <a:ea typeface="+mn-ea"/>
          </a:endParaRPr>
        </a:p>
      </dgm:t>
    </dgm:pt>
    <dgm:pt modelId="{0956331C-8826-4DF5-8379-679D8974A945}" type="parTrans" cxnId="{332C6509-83F4-4FD9-BE81-BCF3FA832895}">
      <dgm:prSet/>
      <dgm:spPr/>
      <dgm:t>
        <a:bodyPr/>
        <a:lstStyle/>
        <a:p>
          <a:endParaRPr lang="zh-CN" altLang="en-US" sz="1600">
            <a:latin typeface="+mn-ea"/>
            <a:ea typeface="+mn-ea"/>
          </a:endParaRPr>
        </a:p>
      </dgm:t>
    </dgm:pt>
    <dgm:pt modelId="{4849B7D4-5DBE-48AF-9584-F20CCC3C1CA5}" type="sibTrans" cxnId="{332C6509-83F4-4FD9-BE81-BCF3FA832895}">
      <dgm:prSet/>
      <dgm:spPr/>
      <dgm:t>
        <a:bodyPr/>
        <a:lstStyle/>
        <a:p>
          <a:endParaRPr lang="zh-CN" altLang="en-US" sz="1600">
            <a:latin typeface="+mn-ea"/>
            <a:ea typeface="+mn-ea"/>
          </a:endParaRPr>
        </a:p>
      </dgm:t>
    </dgm:pt>
    <dgm:pt modelId="{649FE975-110E-4C96-B2F1-D0AD0D5C9A9E}">
      <dgm:prSet custT="1"/>
      <dgm:spPr/>
      <dgm:t>
        <a:bodyPr/>
        <a:lstStyle/>
        <a:p>
          <a:r>
            <a:rPr lang="zh-CN" sz="1600" dirty="0" smtClean="0"/>
            <a:t>对证券投资经验，或相关专业背景、培训经历提出要求，是为了审慎评估投资者的风险识别能力，引导投资者理性参与全国股份转让系统。在具体把握上，投资者与主办券商应厘清双方权责关系。投资者要主动提供有关会计、金融、投资、财经等相关专业的学历证书、考试合格证明文件、培训证书等材料，证明自身具备相关专业背景或培训经历，并接受主办券商的风险测评，确认自身具备参与市场的风险识别能力和风险承受能力。主办券商应做好风险揭示、风险测评和业务留痕工作。</a:t>
          </a:r>
          <a:endParaRPr lang="zh-CN" altLang="en-US" sz="1600" b="0" dirty="0">
            <a:latin typeface="+mn-ea"/>
            <a:ea typeface="+mn-ea"/>
          </a:endParaRPr>
        </a:p>
      </dgm:t>
    </dgm:pt>
    <dgm:pt modelId="{CDC90490-3A0A-4553-998F-F61C051D965B}" type="parTrans" cxnId="{7FD3AE62-AB76-41AF-A743-C9F6AECE2F31}">
      <dgm:prSet/>
      <dgm:spPr/>
      <dgm:t>
        <a:bodyPr/>
        <a:lstStyle/>
        <a:p>
          <a:endParaRPr lang="zh-CN" altLang="en-US" sz="1600">
            <a:latin typeface="+mn-ea"/>
            <a:ea typeface="+mn-ea"/>
          </a:endParaRPr>
        </a:p>
      </dgm:t>
    </dgm:pt>
    <dgm:pt modelId="{B8FCA115-E048-404C-857E-9483129F7FA0}" type="sibTrans" cxnId="{7FD3AE62-AB76-41AF-A743-C9F6AECE2F31}">
      <dgm:prSet/>
      <dgm:spPr/>
      <dgm:t>
        <a:bodyPr/>
        <a:lstStyle/>
        <a:p>
          <a:endParaRPr lang="zh-CN" altLang="en-US" sz="1600">
            <a:latin typeface="+mn-ea"/>
            <a:ea typeface="+mn-ea"/>
          </a:endParaRPr>
        </a:p>
      </dgm:t>
    </dgm:pt>
    <dgm:pt modelId="{D6F3918B-C376-47CF-A8D4-37A9A351F7B8}">
      <dgm:prSet custT="1"/>
      <dgm:spPr/>
      <dgm:t>
        <a:bodyPr/>
        <a:lstStyle/>
        <a:p>
          <a:r>
            <a:rPr lang="zh-CN" sz="1600" dirty="0" smtClean="0"/>
            <a:t>投资者申请开通权限的，主办券商于当日</a:t>
          </a:r>
          <a:r>
            <a:rPr lang="en-US" sz="1600" dirty="0" smtClean="0"/>
            <a:t>15</a:t>
          </a:r>
          <a:r>
            <a:rPr lang="zh-CN" sz="1600" dirty="0" smtClean="0"/>
            <a:t>：</a:t>
          </a:r>
          <a:r>
            <a:rPr lang="en-US" sz="1600" dirty="0" smtClean="0"/>
            <a:t>00-15:30</a:t>
          </a:r>
          <a:r>
            <a:rPr lang="zh-CN" sz="1600" dirty="0" smtClean="0"/>
            <a:t>统一向股转公司上报合格投资者证券账户信息，股转公司汇总处理后于当日向各主办券商下发合格投资者证券账户信息和受限投资者证券账户信息。主办券商于当日设置完成投资者权限后，投资者于次一转让日开始交易。</a:t>
          </a:r>
          <a:endParaRPr lang="zh-CN" altLang="en-US" sz="1600" b="0" dirty="0">
            <a:latin typeface="+mn-ea"/>
            <a:ea typeface="+mn-ea"/>
          </a:endParaRPr>
        </a:p>
      </dgm:t>
    </dgm:pt>
    <dgm:pt modelId="{6AECEBF7-4F9F-4838-A992-8577CAFF4DF3}" type="sibTrans" cxnId="{237D310C-9B57-4DA2-9A80-BD71355E5634}">
      <dgm:prSet/>
      <dgm:spPr/>
      <dgm:t>
        <a:bodyPr/>
        <a:lstStyle/>
        <a:p>
          <a:endParaRPr lang="zh-CN" altLang="en-US" sz="1600">
            <a:latin typeface="+mn-ea"/>
            <a:ea typeface="+mn-ea"/>
          </a:endParaRPr>
        </a:p>
      </dgm:t>
    </dgm:pt>
    <dgm:pt modelId="{238E385E-0CA0-457A-855D-0689A68F8D33}" type="parTrans" cxnId="{237D310C-9B57-4DA2-9A80-BD71355E5634}">
      <dgm:prSet/>
      <dgm:spPr/>
      <dgm:t>
        <a:bodyPr/>
        <a:lstStyle/>
        <a:p>
          <a:endParaRPr lang="zh-CN" altLang="en-US" sz="1600">
            <a:latin typeface="+mn-ea"/>
            <a:ea typeface="+mn-ea"/>
          </a:endParaRPr>
        </a:p>
      </dgm:t>
    </dgm:pt>
    <dgm:pt modelId="{730D9801-6ECD-4DC7-81CB-1BC52FC897C2}" type="pres">
      <dgm:prSet presAssocID="{605B1FF5-8274-496C-AF40-2B38CF8F5528}" presName="linear" presStyleCnt="0">
        <dgm:presLayoutVars>
          <dgm:dir/>
          <dgm:animLvl val="lvl"/>
          <dgm:resizeHandles val="exact"/>
        </dgm:presLayoutVars>
      </dgm:prSet>
      <dgm:spPr/>
      <dgm:t>
        <a:bodyPr/>
        <a:lstStyle/>
        <a:p>
          <a:endParaRPr lang="zh-CN" altLang="en-US"/>
        </a:p>
      </dgm:t>
    </dgm:pt>
    <dgm:pt modelId="{F4A58F3E-47A1-4E79-8ABB-9B894F3CAB70}" type="pres">
      <dgm:prSet presAssocID="{146D0DC1-DEE2-44B0-8A8E-04020760E898}" presName="parentLin" presStyleCnt="0"/>
      <dgm:spPr/>
      <dgm:t>
        <a:bodyPr/>
        <a:lstStyle/>
        <a:p>
          <a:endParaRPr lang="zh-CN" altLang="en-US"/>
        </a:p>
      </dgm:t>
    </dgm:pt>
    <dgm:pt modelId="{86E978CC-D894-4BF9-92BD-1048134B4CC4}" type="pres">
      <dgm:prSet presAssocID="{146D0DC1-DEE2-44B0-8A8E-04020760E898}" presName="parentLeftMargin" presStyleLbl="node1" presStyleIdx="0" presStyleCnt="2"/>
      <dgm:spPr/>
      <dgm:t>
        <a:bodyPr/>
        <a:lstStyle/>
        <a:p>
          <a:endParaRPr lang="zh-CN" altLang="en-US"/>
        </a:p>
      </dgm:t>
    </dgm:pt>
    <dgm:pt modelId="{C113CEFD-F005-4D11-ACF4-FE89D4FB10A2}" type="pres">
      <dgm:prSet presAssocID="{146D0DC1-DEE2-44B0-8A8E-04020760E898}" presName="parentText" presStyleLbl="node1" presStyleIdx="0" presStyleCnt="2" custScaleY="62672">
        <dgm:presLayoutVars>
          <dgm:chMax val="0"/>
          <dgm:bulletEnabled val="1"/>
        </dgm:presLayoutVars>
      </dgm:prSet>
      <dgm:spPr/>
      <dgm:t>
        <a:bodyPr/>
        <a:lstStyle/>
        <a:p>
          <a:endParaRPr lang="zh-CN" altLang="en-US"/>
        </a:p>
      </dgm:t>
    </dgm:pt>
    <dgm:pt modelId="{9BE50752-09EB-433F-930B-4B5D6E00AF27}" type="pres">
      <dgm:prSet presAssocID="{146D0DC1-DEE2-44B0-8A8E-04020760E898}" presName="negativeSpace" presStyleCnt="0"/>
      <dgm:spPr/>
      <dgm:t>
        <a:bodyPr/>
        <a:lstStyle/>
        <a:p>
          <a:endParaRPr lang="zh-CN" altLang="en-US"/>
        </a:p>
      </dgm:t>
    </dgm:pt>
    <dgm:pt modelId="{8749E73B-05E7-491D-BFE6-30873417E976}" type="pres">
      <dgm:prSet presAssocID="{146D0DC1-DEE2-44B0-8A8E-04020760E898}" presName="childText" presStyleLbl="conFgAcc1" presStyleIdx="0" presStyleCnt="2" custLinFactNeighborX="-48624" custLinFactNeighborY="53690">
        <dgm:presLayoutVars>
          <dgm:bulletEnabled val="1"/>
        </dgm:presLayoutVars>
      </dgm:prSet>
      <dgm:spPr/>
      <dgm:t>
        <a:bodyPr/>
        <a:lstStyle/>
        <a:p>
          <a:endParaRPr lang="zh-CN" altLang="en-US"/>
        </a:p>
      </dgm:t>
    </dgm:pt>
    <dgm:pt modelId="{57DCBD76-296B-4EB0-9868-35B966D047A2}" type="pres">
      <dgm:prSet presAssocID="{0D81B789-D8FD-40A8-A073-F57ED0584450}" presName="spaceBetweenRectangles" presStyleCnt="0"/>
      <dgm:spPr/>
      <dgm:t>
        <a:bodyPr/>
        <a:lstStyle/>
        <a:p>
          <a:endParaRPr lang="zh-CN" altLang="en-US"/>
        </a:p>
      </dgm:t>
    </dgm:pt>
    <dgm:pt modelId="{E58E257B-958C-42C7-9162-02AE3CA47FFB}" type="pres">
      <dgm:prSet presAssocID="{C29840D6-73E7-46DB-B36A-E9D6C4063259}" presName="parentLin" presStyleCnt="0"/>
      <dgm:spPr/>
      <dgm:t>
        <a:bodyPr/>
        <a:lstStyle/>
        <a:p>
          <a:endParaRPr lang="zh-CN" altLang="en-US"/>
        </a:p>
      </dgm:t>
    </dgm:pt>
    <dgm:pt modelId="{09571F97-1A51-4584-BE65-9AC18C1E9E5D}" type="pres">
      <dgm:prSet presAssocID="{C29840D6-73E7-46DB-B36A-E9D6C4063259}" presName="parentLeftMargin" presStyleLbl="node1" presStyleIdx="0" presStyleCnt="2"/>
      <dgm:spPr/>
      <dgm:t>
        <a:bodyPr/>
        <a:lstStyle/>
        <a:p>
          <a:endParaRPr lang="zh-CN" altLang="en-US"/>
        </a:p>
      </dgm:t>
    </dgm:pt>
    <dgm:pt modelId="{68DC5C54-6663-4BF4-A3E5-03E0A9A406F2}" type="pres">
      <dgm:prSet presAssocID="{C29840D6-73E7-46DB-B36A-E9D6C4063259}" presName="parentText" presStyleLbl="node1" presStyleIdx="1" presStyleCnt="2" custScaleY="66729">
        <dgm:presLayoutVars>
          <dgm:chMax val="0"/>
          <dgm:bulletEnabled val="1"/>
        </dgm:presLayoutVars>
      </dgm:prSet>
      <dgm:spPr/>
      <dgm:t>
        <a:bodyPr/>
        <a:lstStyle/>
        <a:p>
          <a:endParaRPr lang="zh-CN" altLang="en-US"/>
        </a:p>
      </dgm:t>
    </dgm:pt>
    <dgm:pt modelId="{A40A5AA2-D0DF-4E70-8CF1-1829DDE9B4F6}" type="pres">
      <dgm:prSet presAssocID="{C29840D6-73E7-46DB-B36A-E9D6C4063259}" presName="negativeSpace" presStyleCnt="0"/>
      <dgm:spPr/>
      <dgm:t>
        <a:bodyPr/>
        <a:lstStyle/>
        <a:p>
          <a:endParaRPr lang="zh-CN" altLang="en-US"/>
        </a:p>
      </dgm:t>
    </dgm:pt>
    <dgm:pt modelId="{DB283026-D3AA-4580-BFDB-D1A346E63259}" type="pres">
      <dgm:prSet presAssocID="{C29840D6-73E7-46DB-B36A-E9D6C4063259}" presName="childText" presStyleLbl="conFgAcc1" presStyleIdx="1" presStyleCnt="2" custLinFactNeighborX="17241" custLinFactNeighborY="10833">
        <dgm:presLayoutVars>
          <dgm:bulletEnabled val="1"/>
        </dgm:presLayoutVars>
      </dgm:prSet>
      <dgm:spPr/>
      <dgm:t>
        <a:bodyPr/>
        <a:lstStyle/>
        <a:p>
          <a:endParaRPr lang="zh-CN" altLang="en-US"/>
        </a:p>
      </dgm:t>
    </dgm:pt>
  </dgm:ptLst>
  <dgm:cxnLst>
    <dgm:cxn modelId="{47A69FD1-8AB3-4BFC-B9AE-F678ED4AB3FE}" type="presOf" srcId="{D6F3918B-C376-47CF-A8D4-37A9A351F7B8}" destId="{8749E73B-05E7-491D-BFE6-30873417E976}" srcOrd="0" destOrd="0" presId="urn:microsoft.com/office/officeart/2005/8/layout/list1"/>
    <dgm:cxn modelId="{18D10104-E78A-4129-A8F4-D8C97BD0775B}" type="presOf" srcId="{146D0DC1-DEE2-44B0-8A8E-04020760E898}" destId="{C113CEFD-F005-4D11-ACF4-FE89D4FB10A2}" srcOrd="1" destOrd="0" presId="urn:microsoft.com/office/officeart/2005/8/layout/list1"/>
    <dgm:cxn modelId="{57D7842A-B285-4554-A2EF-A4D60331BCA4}" type="presOf" srcId="{605B1FF5-8274-496C-AF40-2B38CF8F5528}" destId="{730D9801-6ECD-4DC7-81CB-1BC52FC897C2}" srcOrd="0" destOrd="0" presId="urn:microsoft.com/office/officeart/2005/8/layout/list1"/>
    <dgm:cxn modelId="{A87C2C72-9C0B-44C6-B46B-FCBC621F995E}" type="presOf" srcId="{649FE975-110E-4C96-B2F1-D0AD0D5C9A9E}" destId="{DB283026-D3AA-4580-BFDB-D1A346E63259}" srcOrd="0" destOrd="0" presId="urn:microsoft.com/office/officeart/2005/8/layout/list1"/>
    <dgm:cxn modelId="{EEE70C1A-4E56-4C4F-A9BA-E4B63A6857DC}" type="presOf" srcId="{146D0DC1-DEE2-44B0-8A8E-04020760E898}" destId="{86E978CC-D894-4BF9-92BD-1048134B4CC4}" srcOrd="0" destOrd="0" presId="urn:microsoft.com/office/officeart/2005/8/layout/list1"/>
    <dgm:cxn modelId="{C5F96B9D-1997-4304-AD43-4A94AE59723F}" srcId="{605B1FF5-8274-496C-AF40-2B38CF8F5528}" destId="{146D0DC1-DEE2-44B0-8A8E-04020760E898}" srcOrd="0" destOrd="0" parTransId="{DD727CB9-4993-4FEC-9E93-E3BF9C3B4E90}" sibTransId="{0D81B789-D8FD-40A8-A073-F57ED0584450}"/>
    <dgm:cxn modelId="{6DE555FA-E12C-4896-B863-DB9B03964560}" type="presOf" srcId="{C29840D6-73E7-46DB-B36A-E9D6C4063259}" destId="{09571F97-1A51-4584-BE65-9AC18C1E9E5D}" srcOrd="0" destOrd="0" presId="urn:microsoft.com/office/officeart/2005/8/layout/list1"/>
    <dgm:cxn modelId="{7FD3AE62-AB76-41AF-A743-C9F6AECE2F31}" srcId="{C29840D6-73E7-46DB-B36A-E9D6C4063259}" destId="{649FE975-110E-4C96-B2F1-D0AD0D5C9A9E}" srcOrd="0" destOrd="0" parTransId="{CDC90490-3A0A-4553-998F-F61C051D965B}" sibTransId="{B8FCA115-E048-404C-857E-9483129F7FA0}"/>
    <dgm:cxn modelId="{332C6509-83F4-4FD9-BE81-BCF3FA832895}" srcId="{605B1FF5-8274-496C-AF40-2B38CF8F5528}" destId="{C29840D6-73E7-46DB-B36A-E9D6C4063259}" srcOrd="1" destOrd="0" parTransId="{0956331C-8826-4DF5-8379-679D8974A945}" sibTransId="{4849B7D4-5DBE-48AF-9584-F20CCC3C1CA5}"/>
    <dgm:cxn modelId="{0C60323E-52E0-4A61-B9C5-5883260B5560}" type="presOf" srcId="{C29840D6-73E7-46DB-B36A-E9D6C4063259}" destId="{68DC5C54-6663-4BF4-A3E5-03E0A9A406F2}" srcOrd="1" destOrd="0" presId="urn:microsoft.com/office/officeart/2005/8/layout/list1"/>
    <dgm:cxn modelId="{237D310C-9B57-4DA2-9A80-BD71355E5634}" srcId="{146D0DC1-DEE2-44B0-8A8E-04020760E898}" destId="{D6F3918B-C376-47CF-A8D4-37A9A351F7B8}" srcOrd="0" destOrd="0" parTransId="{238E385E-0CA0-457A-855D-0689A68F8D33}" sibTransId="{6AECEBF7-4F9F-4838-A992-8577CAFF4DF3}"/>
    <dgm:cxn modelId="{32EBB618-811E-4A42-A752-A09A631926D7}" type="presParOf" srcId="{730D9801-6ECD-4DC7-81CB-1BC52FC897C2}" destId="{F4A58F3E-47A1-4E79-8ABB-9B894F3CAB70}" srcOrd="0" destOrd="0" presId="urn:microsoft.com/office/officeart/2005/8/layout/list1"/>
    <dgm:cxn modelId="{35E696E0-3BFC-4FF1-9658-4ED4BA56D2EF}" type="presParOf" srcId="{F4A58F3E-47A1-4E79-8ABB-9B894F3CAB70}" destId="{86E978CC-D894-4BF9-92BD-1048134B4CC4}" srcOrd="0" destOrd="0" presId="urn:microsoft.com/office/officeart/2005/8/layout/list1"/>
    <dgm:cxn modelId="{1545D05B-0815-4810-BE24-BA8B6FAAB87E}" type="presParOf" srcId="{F4A58F3E-47A1-4E79-8ABB-9B894F3CAB70}" destId="{C113CEFD-F005-4D11-ACF4-FE89D4FB10A2}" srcOrd="1" destOrd="0" presId="urn:microsoft.com/office/officeart/2005/8/layout/list1"/>
    <dgm:cxn modelId="{73504640-38A0-4C38-A599-F23E69C45D83}" type="presParOf" srcId="{730D9801-6ECD-4DC7-81CB-1BC52FC897C2}" destId="{9BE50752-09EB-433F-930B-4B5D6E00AF27}" srcOrd="1" destOrd="0" presId="urn:microsoft.com/office/officeart/2005/8/layout/list1"/>
    <dgm:cxn modelId="{DAAC2C6B-72C7-41AF-8B48-7E80681D10FB}" type="presParOf" srcId="{730D9801-6ECD-4DC7-81CB-1BC52FC897C2}" destId="{8749E73B-05E7-491D-BFE6-30873417E976}" srcOrd="2" destOrd="0" presId="urn:microsoft.com/office/officeart/2005/8/layout/list1"/>
    <dgm:cxn modelId="{2FAF6BAE-47E8-4179-82B4-A659F6F8FAA0}" type="presParOf" srcId="{730D9801-6ECD-4DC7-81CB-1BC52FC897C2}" destId="{57DCBD76-296B-4EB0-9868-35B966D047A2}" srcOrd="3" destOrd="0" presId="urn:microsoft.com/office/officeart/2005/8/layout/list1"/>
    <dgm:cxn modelId="{6694E248-87F3-4E4C-ADF5-3BAFDB0F4FF9}" type="presParOf" srcId="{730D9801-6ECD-4DC7-81CB-1BC52FC897C2}" destId="{E58E257B-958C-42C7-9162-02AE3CA47FFB}" srcOrd="4" destOrd="0" presId="urn:microsoft.com/office/officeart/2005/8/layout/list1"/>
    <dgm:cxn modelId="{F555A6A2-7BED-4682-89FE-1C95E85F93E3}" type="presParOf" srcId="{E58E257B-958C-42C7-9162-02AE3CA47FFB}" destId="{09571F97-1A51-4584-BE65-9AC18C1E9E5D}" srcOrd="0" destOrd="0" presId="urn:microsoft.com/office/officeart/2005/8/layout/list1"/>
    <dgm:cxn modelId="{69CD3A11-EB87-4714-8B17-0B8D7916E7CB}" type="presParOf" srcId="{E58E257B-958C-42C7-9162-02AE3CA47FFB}" destId="{68DC5C54-6663-4BF4-A3E5-03E0A9A406F2}" srcOrd="1" destOrd="0" presId="urn:microsoft.com/office/officeart/2005/8/layout/list1"/>
    <dgm:cxn modelId="{FEE2E847-DCE5-4E04-9E66-648613FA88A4}" type="presParOf" srcId="{730D9801-6ECD-4DC7-81CB-1BC52FC897C2}" destId="{A40A5AA2-D0DF-4E70-8CF1-1829DDE9B4F6}" srcOrd="5" destOrd="0" presId="urn:microsoft.com/office/officeart/2005/8/layout/list1"/>
    <dgm:cxn modelId="{6FC65E9F-BBB7-440E-894D-52DD54EF2C12}" type="presParOf" srcId="{730D9801-6ECD-4DC7-81CB-1BC52FC897C2}" destId="{DB283026-D3AA-4580-BFDB-D1A346E63259}" srcOrd="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32C8983E-A491-417E-91ED-22B365F62B97}" type="doc">
      <dgm:prSet loTypeId="urn:microsoft.com/office/officeart/2005/8/layout/pyramid1" loCatId="pyramid" qsTypeId="urn:microsoft.com/office/officeart/2005/8/quickstyle/simple1" qsCatId="simple" csTypeId="urn:microsoft.com/office/officeart/2005/8/colors/colorful1" csCatId="colorful" phldr="1"/>
      <dgm:spPr/>
    </dgm:pt>
    <dgm:pt modelId="{D7B01998-23D9-4264-9A05-A693404BDC16}">
      <dgm:prSet phldrT="[文本]" custT="1"/>
      <dgm:spPr/>
      <dgm:t>
        <a:bodyPr/>
        <a:lstStyle/>
        <a:p>
          <a:r>
            <a:rPr lang="zh-CN" altLang="en-US" sz="1800" b="1" dirty="0" smtClean="0">
              <a:solidFill>
                <a:schemeClr val="bg1"/>
              </a:solidFill>
              <a:latin typeface="+mn-ea"/>
              <a:ea typeface="+mn-ea"/>
            </a:rPr>
            <a:t>主板</a:t>
          </a:r>
          <a:endParaRPr lang="zh-CN" altLang="en-US" sz="1800" b="1" dirty="0">
            <a:solidFill>
              <a:schemeClr val="bg1"/>
            </a:solidFill>
            <a:latin typeface="+mn-ea"/>
            <a:ea typeface="+mn-ea"/>
          </a:endParaRPr>
        </a:p>
      </dgm:t>
    </dgm:pt>
    <dgm:pt modelId="{56711985-BBBA-4869-B5BC-F42E17930060}" type="parTrans" cxnId="{2C755F2B-B9AE-448B-AA61-5D0BEA3A84E5}">
      <dgm:prSet/>
      <dgm:spPr/>
      <dgm:t>
        <a:bodyPr/>
        <a:lstStyle/>
        <a:p>
          <a:endParaRPr lang="zh-CN" altLang="en-US" sz="1800" b="1">
            <a:solidFill>
              <a:schemeClr val="bg1"/>
            </a:solidFill>
            <a:latin typeface="+mn-ea"/>
            <a:ea typeface="+mn-ea"/>
          </a:endParaRPr>
        </a:p>
      </dgm:t>
    </dgm:pt>
    <dgm:pt modelId="{0DFC33F2-7397-4DB3-9968-4915DBA1737A}" type="sibTrans" cxnId="{2C755F2B-B9AE-448B-AA61-5D0BEA3A84E5}">
      <dgm:prSet/>
      <dgm:spPr/>
      <dgm:t>
        <a:bodyPr/>
        <a:lstStyle/>
        <a:p>
          <a:endParaRPr lang="zh-CN" altLang="en-US" sz="1800" b="1">
            <a:solidFill>
              <a:schemeClr val="bg1"/>
            </a:solidFill>
            <a:latin typeface="+mn-ea"/>
            <a:ea typeface="+mn-ea"/>
          </a:endParaRPr>
        </a:p>
      </dgm:t>
    </dgm:pt>
    <dgm:pt modelId="{67D7C1D1-1D75-405E-921F-1CFF3A1C5CE5}">
      <dgm:prSet phldrT="[文本]" custT="1"/>
      <dgm:spPr/>
      <dgm:t>
        <a:bodyPr/>
        <a:lstStyle/>
        <a:p>
          <a:r>
            <a:rPr lang="zh-CN" altLang="en-US" sz="1800" b="1" dirty="0" smtClean="0">
              <a:solidFill>
                <a:schemeClr val="bg1"/>
              </a:solidFill>
              <a:latin typeface="+mn-ea"/>
              <a:ea typeface="+mn-ea"/>
            </a:rPr>
            <a:t>中小板</a:t>
          </a:r>
          <a:endParaRPr lang="zh-CN" altLang="en-US" sz="1800" b="1" dirty="0">
            <a:solidFill>
              <a:schemeClr val="bg1"/>
            </a:solidFill>
            <a:latin typeface="+mn-ea"/>
            <a:ea typeface="+mn-ea"/>
          </a:endParaRPr>
        </a:p>
      </dgm:t>
    </dgm:pt>
    <dgm:pt modelId="{6683D34C-5702-4BEA-9D73-D7E883328665}" type="parTrans" cxnId="{A7A59BDF-4831-4A0B-8ACB-F0A6F6C2364F}">
      <dgm:prSet/>
      <dgm:spPr/>
      <dgm:t>
        <a:bodyPr/>
        <a:lstStyle/>
        <a:p>
          <a:endParaRPr lang="zh-CN" altLang="en-US" sz="1800" b="1">
            <a:solidFill>
              <a:schemeClr val="bg1"/>
            </a:solidFill>
            <a:latin typeface="+mn-ea"/>
            <a:ea typeface="+mn-ea"/>
          </a:endParaRPr>
        </a:p>
      </dgm:t>
    </dgm:pt>
    <dgm:pt modelId="{1AD50D93-8109-4866-BB62-3D7DA7B25B2A}" type="sibTrans" cxnId="{A7A59BDF-4831-4A0B-8ACB-F0A6F6C2364F}">
      <dgm:prSet/>
      <dgm:spPr/>
      <dgm:t>
        <a:bodyPr/>
        <a:lstStyle/>
        <a:p>
          <a:endParaRPr lang="zh-CN" altLang="en-US" sz="1800" b="1">
            <a:solidFill>
              <a:schemeClr val="bg1"/>
            </a:solidFill>
            <a:latin typeface="+mn-ea"/>
            <a:ea typeface="+mn-ea"/>
          </a:endParaRPr>
        </a:p>
      </dgm:t>
    </dgm:pt>
    <dgm:pt modelId="{4651D0BF-A079-491A-B57E-48E2B4AAC24B}">
      <dgm:prSet phldrT="[文本]" custT="1"/>
      <dgm:spPr/>
      <dgm:t>
        <a:bodyPr/>
        <a:lstStyle/>
        <a:p>
          <a:r>
            <a:rPr lang="zh-CN" altLang="en-US" sz="1800" b="1" dirty="0" smtClean="0">
              <a:solidFill>
                <a:schemeClr val="bg1"/>
              </a:solidFill>
              <a:latin typeface="+mn-ea"/>
              <a:ea typeface="+mn-ea"/>
            </a:rPr>
            <a:t>创业板</a:t>
          </a:r>
          <a:endParaRPr lang="zh-CN" altLang="en-US" sz="1800" b="1" dirty="0">
            <a:solidFill>
              <a:schemeClr val="bg1"/>
            </a:solidFill>
            <a:latin typeface="+mn-ea"/>
            <a:ea typeface="+mn-ea"/>
          </a:endParaRPr>
        </a:p>
      </dgm:t>
    </dgm:pt>
    <dgm:pt modelId="{34E8A1F4-4BB8-4A0C-8AAE-D25A348032BC}" type="parTrans" cxnId="{228AAB82-A326-49FD-AD57-0034706C586C}">
      <dgm:prSet/>
      <dgm:spPr/>
      <dgm:t>
        <a:bodyPr/>
        <a:lstStyle/>
        <a:p>
          <a:endParaRPr lang="zh-CN" altLang="en-US" sz="1800" b="1">
            <a:solidFill>
              <a:schemeClr val="bg1"/>
            </a:solidFill>
            <a:latin typeface="+mn-ea"/>
            <a:ea typeface="+mn-ea"/>
          </a:endParaRPr>
        </a:p>
      </dgm:t>
    </dgm:pt>
    <dgm:pt modelId="{70194634-9098-4FA2-BD65-ECB6E03989C4}" type="sibTrans" cxnId="{228AAB82-A326-49FD-AD57-0034706C586C}">
      <dgm:prSet/>
      <dgm:spPr/>
      <dgm:t>
        <a:bodyPr/>
        <a:lstStyle/>
        <a:p>
          <a:endParaRPr lang="zh-CN" altLang="en-US" sz="1800" b="1">
            <a:solidFill>
              <a:schemeClr val="bg1"/>
            </a:solidFill>
            <a:latin typeface="+mn-ea"/>
            <a:ea typeface="+mn-ea"/>
          </a:endParaRPr>
        </a:p>
      </dgm:t>
    </dgm:pt>
    <dgm:pt modelId="{9BB3B9CC-6CC3-4657-9944-3BC4A2F0EA6F}">
      <dgm:prSet phldrT="[文本]" custT="1"/>
      <dgm:spPr>
        <a:solidFill>
          <a:srgbClr val="E26E48"/>
        </a:solidFill>
      </dgm:spPr>
      <dgm:t>
        <a:bodyPr/>
        <a:lstStyle/>
        <a:p>
          <a:pPr>
            <a:spcAft>
              <a:spcPts val="0"/>
            </a:spcAft>
          </a:pPr>
          <a:r>
            <a:rPr lang="zh-CN" altLang="en-US" sz="1800" b="1" dirty="0" smtClean="0">
              <a:solidFill>
                <a:schemeClr val="tx1"/>
              </a:solidFill>
              <a:latin typeface="+mn-ea"/>
              <a:ea typeface="+mn-ea"/>
            </a:rPr>
            <a:t>全国中小企业股份转让系统</a:t>
          </a:r>
          <a:endParaRPr lang="en-US" altLang="zh-CN" sz="1800" b="1" dirty="0" smtClean="0">
            <a:solidFill>
              <a:schemeClr val="tx1"/>
            </a:solidFill>
            <a:latin typeface="+mn-ea"/>
            <a:ea typeface="+mn-ea"/>
          </a:endParaRPr>
        </a:p>
        <a:p>
          <a:pPr>
            <a:spcAft>
              <a:spcPts val="0"/>
            </a:spcAft>
          </a:pPr>
          <a:r>
            <a:rPr lang="zh-CN" altLang="en-US" sz="1800" b="1" dirty="0" smtClean="0">
              <a:solidFill>
                <a:schemeClr val="tx1"/>
              </a:solidFill>
              <a:latin typeface="+mn-ea"/>
              <a:ea typeface="+mn-ea"/>
            </a:rPr>
            <a:t>（旧称“新三板”）</a:t>
          </a:r>
          <a:endParaRPr lang="zh-CN" altLang="en-US" sz="1800" b="1" dirty="0">
            <a:solidFill>
              <a:schemeClr val="tx1"/>
            </a:solidFill>
            <a:latin typeface="+mn-ea"/>
            <a:ea typeface="+mn-ea"/>
          </a:endParaRPr>
        </a:p>
      </dgm:t>
    </dgm:pt>
    <dgm:pt modelId="{0810304E-42D3-46FD-B9A9-4C677F6C47AA}" type="parTrans" cxnId="{AB2D1901-BA3C-4D8C-A3A7-44E1EE9C6428}">
      <dgm:prSet/>
      <dgm:spPr/>
      <dgm:t>
        <a:bodyPr/>
        <a:lstStyle/>
        <a:p>
          <a:endParaRPr lang="zh-CN" altLang="en-US" sz="1800" b="1">
            <a:solidFill>
              <a:schemeClr val="bg1"/>
            </a:solidFill>
            <a:latin typeface="+mn-ea"/>
            <a:ea typeface="+mn-ea"/>
          </a:endParaRPr>
        </a:p>
      </dgm:t>
    </dgm:pt>
    <dgm:pt modelId="{E7E4F680-9DB9-4483-98B3-E4201479E3E4}" type="sibTrans" cxnId="{AB2D1901-BA3C-4D8C-A3A7-44E1EE9C6428}">
      <dgm:prSet/>
      <dgm:spPr/>
      <dgm:t>
        <a:bodyPr/>
        <a:lstStyle/>
        <a:p>
          <a:endParaRPr lang="zh-CN" altLang="en-US" sz="1800" b="1">
            <a:solidFill>
              <a:schemeClr val="bg1"/>
            </a:solidFill>
            <a:latin typeface="+mn-ea"/>
            <a:ea typeface="+mn-ea"/>
          </a:endParaRPr>
        </a:p>
      </dgm:t>
    </dgm:pt>
    <dgm:pt modelId="{84E4DD1E-0317-4E08-8D14-6B66397F2940}">
      <dgm:prSet phldrT="[文本]" custT="1"/>
      <dgm:spPr/>
      <dgm:t>
        <a:bodyPr/>
        <a:lstStyle/>
        <a:p>
          <a:r>
            <a:rPr lang="zh-CN" altLang="en-US" sz="1800" b="1" dirty="0" smtClean="0">
              <a:solidFill>
                <a:schemeClr val="bg1"/>
              </a:solidFill>
              <a:latin typeface="+mn-ea"/>
              <a:ea typeface="+mn-ea"/>
            </a:rPr>
            <a:t>地方柜台交易市场</a:t>
          </a:r>
          <a:endParaRPr lang="en-US" altLang="zh-CN" sz="1800" b="1" dirty="0" smtClean="0">
            <a:solidFill>
              <a:schemeClr val="bg1"/>
            </a:solidFill>
            <a:latin typeface="+mn-ea"/>
            <a:ea typeface="+mn-ea"/>
          </a:endParaRPr>
        </a:p>
        <a:p>
          <a:r>
            <a:rPr lang="zh-CN" altLang="en-US" sz="1800" b="1" dirty="0" smtClean="0">
              <a:solidFill>
                <a:schemeClr val="bg1"/>
              </a:solidFill>
              <a:latin typeface="+mn-ea"/>
              <a:ea typeface="+mn-ea"/>
            </a:rPr>
            <a:t>（典型如天交所、上海股托中心、深圳前海）</a:t>
          </a:r>
          <a:endParaRPr lang="zh-CN" altLang="en-US" sz="1800" b="1" dirty="0">
            <a:solidFill>
              <a:schemeClr val="bg1"/>
            </a:solidFill>
            <a:latin typeface="+mn-ea"/>
            <a:ea typeface="+mn-ea"/>
          </a:endParaRPr>
        </a:p>
      </dgm:t>
    </dgm:pt>
    <dgm:pt modelId="{75BC64C7-2ADE-4421-8332-A5A608A32A65}" type="parTrans" cxnId="{E2095420-3763-4DDB-B37C-3C49451E18EE}">
      <dgm:prSet/>
      <dgm:spPr/>
      <dgm:t>
        <a:bodyPr/>
        <a:lstStyle/>
        <a:p>
          <a:endParaRPr lang="zh-CN" altLang="en-US" sz="1800" b="1">
            <a:solidFill>
              <a:schemeClr val="bg1"/>
            </a:solidFill>
            <a:latin typeface="+mn-ea"/>
            <a:ea typeface="+mn-ea"/>
          </a:endParaRPr>
        </a:p>
      </dgm:t>
    </dgm:pt>
    <dgm:pt modelId="{6886FD3A-1987-4EAA-AFA5-3E0D87C3695A}" type="sibTrans" cxnId="{E2095420-3763-4DDB-B37C-3C49451E18EE}">
      <dgm:prSet/>
      <dgm:spPr/>
      <dgm:t>
        <a:bodyPr/>
        <a:lstStyle/>
        <a:p>
          <a:endParaRPr lang="zh-CN" altLang="en-US" sz="1800" b="1">
            <a:solidFill>
              <a:schemeClr val="bg1"/>
            </a:solidFill>
            <a:latin typeface="+mn-ea"/>
            <a:ea typeface="+mn-ea"/>
          </a:endParaRPr>
        </a:p>
      </dgm:t>
    </dgm:pt>
    <dgm:pt modelId="{8E48910F-D277-4466-BE42-2D75E1A16FAC}" type="pres">
      <dgm:prSet presAssocID="{32C8983E-A491-417E-91ED-22B365F62B97}" presName="Name0" presStyleCnt="0">
        <dgm:presLayoutVars>
          <dgm:dir/>
          <dgm:animLvl val="lvl"/>
          <dgm:resizeHandles val="exact"/>
        </dgm:presLayoutVars>
      </dgm:prSet>
      <dgm:spPr/>
    </dgm:pt>
    <dgm:pt modelId="{C397154D-E9E4-42B4-8B17-0EFE4599F934}" type="pres">
      <dgm:prSet presAssocID="{D7B01998-23D9-4264-9A05-A693404BDC16}" presName="Name8" presStyleCnt="0"/>
      <dgm:spPr/>
    </dgm:pt>
    <dgm:pt modelId="{63F46B42-FD3F-46D8-AE21-7C064CD23B5C}" type="pres">
      <dgm:prSet presAssocID="{D7B01998-23D9-4264-9A05-A693404BDC16}" presName="level" presStyleLbl="node1" presStyleIdx="0" presStyleCnt="5">
        <dgm:presLayoutVars>
          <dgm:chMax val="1"/>
          <dgm:bulletEnabled val="1"/>
        </dgm:presLayoutVars>
      </dgm:prSet>
      <dgm:spPr/>
      <dgm:t>
        <a:bodyPr/>
        <a:lstStyle/>
        <a:p>
          <a:endParaRPr lang="zh-CN" altLang="en-US"/>
        </a:p>
      </dgm:t>
    </dgm:pt>
    <dgm:pt modelId="{CD40973E-BA62-40E8-88B4-47EA0FD0FA5A}" type="pres">
      <dgm:prSet presAssocID="{D7B01998-23D9-4264-9A05-A693404BDC16}" presName="levelTx" presStyleLbl="revTx" presStyleIdx="0" presStyleCnt="0">
        <dgm:presLayoutVars>
          <dgm:chMax val="1"/>
          <dgm:bulletEnabled val="1"/>
        </dgm:presLayoutVars>
      </dgm:prSet>
      <dgm:spPr/>
      <dgm:t>
        <a:bodyPr/>
        <a:lstStyle/>
        <a:p>
          <a:endParaRPr lang="zh-CN" altLang="en-US"/>
        </a:p>
      </dgm:t>
    </dgm:pt>
    <dgm:pt modelId="{A7A19D53-7968-437F-AD72-999D7DBBD874}" type="pres">
      <dgm:prSet presAssocID="{67D7C1D1-1D75-405E-921F-1CFF3A1C5CE5}" presName="Name8" presStyleCnt="0"/>
      <dgm:spPr/>
    </dgm:pt>
    <dgm:pt modelId="{1901C274-F7CA-434C-A51D-6D7FAA594B36}" type="pres">
      <dgm:prSet presAssocID="{67D7C1D1-1D75-405E-921F-1CFF3A1C5CE5}" presName="level" presStyleLbl="node1" presStyleIdx="1" presStyleCnt="5">
        <dgm:presLayoutVars>
          <dgm:chMax val="1"/>
          <dgm:bulletEnabled val="1"/>
        </dgm:presLayoutVars>
      </dgm:prSet>
      <dgm:spPr/>
      <dgm:t>
        <a:bodyPr/>
        <a:lstStyle/>
        <a:p>
          <a:endParaRPr lang="zh-CN" altLang="en-US"/>
        </a:p>
      </dgm:t>
    </dgm:pt>
    <dgm:pt modelId="{6E77B2D4-C5A1-4202-AD57-5A64D89861F5}" type="pres">
      <dgm:prSet presAssocID="{67D7C1D1-1D75-405E-921F-1CFF3A1C5CE5}" presName="levelTx" presStyleLbl="revTx" presStyleIdx="0" presStyleCnt="0">
        <dgm:presLayoutVars>
          <dgm:chMax val="1"/>
          <dgm:bulletEnabled val="1"/>
        </dgm:presLayoutVars>
      </dgm:prSet>
      <dgm:spPr/>
      <dgm:t>
        <a:bodyPr/>
        <a:lstStyle/>
        <a:p>
          <a:endParaRPr lang="zh-CN" altLang="en-US"/>
        </a:p>
      </dgm:t>
    </dgm:pt>
    <dgm:pt modelId="{36F581A6-9B0D-40D2-892E-BACD754CBC3D}" type="pres">
      <dgm:prSet presAssocID="{4651D0BF-A079-491A-B57E-48E2B4AAC24B}" presName="Name8" presStyleCnt="0"/>
      <dgm:spPr/>
    </dgm:pt>
    <dgm:pt modelId="{281FF2AB-D329-4EB8-9451-4D27F160B624}" type="pres">
      <dgm:prSet presAssocID="{4651D0BF-A079-491A-B57E-48E2B4AAC24B}" presName="level" presStyleLbl="node1" presStyleIdx="2" presStyleCnt="5">
        <dgm:presLayoutVars>
          <dgm:chMax val="1"/>
          <dgm:bulletEnabled val="1"/>
        </dgm:presLayoutVars>
      </dgm:prSet>
      <dgm:spPr/>
      <dgm:t>
        <a:bodyPr/>
        <a:lstStyle/>
        <a:p>
          <a:endParaRPr lang="zh-CN" altLang="en-US"/>
        </a:p>
      </dgm:t>
    </dgm:pt>
    <dgm:pt modelId="{643F24F9-7DFA-45CE-8A65-41AD557F8885}" type="pres">
      <dgm:prSet presAssocID="{4651D0BF-A079-491A-B57E-48E2B4AAC24B}" presName="levelTx" presStyleLbl="revTx" presStyleIdx="0" presStyleCnt="0">
        <dgm:presLayoutVars>
          <dgm:chMax val="1"/>
          <dgm:bulletEnabled val="1"/>
        </dgm:presLayoutVars>
      </dgm:prSet>
      <dgm:spPr/>
      <dgm:t>
        <a:bodyPr/>
        <a:lstStyle/>
        <a:p>
          <a:endParaRPr lang="zh-CN" altLang="en-US"/>
        </a:p>
      </dgm:t>
    </dgm:pt>
    <dgm:pt modelId="{DE6A1396-82A9-49EB-BAF8-4A28E24FED57}" type="pres">
      <dgm:prSet presAssocID="{9BB3B9CC-6CC3-4657-9944-3BC4A2F0EA6F}" presName="Name8" presStyleCnt="0"/>
      <dgm:spPr/>
    </dgm:pt>
    <dgm:pt modelId="{DD6767F7-77ED-47CD-8C1A-5942DA329E9B}" type="pres">
      <dgm:prSet presAssocID="{9BB3B9CC-6CC3-4657-9944-3BC4A2F0EA6F}" presName="level" presStyleLbl="node1" presStyleIdx="3" presStyleCnt="5">
        <dgm:presLayoutVars>
          <dgm:chMax val="1"/>
          <dgm:bulletEnabled val="1"/>
        </dgm:presLayoutVars>
      </dgm:prSet>
      <dgm:spPr/>
      <dgm:t>
        <a:bodyPr/>
        <a:lstStyle/>
        <a:p>
          <a:endParaRPr lang="zh-CN" altLang="en-US"/>
        </a:p>
      </dgm:t>
    </dgm:pt>
    <dgm:pt modelId="{F917A8A9-AE2B-4CC0-921D-3E8E09D0F04D}" type="pres">
      <dgm:prSet presAssocID="{9BB3B9CC-6CC3-4657-9944-3BC4A2F0EA6F}" presName="levelTx" presStyleLbl="revTx" presStyleIdx="0" presStyleCnt="0">
        <dgm:presLayoutVars>
          <dgm:chMax val="1"/>
          <dgm:bulletEnabled val="1"/>
        </dgm:presLayoutVars>
      </dgm:prSet>
      <dgm:spPr/>
      <dgm:t>
        <a:bodyPr/>
        <a:lstStyle/>
        <a:p>
          <a:endParaRPr lang="zh-CN" altLang="en-US"/>
        </a:p>
      </dgm:t>
    </dgm:pt>
    <dgm:pt modelId="{24E98290-A1A2-40DC-8FC2-8D74A354C46C}" type="pres">
      <dgm:prSet presAssocID="{84E4DD1E-0317-4E08-8D14-6B66397F2940}" presName="Name8" presStyleCnt="0"/>
      <dgm:spPr/>
    </dgm:pt>
    <dgm:pt modelId="{1CD6DC85-468A-4DAA-A718-1D14514A13BC}" type="pres">
      <dgm:prSet presAssocID="{84E4DD1E-0317-4E08-8D14-6B66397F2940}" presName="level" presStyleLbl="node1" presStyleIdx="4" presStyleCnt="5">
        <dgm:presLayoutVars>
          <dgm:chMax val="1"/>
          <dgm:bulletEnabled val="1"/>
        </dgm:presLayoutVars>
      </dgm:prSet>
      <dgm:spPr/>
      <dgm:t>
        <a:bodyPr/>
        <a:lstStyle/>
        <a:p>
          <a:endParaRPr lang="zh-CN" altLang="en-US"/>
        </a:p>
      </dgm:t>
    </dgm:pt>
    <dgm:pt modelId="{9D148956-7745-4E57-8D97-5ED4B885B6CA}" type="pres">
      <dgm:prSet presAssocID="{84E4DD1E-0317-4E08-8D14-6B66397F2940}" presName="levelTx" presStyleLbl="revTx" presStyleIdx="0" presStyleCnt="0">
        <dgm:presLayoutVars>
          <dgm:chMax val="1"/>
          <dgm:bulletEnabled val="1"/>
        </dgm:presLayoutVars>
      </dgm:prSet>
      <dgm:spPr/>
      <dgm:t>
        <a:bodyPr/>
        <a:lstStyle/>
        <a:p>
          <a:endParaRPr lang="zh-CN" altLang="en-US"/>
        </a:p>
      </dgm:t>
    </dgm:pt>
  </dgm:ptLst>
  <dgm:cxnLst>
    <dgm:cxn modelId="{31544131-CE29-49F2-95B7-7950D6B8C979}" type="presOf" srcId="{D7B01998-23D9-4264-9A05-A693404BDC16}" destId="{CD40973E-BA62-40E8-88B4-47EA0FD0FA5A}" srcOrd="1" destOrd="0" presId="urn:microsoft.com/office/officeart/2005/8/layout/pyramid1"/>
    <dgm:cxn modelId="{4BE0DA86-2647-4AE1-9C93-B4BBF9B7B36D}" type="presOf" srcId="{67D7C1D1-1D75-405E-921F-1CFF3A1C5CE5}" destId="{1901C274-F7CA-434C-A51D-6D7FAA594B36}" srcOrd="0" destOrd="0" presId="urn:microsoft.com/office/officeart/2005/8/layout/pyramid1"/>
    <dgm:cxn modelId="{B67CA9DE-A928-4F6D-9935-1C45E2B7F50B}" type="presOf" srcId="{4651D0BF-A079-491A-B57E-48E2B4AAC24B}" destId="{281FF2AB-D329-4EB8-9451-4D27F160B624}" srcOrd="0" destOrd="0" presId="urn:microsoft.com/office/officeart/2005/8/layout/pyramid1"/>
    <dgm:cxn modelId="{93FA7990-B5F8-4E3F-AF14-D749BC5DD759}" type="presOf" srcId="{32C8983E-A491-417E-91ED-22B365F62B97}" destId="{8E48910F-D277-4466-BE42-2D75E1A16FAC}" srcOrd="0" destOrd="0" presId="urn:microsoft.com/office/officeart/2005/8/layout/pyramid1"/>
    <dgm:cxn modelId="{2C12C00D-9CA1-4871-9D75-15824BE5654F}" type="presOf" srcId="{4651D0BF-A079-491A-B57E-48E2B4AAC24B}" destId="{643F24F9-7DFA-45CE-8A65-41AD557F8885}" srcOrd="1" destOrd="0" presId="urn:microsoft.com/office/officeart/2005/8/layout/pyramid1"/>
    <dgm:cxn modelId="{E2095420-3763-4DDB-B37C-3C49451E18EE}" srcId="{32C8983E-A491-417E-91ED-22B365F62B97}" destId="{84E4DD1E-0317-4E08-8D14-6B66397F2940}" srcOrd="4" destOrd="0" parTransId="{75BC64C7-2ADE-4421-8332-A5A608A32A65}" sibTransId="{6886FD3A-1987-4EAA-AFA5-3E0D87C3695A}"/>
    <dgm:cxn modelId="{3FC3B8B4-A5C1-49E0-8F4D-B6250FA26F07}" type="presOf" srcId="{84E4DD1E-0317-4E08-8D14-6B66397F2940}" destId="{9D148956-7745-4E57-8D97-5ED4B885B6CA}" srcOrd="1" destOrd="0" presId="urn:microsoft.com/office/officeart/2005/8/layout/pyramid1"/>
    <dgm:cxn modelId="{0E0EB6B8-D514-4922-BC5B-FC5B8C754143}" type="presOf" srcId="{84E4DD1E-0317-4E08-8D14-6B66397F2940}" destId="{1CD6DC85-468A-4DAA-A718-1D14514A13BC}" srcOrd="0" destOrd="0" presId="urn:microsoft.com/office/officeart/2005/8/layout/pyramid1"/>
    <dgm:cxn modelId="{67285222-0DAC-49D3-AB62-F6626CD724D5}" type="presOf" srcId="{D7B01998-23D9-4264-9A05-A693404BDC16}" destId="{63F46B42-FD3F-46D8-AE21-7C064CD23B5C}" srcOrd="0" destOrd="0" presId="urn:microsoft.com/office/officeart/2005/8/layout/pyramid1"/>
    <dgm:cxn modelId="{AB2D1901-BA3C-4D8C-A3A7-44E1EE9C6428}" srcId="{32C8983E-A491-417E-91ED-22B365F62B97}" destId="{9BB3B9CC-6CC3-4657-9944-3BC4A2F0EA6F}" srcOrd="3" destOrd="0" parTransId="{0810304E-42D3-46FD-B9A9-4C677F6C47AA}" sibTransId="{E7E4F680-9DB9-4483-98B3-E4201479E3E4}"/>
    <dgm:cxn modelId="{228AAB82-A326-49FD-AD57-0034706C586C}" srcId="{32C8983E-A491-417E-91ED-22B365F62B97}" destId="{4651D0BF-A079-491A-B57E-48E2B4AAC24B}" srcOrd="2" destOrd="0" parTransId="{34E8A1F4-4BB8-4A0C-8AAE-D25A348032BC}" sibTransId="{70194634-9098-4FA2-BD65-ECB6E03989C4}"/>
    <dgm:cxn modelId="{2C755F2B-B9AE-448B-AA61-5D0BEA3A84E5}" srcId="{32C8983E-A491-417E-91ED-22B365F62B97}" destId="{D7B01998-23D9-4264-9A05-A693404BDC16}" srcOrd="0" destOrd="0" parTransId="{56711985-BBBA-4869-B5BC-F42E17930060}" sibTransId="{0DFC33F2-7397-4DB3-9968-4915DBA1737A}"/>
    <dgm:cxn modelId="{34DE9A8F-C6B3-47BA-B6EE-0B3CD1CA71AE}" type="presOf" srcId="{9BB3B9CC-6CC3-4657-9944-3BC4A2F0EA6F}" destId="{DD6767F7-77ED-47CD-8C1A-5942DA329E9B}" srcOrd="0" destOrd="0" presId="urn:microsoft.com/office/officeart/2005/8/layout/pyramid1"/>
    <dgm:cxn modelId="{A7A59BDF-4831-4A0B-8ACB-F0A6F6C2364F}" srcId="{32C8983E-A491-417E-91ED-22B365F62B97}" destId="{67D7C1D1-1D75-405E-921F-1CFF3A1C5CE5}" srcOrd="1" destOrd="0" parTransId="{6683D34C-5702-4BEA-9D73-D7E883328665}" sibTransId="{1AD50D93-8109-4866-BB62-3D7DA7B25B2A}"/>
    <dgm:cxn modelId="{62D0C1AE-9CEE-4886-9009-DF72A7286352}" type="presOf" srcId="{67D7C1D1-1D75-405E-921F-1CFF3A1C5CE5}" destId="{6E77B2D4-C5A1-4202-AD57-5A64D89861F5}" srcOrd="1" destOrd="0" presId="urn:microsoft.com/office/officeart/2005/8/layout/pyramid1"/>
    <dgm:cxn modelId="{4FEA1ECE-AEEC-4B8F-BFAF-CB373B0D95C1}" type="presOf" srcId="{9BB3B9CC-6CC3-4657-9944-3BC4A2F0EA6F}" destId="{F917A8A9-AE2B-4CC0-921D-3E8E09D0F04D}" srcOrd="1" destOrd="0" presId="urn:microsoft.com/office/officeart/2005/8/layout/pyramid1"/>
    <dgm:cxn modelId="{ED0F33B0-588E-4811-970E-EBEAF10DDD60}" type="presParOf" srcId="{8E48910F-D277-4466-BE42-2D75E1A16FAC}" destId="{C397154D-E9E4-42B4-8B17-0EFE4599F934}" srcOrd="0" destOrd="0" presId="urn:microsoft.com/office/officeart/2005/8/layout/pyramid1"/>
    <dgm:cxn modelId="{6A9F5B00-D521-44F5-BED0-ACB7484BD679}" type="presParOf" srcId="{C397154D-E9E4-42B4-8B17-0EFE4599F934}" destId="{63F46B42-FD3F-46D8-AE21-7C064CD23B5C}" srcOrd="0" destOrd="0" presId="urn:microsoft.com/office/officeart/2005/8/layout/pyramid1"/>
    <dgm:cxn modelId="{636DE1FF-5CA5-40D6-8522-D3D5BF52B771}" type="presParOf" srcId="{C397154D-E9E4-42B4-8B17-0EFE4599F934}" destId="{CD40973E-BA62-40E8-88B4-47EA0FD0FA5A}" srcOrd="1" destOrd="0" presId="urn:microsoft.com/office/officeart/2005/8/layout/pyramid1"/>
    <dgm:cxn modelId="{F8B63543-9444-4013-AD74-D54386318E68}" type="presParOf" srcId="{8E48910F-D277-4466-BE42-2D75E1A16FAC}" destId="{A7A19D53-7968-437F-AD72-999D7DBBD874}" srcOrd="1" destOrd="0" presId="urn:microsoft.com/office/officeart/2005/8/layout/pyramid1"/>
    <dgm:cxn modelId="{7090DC9A-2767-4180-B297-CD6E544532CA}" type="presParOf" srcId="{A7A19D53-7968-437F-AD72-999D7DBBD874}" destId="{1901C274-F7CA-434C-A51D-6D7FAA594B36}" srcOrd="0" destOrd="0" presId="urn:microsoft.com/office/officeart/2005/8/layout/pyramid1"/>
    <dgm:cxn modelId="{78CCDE87-526B-4ED2-8105-FF86A7784FBA}" type="presParOf" srcId="{A7A19D53-7968-437F-AD72-999D7DBBD874}" destId="{6E77B2D4-C5A1-4202-AD57-5A64D89861F5}" srcOrd="1" destOrd="0" presId="urn:microsoft.com/office/officeart/2005/8/layout/pyramid1"/>
    <dgm:cxn modelId="{F11B855D-3CFC-4B44-95A8-D7CE9EC68C27}" type="presParOf" srcId="{8E48910F-D277-4466-BE42-2D75E1A16FAC}" destId="{36F581A6-9B0D-40D2-892E-BACD754CBC3D}" srcOrd="2" destOrd="0" presId="urn:microsoft.com/office/officeart/2005/8/layout/pyramid1"/>
    <dgm:cxn modelId="{090D02C3-DCFC-4894-A047-92335426A9B7}" type="presParOf" srcId="{36F581A6-9B0D-40D2-892E-BACD754CBC3D}" destId="{281FF2AB-D329-4EB8-9451-4D27F160B624}" srcOrd="0" destOrd="0" presId="urn:microsoft.com/office/officeart/2005/8/layout/pyramid1"/>
    <dgm:cxn modelId="{43B7D5C8-EFBE-4938-B94B-78988BE9FD99}" type="presParOf" srcId="{36F581A6-9B0D-40D2-892E-BACD754CBC3D}" destId="{643F24F9-7DFA-45CE-8A65-41AD557F8885}" srcOrd="1" destOrd="0" presId="urn:microsoft.com/office/officeart/2005/8/layout/pyramid1"/>
    <dgm:cxn modelId="{7F4D3B6A-CC5D-4254-89E6-005F7A5FC215}" type="presParOf" srcId="{8E48910F-D277-4466-BE42-2D75E1A16FAC}" destId="{DE6A1396-82A9-49EB-BAF8-4A28E24FED57}" srcOrd="3" destOrd="0" presId="urn:microsoft.com/office/officeart/2005/8/layout/pyramid1"/>
    <dgm:cxn modelId="{5B66BDA7-DD80-4F3F-BE7C-1159D0C631C5}" type="presParOf" srcId="{DE6A1396-82A9-49EB-BAF8-4A28E24FED57}" destId="{DD6767F7-77ED-47CD-8C1A-5942DA329E9B}" srcOrd="0" destOrd="0" presId="urn:microsoft.com/office/officeart/2005/8/layout/pyramid1"/>
    <dgm:cxn modelId="{AC4869E8-ED4A-4EA7-A1CB-BD5584581F55}" type="presParOf" srcId="{DE6A1396-82A9-49EB-BAF8-4A28E24FED57}" destId="{F917A8A9-AE2B-4CC0-921D-3E8E09D0F04D}" srcOrd="1" destOrd="0" presId="urn:microsoft.com/office/officeart/2005/8/layout/pyramid1"/>
    <dgm:cxn modelId="{1FBB58E3-E020-4E26-B10C-008BA05B1BBC}" type="presParOf" srcId="{8E48910F-D277-4466-BE42-2D75E1A16FAC}" destId="{24E98290-A1A2-40DC-8FC2-8D74A354C46C}" srcOrd="4" destOrd="0" presId="urn:microsoft.com/office/officeart/2005/8/layout/pyramid1"/>
    <dgm:cxn modelId="{463972ED-7BA1-408C-B4CA-87CAA0A7BDA7}" type="presParOf" srcId="{24E98290-A1A2-40DC-8FC2-8D74A354C46C}" destId="{1CD6DC85-468A-4DAA-A718-1D14514A13BC}" srcOrd="0" destOrd="0" presId="urn:microsoft.com/office/officeart/2005/8/layout/pyramid1"/>
    <dgm:cxn modelId="{BF605456-7190-4A04-9DF8-E2D96A831F30}" type="presParOf" srcId="{24E98290-A1A2-40DC-8FC2-8D74A354C46C}" destId="{9D148956-7745-4E57-8D97-5ED4B885B6CA}" srcOrd="1" destOrd="0" presId="urn:microsoft.com/office/officeart/2005/8/layout/pyramid1"/>
  </dgm:cxnLst>
  <dgm:bg/>
  <dgm:whole/>
</dgm:dataModel>
</file>

<file path=ppt/diagrams/data3.xml><?xml version="1.0" encoding="utf-8"?>
<dgm:dataModel xmlns:dgm="http://schemas.openxmlformats.org/drawingml/2006/diagram" xmlns:a="http://schemas.openxmlformats.org/drawingml/2006/main">
  <dgm:ptLst>
    <dgm:pt modelId="{6389D754-4765-40FE-B4CA-C42678EEF7A0}"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zh-CN" altLang="en-US"/>
        </a:p>
      </dgm:t>
    </dgm:pt>
    <dgm:pt modelId="{CCC725ED-6E50-47DC-8576-3050D8A754DE}">
      <dgm:prSet phldrT="[文本]" custT="1"/>
      <dgm:spPr/>
      <dgm:t>
        <a:bodyPr/>
        <a:lstStyle/>
        <a:p>
          <a:r>
            <a:rPr lang="zh-CN" altLang="en-US" sz="1800" b="1" dirty="0" smtClean="0">
              <a:latin typeface="+mn-ea"/>
              <a:ea typeface="+mn-ea"/>
            </a:rPr>
            <a:t>转让方式</a:t>
          </a:r>
          <a:endParaRPr lang="zh-CN" altLang="en-US" sz="1800" b="1" dirty="0">
            <a:latin typeface="+mn-ea"/>
            <a:ea typeface="+mn-ea"/>
          </a:endParaRPr>
        </a:p>
      </dgm:t>
    </dgm:pt>
    <dgm:pt modelId="{E2844C56-3938-4826-99A8-CAC0FFAFDCC5}" type="parTrans" cxnId="{13F171AD-48A6-4036-9CA3-F228AFD0B550}">
      <dgm:prSet/>
      <dgm:spPr/>
      <dgm:t>
        <a:bodyPr/>
        <a:lstStyle/>
        <a:p>
          <a:endParaRPr lang="zh-CN" altLang="en-US">
            <a:latin typeface="+mn-ea"/>
            <a:ea typeface="+mn-ea"/>
          </a:endParaRPr>
        </a:p>
      </dgm:t>
    </dgm:pt>
    <dgm:pt modelId="{752BAAB3-0D97-48BB-B8AE-130D828EC144}" type="sibTrans" cxnId="{13F171AD-48A6-4036-9CA3-F228AFD0B550}">
      <dgm:prSet/>
      <dgm:spPr/>
      <dgm:t>
        <a:bodyPr/>
        <a:lstStyle/>
        <a:p>
          <a:endParaRPr lang="zh-CN" altLang="en-US">
            <a:latin typeface="+mn-ea"/>
            <a:ea typeface="+mn-ea"/>
          </a:endParaRPr>
        </a:p>
      </dgm:t>
    </dgm:pt>
    <dgm:pt modelId="{6F570113-47FD-484C-A249-DBBB7DA5A6C7}">
      <dgm:prSet phldrT="[文本]" custT="1"/>
      <dgm:spPr/>
      <dgm:t>
        <a:bodyPr/>
        <a:lstStyle/>
        <a:p>
          <a:r>
            <a:rPr lang="zh-CN" altLang="en-US" sz="1600" b="1" dirty="0" smtClean="0">
              <a:latin typeface="+mn-ea"/>
              <a:ea typeface="+mn-ea"/>
            </a:rPr>
            <a:t>做市转让</a:t>
          </a:r>
          <a:endParaRPr lang="zh-CN" altLang="en-US" sz="1600" b="1" dirty="0">
            <a:latin typeface="+mn-ea"/>
            <a:ea typeface="+mn-ea"/>
          </a:endParaRPr>
        </a:p>
      </dgm:t>
    </dgm:pt>
    <dgm:pt modelId="{056FE263-119B-48A5-901C-DD8BE65CFB82}" type="parTrans" cxnId="{6E0EA341-57DF-482C-92B9-1570787C4434}">
      <dgm:prSet/>
      <dgm:spPr/>
      <dgm:t>
        <a:bodyPr/>
        <a:lstStyle/>
        <a:p>
          <a:endParaRPr lang="zh-CN" altLang="en-US">
            <a:latin typeface="+mn-ea"/>
            <a:ea typeface="+mn-ea"/>
          </a:endParaRPr>
        </a:p>
      </dgm:t>
    </dgm:pt>
    <dgm:pt modelId="{950A19B5-0E5B-4275-9A95-538B2EB034D9}" type="sibTrans" cxnId="{6E0EA341-57DF-482C-92B9-1570787C4434}">
      <dgm:prSet/>
      <dgm:spPr/>
      <dgm:t>
        <a:bodyPr/>
        <a:lstStyle/>
        <a:p>
          <a:endParaRPr lang="zh-CN" altLang="en-US">
            <a:latin typeface="+mn-ea"/>
            <a:ea typeface="+mn-ea"/>
          </a:endParaRPr>
        </a:p>
      </dgm:t>
    </dgm:pt>
    <dgm:pt modelId="{D216D360-548A-4C2D-9B5D-5F155BB80930}">
      <dgm:prSet phldrT="[文本]" custT="1"/>
      <dgm:spPr/>
      <dgm:t>
        <a:bodyPr/>
        <a:lstStyle/>
        <a:p>
          <a:r>
            <a:rPr lang="zh-CN" altLang="en-US" sz="1600" b="1" dirty="0" smtClean="0">
              <a:latin typeface="+mn-ea"/>
              <a:ea typeface="+mn-ea"/>
            </a:rPr>
            <a:t>限价委托</a:t>
          </a:r>
          <a:endParaRPr lang="zh-CN" altLang="en-US" sz="1600" b="1" dirty="0">
            <a:latin typeface="+mn-ea"/>
            <a:ea typeface="+mn-ea"/>
          </a:endParaRPr>
        </a:p>
      </dgm:t>
    </dgm:pt>
    <dgm:pt modelId="{5BA15264-B9EF-484B-9EDE-0C9E922F2E5C}" type="parTrans" cxnId="{E8D90387-6CE0-4CD6-9F24-532E9F65876D}">
      <dgm:prSet/>
      <dgm:spPr/>
      <dgm:t>
        <a:bodyPr/>
        <a:lstStyle/>
        <a:p>
          <a:endParaRPr lang="zh-CN" altLang="en-US">
            <a:latin typeface="+mn-ea"/>
            <a:ea typeface="+mn-ea"/>
          </a:endParaRPr>
        </a:p>
      </dgm:t>
    </dgm:pt>
    <dgm:pt modelId="{D7CE43F9-7916-4080-81C4-8C2E1FDF5EE5}" type="sibTrans" cxnId="{E8D90387-6CE0-4CD6-9F24-532E9F65876D}">
      <dgm:prSet/>
      <dgm:spPr/>
      <dgm:t>
        <a:bodyPr/>
        <a:lstStyle/>
        <a:p>
          <a:endParaRPr lang="zh-CN" altLang="en-US">
            <a:latin typeface="+mn-ea"/>
            <a:ea typeface="+mn-ea"/>
          </a:endParaRPr>
        </a:p>
      </dgm:t>
    </dgm:pt>
    <dgm:pt modelId="{FB465776-0556-4759-83BB-A49D050957AE}">
      <dgm:prSet phldrT="[文本]" custT="1"/>
      <dgm:spPr/>
      <dgm:t>
        <a:bodyPr/>
        <a:lstStyle/>
        <a:p>
          <a:r>
            <a:rPr lang="zh-CN" altLang="en-US" sz="1600" b="1" dirty="0" smtClean="0">
              <a:latin typeface="+mn-ea"/>
              <a:ea typeface="+mn-ea"/>
            </a:rPr>
            <a:t>限价委托</a:t>
          </a:r>
          <a:endParaRPr lang="zh-CN" altLang="en-US" sz="1600" b="1" dirty="0">
            <a:latin typeface="+mn-ea"/>
            <a:ea typeface="+mn-ea"/>
          </a:endParaRPr>
        </a:p>
      </dgm:t>
    </dgm:pt>
    <dgm:pt modelId="{880C1E4D-221A-41D3-957C-5E26BFC62771}" type="parTrans" cxnId="{A7CC67F8-5A7E-4103-8842-F28019DC31B8}">
      <dgm:prSet/>
      <dgm:spPr/>
      <dgm:t>
        <a:bodyPr/>
        <a:lstStyle/>
        <a:p>
          <a:endParaRPr lang="zh-CN" altLang="en-US">
            <a:latin typeface="+mn-ea"/>
            <a:ea typeface="+mn-ea"/>
          </a:endParaRPr>
        </a:p>
      </dgm:t>
    </dgm:pt>
    <dgm:pt modelId="{F449DF18-5A65-4F91-A618-F2BD32B0EDF5}" type="sibTrans" cxnId="{A7CC67F8-5A7E-4103-8842-F28019DC31B8}">
      <dgm:prSet/>
      <dgm:spPr/>
      <dgm:t>
        <a:bodyPr/>
        <a:lstStyle/>
        <a:p>
          <a:endParaRPr lang="zh-CN" altLang="en-US">
            <a:latin typeface="+mn-ea"/>
            <a:ea typeface="+mn-ea"/>
          </a:endParaRPr>
        </a:p>
      </dgm:t>
    </dgm:pt>
    <dgm:pt modelId="{54E38F6C-B428-4815-80E2-788DF735E401}">
      <dgm:prSet phldrT="[文本]" custT="1"/>
      <dgm:spPr>
        <a:solidFill>
          <a:srgbClr val="E72520"/>
        </a:solidFill>
      </dgm:spPr>
      <dgm:t>
        <a:bodyPr/>
        <a:lstStyle/>
        <a:p>
          <a:pPr>
            <a:lnSpc>
              <a:spcPct val="50000"/>
            </a:lnSpc>
          </a:pPr>
          <a:r>
            <a:rPr lang="zh-CN" altLang="en-US" sz="1600" b="1" dirty="0" smtClean="0">
              <a:latin typeface="+mn-ea"/>
              <a:ea typeface="+mn-ea"/>
            </a:rPr>
            <a:t>竞价转让（未推出）</a:t>
          </a:r>
          <a:endParaRPr lang="en-US" altLang="zh-CN" sz="1600" b="1" dirty="0" smtClean="0">
            <a:latin typeface="+mn-ea"/>
            <a:ea typeface="+mn-ea"/>
          </a:endParaRPr>
        </a:p>
        <a:p>
          <a:pPr>
            <a:lnSpc>
              <a:spcPct val="50000"/>
            </a:lnSpc>
          </a:pPr>
          <a:r>
            <a:rPr lang="zh-CN" altLang="en-US" sz="1600" b="1" dirty="0" smtClean="0">
              <a:latin typeface="+mn-ea"/>
              <a:ea typeface="+mn-ea"/>
            </a:rPr>
            <a:t>（集合</a:t>
          </a:r>
          <a:r>
            <a:rPr lang="en-US" altLang="zh-CN" sz="1600" b="1" dirty="0" smtClean="0">
              <a:latin typeface="+mn-ea"/>
              <a:ea typeface="+mn-ea"/>
            </a:rPr>
            <a:t>&amp;</a:t>
          </a:r>
          <a:r>
            <a:rPr lang="zh-CN" altLang="en-US" sz="1600" b="1" dirty="0" smtClean="0">
              <a:latin typeface="+mn-ea"/>
              <a:ea typeface="+mn-ea"/>
            </a:rPr>
            <a:t>连续）</a:t>
          </a:r>
          <a:endParaRPr lang="zh-CN" altLang="en-US" sz="1600" b="1" dirty="0">
            <a:latin typeface="+mn-ea"/>
            <a:ea typeface="+mn-ea"/>
          </a:endParaRPr>
        </a:p>
      </dgm:t>
    </dgm:pt>
    <dgm:pt modelId="{D478976F-AE2B-4663-BDC3-032A7F3EEB60}" type="parTrans" cxnId="{C3E48A17-FC7F-4F60-9D1E-466BFCBCC062}">
      <dgm:prSet/>
      <dgm:spPr/>
      <dgm:t>
        <a:bodyPr/>
        <a:lstStyle/>
        <a:p>
          <a:endParaRPr lang="zh-CN" altLang="en-US">
            <a:latin typeface="+mn-ea"/>
            <a:ea typeface="+mn-ea"/>
          </a:endParaRPr>
        </a:p>
      </dgm:t>
    </dgm:pt>
    <dgm:pt modelId="{601A15E2-016D-4EB5-85E5-0739C258097C}" type="sibTrans" cxnId="{C3E48A17-FC7F-4F60-9D1E-466BFCBCC062}">
      <dgm:prSet/>
      <dgm:spPr/>
      <dgm:t>
        <a:bodyPr/>
        <a:lstStyle/>
        <a:p>
          <a:endParaRPr lang="zh-CN" altLang="en-US">
            <a:latin typeface="+mn-ea"/>
            <a:ea typeface="+mn-ea"/>
          </a:endParaRPr>
        </a:p>
      </dgm:t>
    </dgm:pt>
    <dgm:pt modelId="{13C1D859-84C5-480D-8337-510A9AA75034}">
      <dgm:prSet phldrT="[文本]" custT="1"/>
      <dgm:spPr/>
      <dgm:t>
        <a:bodyPr/>
        <a:lstStyle/>
        <a:p>
          <a:r>
            <a:rPr lang="zh-CN" altLang="en-US" sz="1600" b="1" dirty="0" smtClean="0">
              <a:latin typeface="+mn-ea"/>
              <a:ea typeface="+mn-ea"/>
            </a:rPr>
            <a:t>协议转让</a:t>
          </a:r>
          <a:endParaRPr lang="zh-CN" altLang="en-US" sz="1600" b="1" dirty="0">
            <a:latin typeface="+mn-ea"/>
            <a:ea typeface="+mn-ea"/>
          </a:endParaRPr>
        </a:p>
      </dgm:t>
    </dgm:pt>
    <dgm:pt modelId="{D2144C6F-0C1C-435D-9CA7-55D6FDB143F4}" type="sibTrans" cxnId="{7151E694-D253-4F13-A1E8-5FE42AAA4B2C}">
      <dgm:prSet/>
      <dgm:spPr/>
      <dgm:t>
        <a:bodyPr/>
        <a:lstStyle/>
        <a:p>
          <a:endParaRPr lang="zh-CN" altLang="en-US">
            <a:latin typeface="+mn-ea"/>
            <a:ea typeface="+mn-ea"/>
          </a:endParaRPr>
        </a:p>
      </dgm:t>
    </dgm:pt>
    <dgm:pt modelId="{A052883B-FBCF-4538-BF4B-25C770C51654}" type="parTrans" cxnId="{7151E694-D253-4F13-A1E8-5FE42AAA4B2C}">
      <dgm:prSet/>
      <dgm:spPr/>
      <dgm:t>
        <a:bodyPr/>
        <a:lstStyle/>
        <a:p>
          <a:endParaRPr lang="zh-CN" altLang="en-US">
            <a:latin typeface="+mn-ea"/>
            <a:ea typeface="+mn-ea"/>
          </a:endParaRPr>
        </a:p>
      </dgm:t>
    </dgm:pt>
    <dgm:pt modelId="{79394A9D-D468-4186-A81B-0BA87D553403}">
      <dgm:prSet phldrT="[文本]" custT="1"/>
      <dgm:spPr>
        <a:solidFill>
          <a:srgbClr val="00B0F0"/>
        </a:solidFill>
      </dgm:spPr>
      <dgm:t>
        <a:bodyPr/>
        <a:lstStyle/>
        <a:p>
          <a:r>
            <a:rPr lang="zh-CN" altLang="en-US" sz="1600" b="1" dirty="0" smtClean="0">
              <a:latin typeface="+mn-ea"/>
              <a:ea typeface="+mn-ea"/>
            </a:rPr>
            <a:t>定价委托</a:t>
          </a:r>
          <a:endParaRPr lang="zh-CN" altLang="en-US" sz="1600" b="1" dirty="0">
            <a:latin typeface="+mn-ea"/>
            <a:ea typeface="+mn-ea"/>
          </a:endParaRPr>
        </a:p>
      </dgm:t>
    </dgm:pt>
    <dgm:pt modelId="{22DAD87B-9833-4E91-AC82-6BDDFDB43252}" type="parTrans" cxnId="{BE956E61-8296-4606-90B0-B49D4BC97C72}">
      <dgm:prSet/>
      <dgm:spPr/>
      <dgm:t>
        <a:bodyPr/>
        <a:lstStyle/>
        <a:p>
          <a:endParaRPr lang="zh-CN" altLang="en-US">
            <a:latin typeface="+mn-ea"/>
            <a:ea typeface="+mn-ea"/>
          </a:endParaRPr>
        </a:p>
      </dgm:t>
    </dgm:pt>
    <dgm:pt modelId="{B922DD80-E747-47B5-A6AE-7E4560E95F6F}" type="sibTrans" cxnId="{BE956E61-8296-4606-90B0-B49D4BC97C72}">
      <dgm:prSet/>
      <dgm:spPr/>
      <dgm:t>
        <a:bodyPr/>
        <a:lstStyle/>
        <a:p>
          <a:endParaRPr lang="zh-CN" altLang="en-US">
            <a:latin typeface="+mn-ea"/>
            <a:ea typeface="+mn-ea"/>
          </a:endParaRPr>
        </a:p>
      </dgm:t>
    </dgm:pt>
    <dgm:pt modelId="{208DAFFD-9BE9-447E-B62F-56F427F92E75}">
      <dgm:prSet phldrT="[文本]" custT="1"/>
      <dgm:spPr>
        <a:solidFill>
          <a:srgbClr val="00B0F0"/>
        </a:solidFill>
      </dgm:spPr>
      <dgm:t>
        <a:bodyPr/>
        <a:lstStyle/>
        <a:p>
          <a:r>
            <a:rPr lang="zh-CN" altLang="en-US" sz="1600" b="1" dirty="0" smtClean="0">
              <a:latin typeface="+mn-ea"/>
              <a:ea typeface="+mn-ea"/>
            </a:rPr>
            <a:t>成交确认委托</a:t>
          </a:r>
          <a:endParaRPr lang="zh-CN" altLang="en-US" sz="1600" b="1" dirty="0">
            <a:latin typeface="+mn-ea"/>
            <a:ea typeface="+mn-ea"/>
          </a:endParaRPr>
        </a:p>
      </dgm:t>
    </dgm:pt>
    <dgm:pt modelId="{C6AFC6AB-4621-441D-B0B2-BCDF95B17066}" type="parTrans" cxnId="{42F08B11-61E1-416A-BEB4-1368B5F2827F}">
      <dgm:prSet/>
      <dgm:spPr/>
      <dgm:t>
        <a:bodyPr/>
        <a:lstStyle/>
        <a:p>
          <a:endParaRPr lang="zh-CN" altLang="en-US">
            <a:latin typeface="+mn-ea"/>
            <a:ea typeface="+mn-ea"/>
          </a:endParaRPr>
        </a:p>
      </dgm:t>
    </dgm:pt>
    <dgm:pt modelId="{7A92B0B8-50C7-494E-AE2C-88FF87323740}" type="sibTrans" cxnId="{42F08B11-61E1-416A-BEB4-1368B5F2827F}">
      <dgm:prSet/>
      <dgm:spPr/>
      <dgm:t>
        <a:bodyPr/>
        <a:lstStyle/>
        <a:p>
          <a:endParaRPr lang="zh-CN" altLang="en-US">
            <a:latin typeface="+mn-ea"/>
            <a:ea typeface="+mn-ea"/>
          </a:endParaRPr>
        </a:p>
      </dgm:t>
    </dgm:pt>
    <dgm:pt modelId="{DC7D81C1-8804-4FB0-A940-C42C518C8A09}">
      <dgm:prSet phldrT="[文本]" custT="1"/>
      <dgm:spPr>
        <a:solidFill>
          <a:srgbClr val="00B0F0"/>
        </a:solidFill>
      </dgm:spPr>
      <dgm:t>
        <a:bodyPr/>
        <a:lstStyle/>
        <a:p>
          <a:r>
            <a:rPr lang="zh-CN" altLang="en-US" sz="1600" b="1" dirty="0" smtClean="0">
              <a:latin typeface="+mn-ea"/>
              <a:ea typeface="+mn-ea"/>
            </a:rPr>
            <a:t>互保成交确认委托</a:t>
          </a:r>
          <a:endParaRPr lang="zh-CN" altLang="en-US" sz="1600" b="1" dirty="0">
            <a:latin typeface="+mn-ea"/>
            <a:ea typeface="+mn-ea"/>
          </a:endParaRPr>
        </a:p>
      </dgm:t>
    </dgm:pt>
    <dgm:pt modelId="{4E21BD54-BA5D-4ADE-85B6-DBA074DE9EBF}" type="parTrans" cxnId="{8E14EF58-B1D6-44E1-945A-ED9AB52001B4}">
      <dgm:prSet/>
      <dgm:spPr/>
      <dgm:t>
        <a:bodyPr/>
        <a:lstStyle/>
        <a:p>
          <a:endParaRPr lang="zh-CN" altLang="en-US">
            <a:latin typeface="+mn-ea"/>
            <a:ea typeface="+mn-ea"/>
          </a:endParaRPr>
        </a:p>
      </dgm:t>
    </dgm:pt>
    <dgm:pt modelId="{58DB1A5C-91A4-4F6C-9F24-F24BF0F2B15A}" type="sibTrans" cxnId="{8E14EF58-B1D6-44E1-945A-ED9AB52001B4}">
      <dgm:prSet/>
      <dgm:spPr/>
      <dgm:t>
        <a:bodyPr/>
        <a:lstStyle/>
        <a:p>
          <a:endParaRPr lang="zh-CN" altLang="en-US">
            <a:latin typeface="+mn-ea"/>
            <a:ea typeface="+mn-ea"/>
          </a:endParaRPr>
        </a:p>
      </dgm:t>
    </dgm:pt>
    <dgm:pt modelId="{5811863A-613C-42CE-8BB4-2623B98BB1F7}">
      <dgm:prSet phldrT="[文本]" custT="1"/>
      <dgm:spPr>
        <a:solidFill>
          <a:srgbClr val="00B0F0"/>
        </a:solidFill>
      </dgm:spPr>
      <dgm:t>
        <a:bodyPr/>
        <a:lstStyle/>
        <a:p>
          <a:pPr>
            <a:lnSpc>
              <a:spcPts val="1000"/>
            </a:lnSpc>
          </a:pPr>
          <a:r>
            <a:rPr lang="zh-CN" altLang="en-US" sz="1600" b="1" dirty="0" smtClean="0">
              <a:latin typeface="+mn-ea"/>
              <a:ea typeface="+mn-ea"/>
            </a:rPr>
            <a:t>意向委托</a:t>
          </a:r>
          <a:endParaRPr lang="en-US" altLang="zh-CN" sz="1600" b="1" dirty="0" smtClean="0">
            <a:latin typeface="+mn-ea"/>
            <a:ea typeface="+mn-ea"/>
          </a:endParaRPr>
        </a:p>
        <a:p>
          <a:pPr>
            <a:lnSpc>
              <a:spcPts val="1000"/>
            </a:lnSpc>
          </a:pPr>
          <a:r>
            <a:rPr lang="zh-CN" altLang="en-US" sz="1600" b="1" dirty="0" smtClean="0">
              <a:latin typeface="+mn-ea"/>
              <a:ea typeface="+mn-ea"/>
            </a:rPr>
            <a:t>（未上线）</a:t>
          </a:r>
          <a:endParaRPr lang="zh-CN" altLang="en-US" sz="1600" b="1" dirty="0">
            <a:latin typeface="+mn-ea"/>
            <a:ea typeface="+mn-ea"/>
          </a:endParaRPr>
        </a:p>
      </dgm:t>
    </dgm:pt>
    <dgm:pt modelId="{C96C32C5-C48A-4ECD-B368-1DC453A1D2C1}" type="parTrans" cxnId="{2CF283D1-A7BB-4E7F-AB79-467A3A55791D}">
      <dgm:prSet/>
      <dgm:spPr/>
      <dgm:t>
        <a:bodyPr/>
        <a:lstStyle/>
        <a:p>
          <a:endParaRPr lang="zh-CN" altLang="en-US"/>
        </a:p>
      </dgm:t>
    </dgm:pt>
    <dgm:pt modelId="{1DE6DBF8-BEF3-474D-B667-A9D258A51731}" type="sibTrans" cxnId="{2CF283D1-A7BB-4E7F-AB79-467A3A55791D}">
      <dgm:prSet/>
      <dgm:spPr/>
      <dgm:t>
        <a:bodyPr/>
        <a:lstStyle/>
        <a:p>
          <a:endParaRPr lang="zh-CN" altLang="en-US"/>
        </a:p>
      </dgm:t>
    </dgm:pt>
    <dgm:pt modelId="{71CF6CFB-29B7-4A3C-BF0D-F8C8B93E4C71}" type="pres">
      <dgm:prSet presAssocID="{6389D754-4765-40FE-B4CA-C42678EEF7A0}" presName="diagram" presStyleCnt="0">
        <dgm:presLayoutVars>
          <dgm:chPref val="1"/>
          <dgm:dir/>
          <dgm:animOne val="branch"/>
          <dgm:animLvl val="lvl"/>
          <dgm:resizeHandles val="exact"/>
        </dgm:presLayoutVars>
      </dgm:prSet>
      <dgm:spPr/>
      <dgm:t>
        <a:bodyPr/>
        <a:lstStyle/>
        <a:p>
          <a:endParaRPr lang="zh-CN" altLang="en-US"/>
        </a:p>
      </dgm:t>
    </dgm:pt>
    <dgm:pt modelId="{96B151FB-B54C-425A-9183-5C71FA32461F}" type="pres">
      <dgm:prSet presAssocID="{CCC725ED-6E50-47DC-8576-3050D8A754DE}" presName="root1" presStyleCnt="0"/>
      <dgm:spPr/>
    </dgm:pt>
    <dgm:pt modelId="{14DB5444-E7F1-4EBF-A4D3-679A675C865B}" type="pres">
      <dgm:prSet presAssocID="{CCC725ED-6E50-47DC-8576-3050D8A754DE}" presName="LevelOneTextNode" presStyleLbl="node0" presStyleIdx="0" presStyleCnt="1" custLinFactNeighborX="-24836">
        <dgm:presLayoutVars>
          <dgm:chPref val="3"/>
        </dgm:presLayoutVars>
      </dgm:prSet>
      <dgm:spPr/>
      <dgm:t>
        <a:bodyPr/>
        <a:lstStyle/>
        <a:p>
          <a:endParaRPr lang="zh-CN" altLang="en-US"/>
        </a:p>
      </dgm:t>
    </dgm:pt>
    <dgm:pt modelId="{5B56640B-1348-4A9E-B35B-A631370396E7}" type="pres">
      <dgm:prSet presAssocID="{CCC725ED-6E50-47DC-8576-3050D8A754DE}" presName="level2hierChild" presStyleCnt="0"/>
      <dgm:spPr/>
    </dgm:pt>
    <dgm:pt modelId="{0EA10C36-6FF4-4F03-AAA6-9F0F3C2E310F}" type="pres">
      <dgm:prSet presAssocID="{056FE263-119B-48A5-901C-DD8BE65CFB82}" presName="conn2-1" presStyleLbl="parChTrans1D2" presStyleIdx="0" presStyleCnt="3"/>
      <dgm:spPr/>
      <dgm:t>
        <a:bodyPr/>
        <a:lstStyle/>
        <a:p>
          <a:endParaRPr lang="zh-CN" altLang="en-US"/>
        </a:p>
      </dgm:t>
    </dgm:pt>
    <dgm:pt modelId="{A5347987-2E5E-4CE7-94AF-0A0A3574DE53}" type="pres">
      <dgm:prSet presAssocID="{056FE263-119B-48A5-901C-DD8BE65CFB82}" presName="connTx" presStyleLbl="parChTrans1D2" presStyleIdx="0" presStyleCnt="3"/>
      <dgm:spPr/>
      <dgm:t>
        <a:bodyPr/>
        <a:lstStyle/>
        <a:p>
          <a:endParaRPr lang="zh-CN" altLang="en-US"/>
        </a:p>
      </dgm:t>
    </dgm:pt>
    <dgm:pt modelId="{B6A4B1EF-2783-4E35-B0C2-51843D7D9E76}" type="pres">
      <dgm:prSet presAssocID="{6F570113-47FD-484C-A249-DBBB7DA5A6C7}" presName="root2" presStyleCnt="0"/>
      <dgm:spPr/>
    </dgm:pt>
    <dgm:pt modelId="{C843F356-7BC4-497C-9F0F-8BF12ED56DBE}" type="pres">
      <dgm:prSet presAssocID="{6F570113-47FD-484C-A249-DBBB7DA5A6C7}" presName="LevelTwoTextNode" presStyleLbl="node2" presStyleIdx="0" presStyleCnt="3" custScaleX="143522">
        <dgm:presLayoutVars>
          <dgm:chPref val="3"/>
        </dgm:presLayoutVars>
      </dgm:prSet>
      <dgm:spPr/>
      <dgm:t>
        <a:bodyPr/>
        <a:lstStyle/>
        <a:p>
          <a:endParaRPr lang="zh-CN" altLang="en-US"/>
        </a:p>
      </dgm:t>
    </dgm:pt>
    <dgm:pt modelId="{3DB12F31-12BF-4368-A7CF-16064FE32ECE}" type="pres">
      <dgm:prSet presAssocID="{6F570113-47FD-484C-A249-DBBB7DA5A6C7}" presName="level3hierChild" presStyleCnt="0"/>
      <dgm:spPr/>
    </dgm:pt>
    <dgm:pt modelId="{43CDA191-E192-4556-A343-31C50CA8F5C5}" type="pres">
      <dgm:prSet presAssocID="{5BA15264-B9EF-484B-9EDE-0C9E922F2E5C}" presName="conn2-1" presStyleLbl="parChTrans1D3" presStyleIdx="0" presStyleCnt="6"/>
      <dgm:spPr/>
      <dgm:t>
        <a:bodyPr/>
        <a:lstStyle/>
        <a:p>
          <a:endParaRPr lang="zh-CN" altLang="en-US"/>
        </a:p>
      </dgm:t>
    </dgm:pt>
    <dgm:pt modelId="{8F447811-30E0-47D1-B039-C25DF32CB3AF}" type="pres">
      <dgm:prSet presAssocID="{5BA15264-B9EF-484B-9EDE-0C9E922F2E5C}" presName="connTx" presStyleLbl="parChTrans1D3" presStyleIdx="0" presStyleCnt="6"/>
      <dgm:spPr/>
      <dgm:t>
        <a:bodyPr/>
        <a:lstStyle/>
        <a:p>
          <a:endParaRPr lang="zh-CN" altLang="en-US"/>
        </a:p>
      </dgm:t>
    </dgm:pt>
    <dgm:pt modelId="{8342A563-CE30-45CA-A1AA-4176F256BFF7}" type="pres">
      <dgm:prSet presAssocID="{D216D360-548A-4C2D-9B5D-5F155BB80930}" presName="root2" presStyleCnt="0"/>
      <dgm:spPr/>
    </dgm:pt>
    <dgm:pt modelId="{1EDA0C69-B1AA-4BC3-AB20-265BF6AA1F8D}" type="pres">
      <dgm:prSet presAssocID="{D216D360-548A-4C2D-9B5D-5F155BB80930}" presName="LevelTwoTextNode" presStyleLbl="node3" presStyleIdx="0" presStyleCnt="6" custScaleX="170372" custLinFactNeighborX="47898">
        <dgm:presLayoutVars>
          <dgm:chPref val="3"/>
        </dgm:presLayoutVars>
      </dgm:prSet>
      <dgm:spPr/>
      <dgm:t>
        <a:bodyPr/>
        <a:lstStyle/>
        <a:p>
          <a:endParaRPr lang="zh-CN" altLang="en-US"/>
        </a:p>
      </dgm:t>
    </dgm:pt>
    <dgm:pt modelId="{82A2657F-427B-4282-9CD3-648B11F5CF53}" type="pres">
      <dgm:prSet presAssocID="{D216D360-548A-4C2D-9B5D-5F155BB80930}" presName="level3hierChild" presStyleCnt="0"/>
      <dgm:spPr/>
    </dgm:pt>
    <dgm:pt modelId="{D78E0F3F-014E-44D7-914E-A68DD2C14DAD}" type="pres">
      <dgm:prSet presAssocID="{A052883B-FBCF-4538-BF4B-25C770C51654}" presName="conn2-1" presStyleLbl="parChTrans1D2" presStyleIdx="1" presStyleCnt="3"/>
      <dgm:spPr/>
      <dgm:t>
        <a:bodyPr/>
        <a:lstStyle/>
        <a:p>
          <a:endParaRPr lang="zh-CN" altLang="en-US"/>
        </a:p>
      </dgm:t>
    </dgm:pt>
    <dgm:pt modelId="{A3A0EA3D-D79C-4FD3-9042-947DD15D8557}" type="pres">
      <dgm:prSet presAssocID="{A052883B-FBCF-4538-BF4B-25C770C51654}" presName="connTx" presStyleLbl="parChTrans1D2" presStyleIdx="1" presStyleCnt="3"/>
      <dgm:spPr/>
      <dgm:t>
        <a:bodyPr/>
        <a:lstStyle/>
        <a:p>
          <a:endParaRPr lang="zh-CN" altLang="en-US"/>
        </a:p>
      </dgm:t>
    </dgm:pt>
    <dgm:pt modelId="{60838F92-965D-4EC3-B40F-FBD8D31C6E7A}" type="pres">
      <dgm:prSet presAssocID="{13C1D859-84C5-480D-8337-510A9AA75034}" presName="root2" presStyleCnt="0"/>
      <dgm:spPr/>
    </dgm:pt>
    <dgm:pt modelId="{DB36DF9A-7372-47E5-9A35-10C38A2E44AD}" type="pres">
      <dgm:prSet presAssocID="{13C1D859-84C5-480D-8337-510A9AA75034}" presName="LevelTwoTextNode" presStyleLbl="node2" presStyleIdx="1" presStyleCnt="3" custScaleX="143522">
        <dgm:presLayoutVars>
          <dgm:chPref val="3"/>
        </dgm:presLayoutVars>
      </dgm:prSet>
      <dgm:spPr/>
      <dgm:t>
        <a:bodyPr/>
        <a:lstStyle/>
        <a:p>
          <a:endParaRPr lang="zh-CN" altLang="en-US"/>
        </a:p>
      </dgm:t>
    </dgm:pt>
    <dgm:pt modelId="{71B49FC2-2228-4346-91B4-F32970CD1A9C}" type="pres">
      <dgm:prSet presAssocID="{13C1D859-84C5-480D-8337-510A9AA75034}" presName="level3hierChild" presStyleCnt="0"/>
      <dgm:spPr/>
    </dgm:pt>
    <dgm:pt modelId="{9E0C624E-860F-4EFA-9D25-38587B52CF1D}" type="pres">
      <dgm:prSet presAssocID="{C96C32C5-C48A-4ECD-B368-1DC453A1D2C1}" presName="conn2-1" presStyleLbl="parChTrans1D3" presStyleIdx="1" presStyleCnt="6"/>
      <dgm:spPr/>
      <dgm:t>
        <a:bodyPr/>
        <a:lstStyle/>
        <a:p>
          <a:endParaRPr lang="zh-CN" altLang="en-US"/>
        </a:p>
      </dgm:t>
    </dgm:pt>
    <dgm:pt modelId="{1A0E4ACC-DC9D-4AF6-869C-E1076D40B562}" type="pres">
      <dgm:prSet presAssocID="{C96C32C5-C48A-4ECD-B368-1DC453A1D2C1}" presName="connTx" presStyleLbl="parChTrans1D3" presStyleIdx="1" presStyleCnt="6"/>
      <dgm:spPr/>
      <dgm:t>
        <a:bodyPr/>
        <a:lstStyle/>
        <a:p>
          <a:endParaRPr lang="zh-CN" altLang="en-US"/>
        </a:p>
      </dgm:t>
    </dgm:pt>
    <dgm:pt modelId="{455C084B-6C3E-45BC-B200-8A21A7221F3B}" type="pres">
      <dgm:prSet presAssocID="{5811863A-613C-42CE-8BB4-2623B98BB1F7}" presName="root2" presStyleCnt="0"/>
      <dgm:spPr/>
    </dgm:pt>
    <dgm:pt modelId="{EDBB3BA2-167A-4DB6-9FB4-68C4EB78ED95}" type="pres">
      <dgm:prSet presAssocID="{5811863A-613C-42CE-8BB4-2623B98BB1F7}" presName="LevelTwoTextNode" presStyleLbl="node3" presStyleIdx="1" presStyleCnt="6" custScaleX="170372" custLinFactNeighborX="46530">
        <dgm:presLayoutVars>
          <dgm:chPref val="3"/>
        </dgm:presLayoutVars>
      </dgm:prSet>
      <dgm:spPr/>
      <dgm:t>
        <a:bodyPr/>
        <a:lstStyle/>
        <a:p>
          <a:endParaRPr lang="zh-CN" altLang="en-US"/>
        </a:p>
      </dgm:t>
    </dgm:pt>
    <dgm:pt modelId="{AB2BFD2C-8E32-4BAA-BBB8-DE1D072E4B20}" type="pres">
      <dgm:prSet presAssocID="{5811863A-613C-42CE-8BB4-2623B98BB1F7}" presName="level3hierChild" presStyleCnt="0"/>
      <dgm:spPr/>
    </dgm:pt>
    <dgm:pt modelId="{1C6C13BB-1094-42BD-8E8B-731119962D12}" type="pres">
      <dgm:prSet presAssocID="{22DAD87B-9833-4E91-AC82-6BDDFDB43252}" presName="conn2-1" presStyleLbl="parChTrans1D3" presStyleIdx="2" presStyleCnt="6"/>
      <dgm:spPr/>
      <dgm:t>
        <a:bodyPr/>
        <a:lstStyle/>
        <a:p>
          <a:endParaRPr lang="zh-CN" altLang="en-US"/>
        </a:p>
      </dgm:t>
    </dgm:pt>
    <dgm:pt modelId="{C80FA2F7-A1E2-41B8-9206-5BE24E27E435}" type="pres">
      <dgm:prSet presAssocID="{22DAD87B-9833-4E91-AC82-6BDDFDB43252}" presName="connTx" presStyleLbl="parChTrans1D3" presStyleIdx="2" presStyleCnt="6"/>
      <dgm:spPr/>
      <dgm:t>
        <a:bodyPr/>
        <a:lstStyle/>
        <a:p>
          <a:endParaRPr lang="zh-CN" altLang="en-US"/>
        </a:p>
      </dgm:t>
    </dgm:pt>
    <dgm:pt modelId="{43CB3C5F-0A5C-4177-849F-2D8864FF8931}" type="pres">
      <dgm:prSet presAssocID="{79394A9D-D468-4186-A81B-0BA87D553403}" presName="root2" presStyleCnt="0"/>
      <dgm:spPr/>
    </dgm:pt>
    <dgm:pt modelId="{CB2955C7-C157-412B-9326-D1CDFB371D18}" type="pres">
      <dgm:prSet presAssocID="{79394A9D-D468-4186-A81B-0BA87D553403}" presName="LevelTwoTextNode" presStyleLbl="node3" presStyleIdx="2" presStyleCnt="6" custScaleX="170372" custLinFactNeighborX="47898">
        <dgm:presLayoutVars>
          <dgm:chPref val="3"/>
        </dgm:presLayoutVars>
      </dgm:prSet>
      <dgm:spPr/>
      <dgm:t>
        <a:bodyPr/>
        <a:lstStyle/>
        <a:p>
          <a:endParaRPr lang="zh-CN" altLang="en-US"/>
        </a:p>
      </dgm:t>
    </dgm:pt>
    <dgm:pt modelId="{3EBB0618-BE11-40DE-8299-DFE96EC4A2E0}" type="pres">
      <dgm:prSet presAssocID="{79394A9D-D468-4186-A81B-0BA87D553403}" presName="level3hierChild" presStyleCnt="0"/>
      <dgm:spPr/>
    </dgm:pt>
    <dgm:pt modelId="{7C4343BC-17D4-4F00-B38E-B37318EEA22C}" type="pres">
      <dgm:prSet presAssocID="{C6AFC6AB-4621-441D-B0B2-BCDF95B17066}" presName="conn2-1" presStyleLbl="parChTrans1D3" presStyleIdx="3" presStyleCnt="6"/>
      <dgm:spPr/>
      <dgm:t>
        <a:bodyPr/>
        <a:lstStyle/>
        <a:p>
          <a:endParaRPr lang="zh-CN" altLang="en-US"/>
        </a:p>
      </dgm:t>
    </dgm:pt>
    <dgm:pt modelId="{66FD1E8B-6C40-4147-AA58-4289B45C0AE9}" type="pres">
      <dgm:prSet presAssocID="{C6AFC6AB-4621-441D-B0B2-BCDF95B17066}" presName="connTx" presStyleLbl="parChTrans1D3" presStyleIdx="3" presStyleCnt="6"/>
      <dgm:spPr/>
      <dgm:t>
        <a:bodyPr/>
        <a:lstStyle/>
        <a:p>
          <a:endParaRPr lang="zh-CN" altLang="en-US"/>
        </a:p>
      </dgm:t>
    </dgm:pt>
    <dgm:pt modelId="{A7CA9949-84C1-43A7-AFCF-805D19B20CF1}" type="pres">
      <dgm:prSet presAssocID="{208DAFFD-9BE9-447E-B62F-56F427F92E75}" presName="root2" presStyleCnt="0"/>
      <dgm:spPr/>
    </dgm:pt>
    <dgm:pt modelId="{2AE590CE-D2D2-4371-8DC9-61CCC7991CB2}" type="pres">
      <dgm:prSet presAssocID="{208DAFFD-9BE9-447E-B62F-56F427F92E75}" presName="LevelTwoTextNode" presStyleLbl="node3" presStyleIdx="3" presStyleCnt="6" custScaleX="170372" custLinFactNeighborX="47898">
        <dgm:presLayoutVars>
          <dgm:chPref val="3"/>
        </dgm:presLayoutVars>
      </dgm:prSet>
      <dgm:spPr/>
      <dgm:t>
        <a:bodyPr/>
        <a:lstStyle/>
        <a:p>
          <a:endParaRPr lang="zh-CN" altLang="en-US"/>
        </a:p>
      </dgm:t>
    </dgm:pt>
    <dgm:pt modelId="{FCFAE347-85C8-464B-B024-4F00CB72C31D}" type="pres">
      <dgm:prSet presAssocID="{208DAFFD-9BE9-447E-B62F-56F427F92E75}" presName="level3hierChild" presStyleCnt="0"/>
      <dgm:spPr/>
    </dgm:pt>
    <dgm:pt modelId="{CF0E0A92-A59E-4B7B-8315-B7788154E9C8}" type="pres">
      <dgm:prSet presAssocID="{4E21BD54-BA5D-4ADE-85B6-DBA074DE9EBF}" presName="conn2-1" presStyleLbl="parChTrans1D3" presStyleIdx="4" presStyleCnt="6"/>
      <dgm:spPr/>
      <dgm:t>
        <a:bodyPr/>
        <a:lstStyle/>
        <a:p>
          <a:endParaRPr lang="zh-CN" altLang="en-US"/>
        </a:p>
      </dgm:t>
    </dgm:pt>
    <dgm:pt modelId="{28C281C3-FB87-40C9-8EF9-76F7708D685A}" type="pres">
      <dgm:prSet presAssocID="{4E21BD54-BA5D-4ADE-85B6-DBA074DE9EBF}" presName="connTx" presStyleLbl="parChTrans1D3" presStyleIdx="4" presStyleCnt="6"/>
      <dgm:spPr/>
      <dgm:t>
        <a:bodyPr/>
        <a:lstStyle/>
        <a:p>
          <a:endParaRPr lang="zh-CN" altLang="en-US"/>
        </a:p>
      </dgm:t>
    </dgm:pt>
    <dgm:pt modelId="{EAD94D2F-81B3-46BA-80F6-AA2B4DD167FC}" type="pres">
      <dgm:prSet presAssocID="{DC7D81C1-8804-4FB0-A940-C42C518C8A09}" presName="root2" presStyleCnt="0"/>
      <dgm:spPr/>
    </dgm:pt>
    <dgm:pt modelId="{8FA20FF3-B24A-4262-AD12-2EC51BB049D0}" type="pres">
      <dgm:prSet presAssocID="{DC7D81C1-8804-4FB0-A940-C42C518C8A09}" presName="LevelTwoTextNode" presStyleLbl="node3" presStyleIdx="4" presStyleCnt="6" custScaleX="170372" custLinFactNeighborX="47898">
        <dgm:presLayoutVars>
          <dgm:chPref val="3"/>
        </dgm:presLayoutVars>
      </dgm:prSet>
      <dgm:spPr/>
      <dgm:t>
        <a:bodyPr/>
        <a:lstStyle/>
        <a:p>
          <a:endParaRPr lang="zh-CN" altLang="en-US"/>
        </a:p>
      </dgm:t>
    </dgm:pt>
    <dgm:pt modelId="{E0D65822-3C29-4178-ABC5-7264CAE8C79D}" type="pres">
      <dgm:prSet presAssocID="{DC7D81C1-8804-4FB0-A940-C42C518C8A09}" presName="level3hierChild" presStyleCnt="0"/>
      <dgm:spPr/>
    </dgm:pt>
    <dgm:pt modelId="{8C3E8D70-C966-4AA0-B63E-FEA74727C89A}" type="pres">
      <dgm:prSet presAssocID="{D478976F-AE2B-4663-BDC3-032A7F3EEB60}" presName="conn2-1" presStyleLbl="parChTrans1D2" presStyleIdx="2" presStyleCnt="3"/>
      <dgm:spPr/>
      <dgm:t>
        <a:bodyPr/>
        <a:lstStyle/>
        <a:p>
          <a:endParaRPr lang="zh-CN" altLang="en-US"/>
        </a:p>
      </dgm:t>
    </dgm:pt>
    <dgm:pt modelId="{0EFCFD39-C2BA-4099-802E-826274E40143}" type="pres">
      <dgm:prSet presAssocID="{D478976F-AE2B-4663-BDC3-032A7F3EEB60}" presName="connTx" presStyleLbl="parChTrans1D2" presStyleIdx="2" presStyleCnt="3"/>
      <dgm:spPr/>
      <dgm:t>
        <a:bodyPr/>
        <a:lstStyle/>
        <a:p>
          <a:endParaRPr lang="zh-CN" altLang="en-US"/>
        </a:p>
      </dgm:t>
    </dgm:pt>
    <dgm:pt modelId="{3784770D-ED74-43A6-B9D4-23B95102D257}" type="pres">
      <dgm:prSet presAssocID="{54E38F6C-B428-4815-80E2-788DF735E401}" presName="root2" presStyleCnt="0"/>
      <dgm:spPr/>
    </dgm:pt>
    <dgm:pt modelId="{A3343893-7601-4F33-828A-C6A454C274B9}" type="pres">
      <dgm:prSet presAssocID="{54E38F6C-B428-4815-80E2-788DF735E401}" presName="LevelTwoTextNode" presStyleLbl="node2" presStyleIdx="2" presStyleCnt="3" custScaleX="143522">
        <dgm:presLayoutVars>
          <dgm:chPref val="3"/>
        </dgm:presLayoutVars>
      </dgm:prSet>
      <dgm:spPr/>
      <dgm:t>
        <a:bodyPr/>
        <a:lstStyle/>
        <a:p>
          <a:endParaRPr lang="zh-CN" altLang="en-US"/>
        </a:p>
      </dgm:t>
    </dgm:pt>
    <dgm:pt modelId="{C45B6961-44D3-4D59-9F6E-CDBF254FA295}" type="pres">
      <dgm:prSet presAssocID="{54E38F6C-B428-4815-80E2-788DF735E401}" presName="level3hierChild" presStyleCnt="0"/>
      <dgm:spPr/>
    </dgm:pt>
    <dgm:pt modelId="{73DF50B8-02AE-49F5-894F-122A321D6292}" type="pres">
      <dgm:prSet presAssocID="{880C1E4D-221A-41D3-957C-5E26BFC62771}" presName="conn2-1" presStyleLbl="parChTrans1D3" presStyleIdx="5" presStyleCnt="6"/>
      <dgm:spPr/>
      <dgm:t>
        <a:bodyPr/>
        <a:lstStyle/>
        <a:p>
          <a:endParaRPr lang="zh-CN" altLang="en-US"/>
        </a:p>
      </dgm:t>
    </dgm:pt>
    <dgm:pt modelId="{BCC7DF3A-C731-4D1F-94AC-FF9F62B15BD6}" type="pres">
      <dgm:prSet presAssocID="{880C1E4D-221A-41D3-957C-5E26BFC62771}" presName="connTx" presStyleLbl="parChTrans1D3" presStyleIdx="5" presStyleCnt="6"/>
      <dgm:spPr/>
      <dgm:t>
        <a:bodyPr/>
        <a:lstStyle/>
        <a:p>
          <a:endParaRPr lang="zh-CN" altLang="en-US"/>
        </a:p>
      </dgm:t>
    </dgm:pt>
    <dgm:pt modelId="{45B8BC80-5C40-48E2-BBC1-95E5562291DA}" type="pres">
      <dgm:prSet presAssocID="{FB465776-0556-4759-83BB-A49D050957AE}" presName="root2" presStyleCnt="0"/>
      <dgm:spPr/>
    </dgm:pt>
    <dgm:pt modelId="{B49B62BE-EA28-460B-B275-6A57B9CE4AD0}" type="pres">
      <dgm:prSet presAssocID="{FB465776-0556-4759-83BB-A49D050957AE}" presName="LevelTwoTextNode" presStyleLbl="node3" presStyleIdx="5" presStyleCnt="6" custScaleX="170372" custLinFactNeighborX="47898">
        <dgm:presLayoutVars>
          <dgm:chPref val="3"/>
        </dgm:presLayoutVars>
      </dgm:prSet>
      <dgm:spPr/>
      <dgm:t>
        <a:bodyPr/>
        <a:lstStyle/>
        <a:p>
          <a:endParaRPr lang="zh-CN" altLang="en-US"/>
        </a:p>
      </dgm:t>
    </dgm:pt>
    <dgm:pt modelId="{4AD80E76-8CC1-47EA-875C-ED8B78C4ACDA}" type="pres">
      <dgm:prSet presAssocID="{FB465776-0556-4759-83BB-A49D050957AE}" presName="level3hierChild" presStyleCnt="0"/>
      <dgm:spPr/>
    </dgm:pt>
  </dgm:ptLst>
  <dgm:cxnLst>
    <dgm:cxn modelId="{BE956E61-8296-4606-90B0-B49D4BC97C72}" srcId="{13C1D859-84C5-480D-8337-510A9AA75034}" destId="{79394A9D-D468-4186-A81B-0BA87D553403}" srcOrd="1" destOrd="0" parTransId="{22DAD87B-9833-4E91-AC82-6BDDFDB43252}" sibTransId="{B922DD80-E747-47B5-A6AE-7E4560E95F6F}"/>
    <dgm:cxn modelId="{7392A5C3-173A-4EA9-9B61-404A6C9F1C79}" type="presOf" srcId="{D478976F-AE2B-4663-BDC3-032A7F3EEB60}" destId="{8C3E8D70-C966-4AA0-B63E-FEA74727C89A}" srcOrd="0" destOrd="0" presId="urn:microsoft.com/office/officeart/2005/8/layout/hierarchy2"/>
    <dgm:cxn modelId="{8AC200F6-1B74-4C8E-B01B-B0525877A21F}" type="presOf" srcId="{79394A9D-D468-4186-A81B-0BA87D553403}" destId="{CB2955C7-C157-412B-9326-D1CDFB371D18}" srcOrd="0" destOrd="0" presId="urn:microsoft.com/office/officeart/2005/8/layout/hierarchy2"/>
    <dgm:cxn modelId="{D6C58407-0CF7-4365-ADB1-2529291CABED}" type="presOf" srcId="{C96C32C5-C48A-4ECD-B368-1DC453A1D2C1}" destId="{1A0E4ACC-DC9D-4AF6-869C-E1076D40B562}" srcOrd="1" destOrd="0" presId="urn:microsoft.com/office/officeart/2005/8/layout/hierarchy2"/>
    <dgm:cxn modelId="{4EFF8962-92F2-4127-BAB1-E11C7ABC53DE}" type="presOf" srcId="{056FE263-119B-48A5-901C-DD8BE65CFB82}" destId="{0EA10C36-6FF4-4F03-AAA6-9F0F3C2E310F}" srcOrd="0" destOrd="0" presId="urn:microsoft.com/office/officeart/2005/8/layout/hierarchy2"/>
    <dgm:cxn modelId="{6F27AF57-1DB2-4529-B635-2859AF605FBD}" type="presOf" srcId="{5BA15264-B9EF-484B-9EDE-0C9E922F2E5C}" destId="{8F447811-30E0-47D1-B039-C25DF32CB3AF}" srcOrd="1" destOrd="0" presId="urn:microsoft.com/office/officeart/2005/8/layout/hierarchy2"/>
    <dgm:cxn modelId="{32FF5B0D-88A3-4FB1-BF05-AFEE0D472529}" type="presOf" srcId="{056FE263-119B-48A5-901C-DD8BE65CFB82}" destId="{A5347987-2E5E-4CE7-94AF-0A0A3574DE53}" srcOrd="1" destOrd="0" presId="urn:microsoft.com/office/officeart/2005/8/layout/hierarchy2"/>
    <dgm:cxn modelId="{58755DC7-50CD-4509-86AC-2B5265CCB000}" type="presOf" srcId="{D478976F-AE2B-4663-BDC3-032A7F3EEB60}" destId="{0EFCFD39-C2BA-4099-802E-826274E40143}" srcOrd="1" destOrd="0" presId="urn:microsoft.com/office/officeart/2005/8/layout/hierarchy2"/>
    <dgm:cxn modelId="{CA031AB2-165D-4E6A-8BA4-13E5A8481CAF}" type="presOf" srcId="{880C1E4D-221A-41D3-957C-5E26BFC62771}" destId="{73DF50B8-02AE-49F5-894F-122A321D6292}" srcOrd="0" destOrd="0" presId="urn:microsoft.com/office/officeart/2005/8/layout/hierarchy2"/>
    <dgm:cxn modelId="{42F08B11-61E1-416A-BEB4-1368B5F2827F}" srcId="{13C1D859-84C5-480D-8337-510A9AA75034}" destId="{208DAFFD-9BE9-447E-B62F-56F427F92E75}" srcOrd="2" destOrd="0" parTransId="{C6AFC6AB-4621-441D-B0B2-BCDF95B17066}" sibTransId="{7A92B0B8-50C7-494E-AE2C-88FF87323740}"/>
    <dgm:cxn modelId="{0CE38969-B9CF-4CEB-BB40-963EE587EC2C}" type="presOf" srcId="{A052883B-FBCF-4538-BF4B-25C770C51654}" destId="{D78E0F3F-014E-44D7-914E-A68DD2C14DAD}" srcOrd="0" destOrd="0" presId="urn:microsoft.com/office/officeart/2005/8/layout/hierarchy2"/>
    <dgm:cxn modelId="{AAA7EF19-2ADD-4E3B-9393-48F004E4F66C}" type="presOf" srcId="{6389D754-4765-40FE-B4CA-C42678EEF7A0}" destId="{71CF6CFB-29B7-4A3C-BF0D-F8C8B93E4C71}" srcOrd="0" destOrd="0" presId="urn:microsoft.com/office/officeart/2005/8/layout/hierarchy2"/>
    <dgm:cxn modelId="{D416791E-1B22-4A7F-8DDA-B9C842760901}" type="presOf" srcId="{D216D360-548A-4C2D-9B5D-5F155BB80930}" destId="{1EDA0C69-B1AA-4BC3-AB20-265BF6AA1F8D}" srcOrd="0" destOrd="0" presId="urn:microsoft.com/office/officeart/2005/8/layout/hierarchy2"/>
    <dgm:cxn modelId="{53FEEAB4-892B-4529-B1FF-DC9FF039E41B}" type="presOf" srcId="{4E21BD54-BA5D-4ADE-85B6-DBA074DE9EBF}" destId="{CF0E0A92-A59E-4B7B-8315-B7788154E9C8}" srcOrd="0" destOrd="0" presId="urn:microsoft.com/office/officeart/2005/8/layout/hierarchy2"/>
    <dgm:cxn modelId="{7151E694-D253-4F13-A1E8-5FE42AAA4B2C}" srcId="{CCC725ED-6E50-47DC-8576-3050D8A754DE}" destId="{13C1D859-84C5-480D-8337-510A9AA75034}" srcOrd="1" destOrd="0" parTransId="{A052883B-FBCF-4538-BF4B-25C770C51654}" sibTransId="{D2144C6F-0C1C-435D-9CA7-55D6FDB143F4}"/>
    <dgm:cxn modelId="{13F171AD-48A6-4036-9CA3-F228AFD0B550}" srcId="{6389D754-4765-40FE-B4CA-C42678EEF7A0}" destId="{CCC725ED-6E50-47DC-8576-3050D8A754DE}" srcOrd="0" destOrd="0" parTransId="{E2844C56-3938-4826-99A8-CAC0FFAFDCC5}" sibTransId="{752BAAB3-0D97-48BB-B8AE-130D828EC144}"/>
    <dgm:cxn modelId="{E8D90387-6CE0-4CD6-9F24-532E9F65876D}" srcId="{6F570113-47FD-484C-A249-DBBB7DA5A6C7}" destId="{D216D360-548A-4C2D-9B5D-5F155BB80930}" srcOrd="0" destOrd="0" parTransId="{5BA15264-B9EF-484B-9EDE-0C9E922F2E5C}" sibTransId="{D7CE43F9-7916-4080-81C4-8C2E1FDF5EE5}"/>
    <dgm:cxn modelId="{DBCC83A0-0578-42AA-8A9A-B16867165E9A}" type="presOf" srcId="{5811863A-613C-42CE-8BB4-2623B98BB1F7}" destId="{EDBB3BA2-167A-4DB6-9FB4-68C4EB78ED95}" srcOrd="0" destOrd="0" presId="urn:microsoft.com/office/officeart/2005/8/layout/hierarchy2"/>
    <dgm:cxn modelId="{CC3AE604-C74D-4532-829C-A420CF8386A9}" type="presOf" srcId="{C6AFC6AB-4621-441D-B0B2-BCDF95B17066}" destId="{66FD1E8B-6C40-4147-AA58-4289B45C0AE9}" srcOrd="1" destOrd="0" presId="urn:microsoft.com/office/officeart/2005/8/layout/hierarchy2"/>
    <dgm:cxn modelId="{5AB8DFD2-734C-4F6D-B00F-86DFAB1957B2}" type="presOf" srcId="{208DAFFD-9BE9-447E-B62F-56F427F92E75}" destId="{2AE590CE-D2D2-4371-8DC9-61CCC7991CB2}" srcOrd="0" destOrd="0" presId="urn:microsoft.com/office/officeart/2005/8/layout/hierarchy2"/>
    <dgm:cxn modelId="{2495A5A6-F622-41FE-9458-D4D3F35D7692}" type="presOf" srcId="{CCC725ED-6E50-47DC-8576-3050D8A754DE}" destId="{14DB5444-E7F1-4EBF-A4D3-679A675C865B}" srcOrd="0" destOrd="0" presId="urn:microsoft.com/office/officeart/2005/8/layout/hierarchy2"/>
    <dgm:cxn modelId="{6E0EA341-57DF-482C-92B9-1570787C4434}" srcId="{CCC725ED-6E50-47DC-8576-3050D8A754DE}" destId="{6F570113-47FD-484C-A249-DBBB7DA5A6C7}" srcOrd="0" destOrd="0" parTransId="{056FE263-119B-48A5-901C-DD8BE65CFB82}" sibTransId="{950A19B5-0E5B-4275-9A95-538B2EB034D9}"/>
    <dgm:cxn modelId="{3CD313E2-C614-4026-BB03-729224850D7A}" type="presOf" srcId="{54E38F6C-B428-4815-80E2-788DF735E401}" destId="{A3343893-7601-4F33-828A-C6A454C274B9}" srcOrd="0" destOrd="0" presId="urn:microsoft.com/office/officeart/2005/8/layout/hierarchy2"/>
    <dgm:cxn modelId="{2CF283D1-A7BB-4E7F-AB79-467A3A55791D}" srcId="{13C1D859-84C5-480D-8337-510A9AA75034}" destId="{5811863A-613C-42CE-8BB4-2623B98BB1F7}" srcOrd="0" destOrd="0" parTransId="{C96C32C5-C48A-4ECD-B368-1DC453A1D2C1}" sibTransId="{1DE6DBF8-BEF3-474D-B667-A9D258A51731}"/>
    <dgm:cxn modelId="{9DD8198B-917A-4E94-A1FD-0A9F5E397DAB}" type="presOf" srcId="{22DAD87B-9833-4E91-AC82-6BDDFDB43252}" destId="{1C6C13BB-1094-42BD-8E8B-731119962D12}" srcOrd="0" destOrd="0" presId="urn:microsoft.com/office/officeart/2005/8/layout/hierarchy2"/>
    <dgm:cxn modelId="{9CC0D94E-A0EA-45ED-9F56-E097E18F13D6}" type="presOf" srcId="{FB465776-0556-4759-83BB-A49D050957AE}" destId="{B49B62BE-EA28-460B-B275-6A57B9CE4AD0}" srcOrd="0" destOrd="0" presId="urn:microsoft.com/office/officeart/2005/8/layout/hierarchy2"/>
    <dgm:cxn modelId="{534FE6B0-274E-4C33-BB73-007CF7F0E55B}" type="presOf" srcId="{22DAD87B-9833-4E91-AC82-6BDDFDB43252}" destId="{C80FA2F7-A1E2-41B8-9206-5BE24E27E435}" srcOrd="1" destOrd="0" presId="urn:microsoft.com/office/officeart/2005/8/layout/hierarchy2"/>
    <dgm:cxn modelId="{AD8513A1-90E6-443A-B266-315C8A2ADC0D}" type="presOf" srcId="{6F570113-47FD-484C-A249-DBBB7DA5A6C7}" destId="{C843F356-7BC4-497C-9F0F-8BF12ED56DBE}" srcOrd="0" destOrd="0" presId="urn:microsoft.com/office/officeart/2005/8/layout/hierarchy2"/>
    <dgm:cxn modelId="{2CA7F596-3567-44F4-A386-BA7C7D0CD3DD}" type="presOf" srcId="{4E21BD54-BA5D-4ADE-85B6-DBA074DE9EBF}" destId="{28C281C3-FB87-40C9-8EF9-76F7708D685A}" srcOrd="1" destOrd="0" presId="urn:microsoft.com/office/officeart/2005/8/layout/hierarchy2"/>
    <dgm:cxn modelId="{5BD0774E-5395-432D-8686-6FE6EEE75243}" type="presOf" srcId="{C96C32C5-C48A-4ECD-B368-1DC453A1D2C1}" destId="{9E0C624E-860F-4EFA-9D25-38587B52CF1D}" srcOrd="0" destOrd="0" presId="urn:microsoft.com/office/officeart/2005/8/layout/hierarchy2"/>
    <dgm:cxn modelId="{8472BF22-27A3-400D-B119-365CC464DCAB}" type="presOf" srcId="{DC7D81C1-8804-4FB0-A940-C42C518C8A09}" destId="{8FA20FF3-B24A-4262-AD12-2EC51BB049D0}" srcOrd="0" destOrd="0" presId="urn:microsoft.com/office/officeart/2005/8/layout/hierarchy2"/>
    <dgm:cxn modelId="{8E14EF58-B1D6-44E1-945A-ED9AB52001B4}" srcId="{13C1D859-84C5-480D-8337-510A9AA75034}" destId="{DC7D81C1-8804-4FB0-A940-C42C518C8A09}" srcOrd="3" destOrd="0" parTransId="{4E21BD54-BA5D-4ADE-85B6-DBA074DE9EBF}" sibTransId="{58DB1A5C-91A4-4F6C-9F24-F24BF0F2B15A}"/>
    <dgm:cxn modelId="{C3E48A17-FC7F-4F60-9D1E-466BFCBCC062}" srcId="{CCC725ED-6E50-47DC-8576-3050D8A754DE}" destId="{54E38F6C-B428-4815-80E2-788DF735E401}" srcOrd="2" destOrd="0" parTransId="{D478976F-AE2B-4663-BDC3-032A7F3EEB60}" sibTransId="{601A15E2-016D-4EB5-85E5-0739C258097C}"/>
    <dgm:cxn modelId="{6ECDF956-941D-4579-B744-58113B8511AE}" type="presOf" srcId="{5BA15264-B9EF-484B-9EDE-0C9E922F2E5C}" destId="{43CDA191-E192-4556-A343-31C50CA8F5C5}" srcOrd="0" destOrd="0" presId="urn:microsoft.com/office/officeart/2005/8/layout/hierarchy2"/>
    <dgm:cxn modelId="{85BB2686-D6C2-4CC4-8AA4-966F2B56E57D}" type="presOf" srcId="{13C1D859-84C5-480D-8337-510A9AA75034}" destId="{DB36DF9A-7372-47E5-9A35-10C38A2E44AD}" srcOrd="0" destOrd="0" presId="urn:microsoft.com/office/officeart/2005/8/layout/hierarchy2"/>
    <dgm:cxn modelId="{B6CB906D-D8F9-4AD6-B0DB-4845E3756BB8}" type="presOf" srcId="{A052883B-FBCF-4538-BF4B-25C770C51654}" destId="{A3A0EA3D-D79C-4FD3-9042-947DD15D8557}" srcOrd="1" destOrd="0" presId="urn:microsoft.com/office/officeart/2005/8/layout/hierarchy2"/>
    <dgm:cxn modelId="{54467B73-697F-4531-9354-242DCF8B3CFD}" type="presOf" srcId="{C6AFC6AB-4621-441D-B0B2-BCDF95B17066}" destId="{7C4343BC-17D4-4F00-B38E-B37318EEA22C}" srcOrd="0" destOrd="0" presId="urn:microsoft.com/office/officeart/2005/8/layout/hierarchy2"/>
    <dgm:cxn modelId="{A7CC67F8-5A7E-4103-8842-F28019DC31B8}" srcId="{54E38F6C-B428-4815-80E2-788DF735E401}" destId="{FB465776-0556-4759-83BB-A49D050957AE}" srcOrd="0" destOrd="0" parTransId="{880C1E4D-221A-41D3-957C-5E26BFC62771}" sibTransId="{F449DF18-5A65-4F91-A618-F2BD32B0EDF5}"/>
    <dgm:cxn modelId="{050AB25F-A6F0-4ABC-9E27-5D0A946AC85E}" type="presOf" srcId="{880C1E4D-221A-41D3-957C-5E26BFC62771}" destId="{BCC7DF3A-C731-4D1F-94AC-FF9F62B15BD6}" srcOrd="1" destOrd="0" presId="urn:microsoft.com/office/officeart/2005/8/layout/hierarchy2"/>
    <dgm:cxn modelId="{6FEF2B46-83F6-468F-8D93-A46BE813049D}" type="presParOf" srcId="{71CF6CFB-29B7-4A3C-BF0D-F8C8B93E4C71}" destId="{96B151FB-B54C-425A-9183-5C71FA32461F}" srcOrd="0" destOrd="0" presId="urn:microsoft.com/office/officeart/2005/8/layout/hierarchy2"/>
    <dgm:cxn modelId="{2BFCACA2-327C-4F28-870D-DD892818DF0E}" type="presParOf" srcId="{96B151FB-B54C-425A-9183-5C71FA32461F}" destId="{14DB5444-E7F1-4EBF-A4D3-679A675C865B}" srcOrd="0" destOrd="0" presId="urn:microsoft.com/office/officeart/2005/8/layout/hierarchy2"/>
    <dgm:cxn modelId="{3397C2E3-C30C-46F1-8716-0BDBCA6F3F26}" type="presParOf" srcId="{96B151FB-B54C-425A-9183-5C71FA32461F}" destId="{5B56640B-1348-4A9E-B35B-A631370396E7}" srcOrd="1" destOrd="0" presId="urn:microsoft.com/office/officeart/2005/8/layout/hierarchy2"/>
    <dgm:cxn modelId="{3DE2E413-46B1-45E3-903E-E9D0A0667B85}" type="presParOf" srcId="{5B56640B-1348-4A9E-B35B-A631370396E7}" destId="{0EA10C36-6FF4-4F03-AAA6-9F0F3C2E310F}" srcOrd="0" destOrd="0" presId="urn:microsoft.com/office/officeart/2005/8/layout/hierarchy2"/>
    <dgm:cxn modelId="{92289121-8F4E-4431-A6BF-3C65E48A3323}" type="presParOf" srcId="{0EA10C36-6FF4-4F03-AAA6-9F0F3C2E310F}" destId="{A5347987-2E5E-4CE7-94AF-0A0A3574DE53}" srcOrd="0" destOrd="0" presId="urn:microsoft.com/office/officeart/2005/8/layout/hierarchy2"/>
    <dgm:cxn modelId="{05BE5001-7870-4D81-B861-DF97476A018C}" type="presParOf" srcId="{5B56640B-1348-4A9E-B35B-A631370396E7}" destId="{B6A4B1EF-2783-4E35-B0C2-51843D7D9E76}" srcOrd="1" destOrd="0" presId="urn:microsoft.com/office/officeart/2005/8/layout/hierarchy2"/>
    <dgm:cxn modelId="{DD36A029-0F9B-4658-8788-9D436DB40866}" type="presParOf" srcId="{B6A4B1EF-2783-4E35-B0C2-51843D7D9E76}" destId="{C843F356-7BC4-497C-9F0F-8BF12ED56DBE}" srcOrd="0" destOrd="0" presId="urn:microsoft.com/office/officeart/2005/8/layout/hierarchy2"/>
    <dgm:cxn modelId="{198F9F0D-27F7-4E96-BC96-8B5DA0C8F2BF}" type="presParOf" srcId="{B6A4B1EF-2783-4E35-B0C2-51843D7D9E76}" destId="{3DB12F31-12BF-4368-A7CF-16064FE32ECE}" srcOrd="1" destOrd="0" presId="urn:microsoft.com/office/officeart/2005/8/layout/hierarchy2"/>
    <dgm:cxn modelId="{FB3770EE-07D3-460C-BC7E-300C2E672C02}" type="presParOf" srcId="{3DB12F31-12BF-4368-A7CF-16064FE32ECE}" destId="{43CDA191-E192-4556-A343-31C50CA8F5C5}" srcOrd="0" destOrd="0" presId="urn:microsoft.com/office/officeart/2005/8/layout/hierarchy2"/>
    <dgm:cxn modelId="{7FC44DB5-26CD-4361-98D8-A1B7D94FE6AC}" type="presParOf" srcId="{43CDA191-E192-4556-A343-31C50CA8F5C5}" destId="{8F447811-30E0-47D1-B039-C25DF32CB3AF}" srcOrd="0" destOrd="0" presId="urn:microsoft.com/office/officeart/2005/8/layout/hierarchy2"/>
    <dgm:cxn modelId="{49D0BD1E-43C9-4C23-AEFC-C8A1DB2DB42A}" type="presParOf" srcId="{3DB12F31-12BF-4368-A7CF-16064FE32ECE}" destId="{8342A563-CE30-45CA-A1AA-4176F256BFF7}" srcOrd="1" destOrd="0" presId="urn:microsoft.com/office/officeart/2005/8/layout/hierarchy2"/>
    <dgm:cxn modelId="{B6F2E995-18FF-4F9C-9F62-EAAD55E50558}" type="presParOf" srcId="{8342A563-CE30-45CA-A1AA-4176F256BFF7}" destId="{1EDA0C69-B1AA-4BC3-AB20-265BF6AA1F8D}" srcOrd="0" destOrd="0" presId="urn:microsoft.com/office/officeart/2005/8/layout/hierarchy2"/>
    <dgm:cxn modelId="{407D44DF-8F12-4910-9DAF-63AC0963B9B9}" type="presParOf" srcId="{8342A563-CE30-45CA-A1AA-4176F256BFF7}" destId="{82A2657F-427B-4282-9CD3-648B11F5CF53}" srcOrd="1" destOrd="0" presId="urn:microsoft.com/office/officeart/2005/8/layout/hierarchy2"/>
    <dgm:cxn modelId="{79E4F959-FF4E-4179-862D-56E78025BA27}" type="presParOf" srcId="{5B56640B-1348-4A9E-B35B-A631370396E7}" destId="{D78E0F3F-014E-44D7-914E-A68DD2C14DAD}" srcOrd="2" destOrd="0" presId="urn:microsoft.com/office/officeart/2005/8/layout/hierarchy2"/>
    <dgm:cxn modelId="{6341ADB0-62E4-4427-A5D2-9E2C38802B77}" type="presParOf" srcId="{D78E0F3F-014E-44D7-914E-A68DD2C14DAD}" destId="{A3A0EA3D-D79C-4FD3-9042-947DD15D8557}" srcOrd="0" destOrd="0" presId="urn:microsoft.com/office/officeart/2005/8/layout/hierarchy2"/>
    <dgm:cxn modelId="{C4FE3302-FA05-4A37-9DE4-1E2A04007B8C}" type="presParOf" srcId="{5B56640B-1348-4A9E-B35B-A631370396E7}" destId="{60838F92-965D-4EC3-B40F-FBD8D31C6E7A}" srcOrd="3" destOrd="0" presId="urn:microsoft.com/office/officeart/2005/8/layout/hierarchy2"/>
    <dgm:cxn modelId="{A511A2B8-6C67-4C4E-B169-B08D321149A1}" type="presParOf" srcId="{60838F92-965D-4EC3-B40F-FBD8D31C6E7A}" destId="{DB36DF9A-7372-47E5-9A35-10C38A2E44AD}" srcOrd="0" destOrd="0" presId="urn:microsoft.com/office/officeart/2005/8/layout/hierarchy2"/>
    <dgm:cxn modelId="{CD2A0C1C-D82A-4AA3-9224-B34A4A16CA35}" type="presParOf" srcId="{60838F92-965D-4EC3-B40F-FBD8D31C6E7A}" destId="{71B49FC2-2228-4346-91B4-F32970CD1A9C}" srcOrd="1" destOrd="0" presId="urn:microsoft.com/office/officeart/2005/8/layout/hierarchy2"/>
    <dgm:cxn modelId="{BA8A04CE-0FAD-4E1C-8FF1-C821D6DA02E7}" type="presParOf" srcId="{71B49FC2-2228-4346-91B4-F32970CD1A9C}" destId="{9E0C624E-860F-4EFA-9D25-38587B52CF1D}" srcOrd="0" destOrd="0" presId="urn:microsoft.com/office/officeart/2005/8/layout/hierarchy2"/>
    <dgm:cxn modelId="{B81600EB-1FEF-4E12-8C6C-DFE3AFE58635}" type="presParOf" srcId="{9E0C624E-860F-4EFA-9D25-38587B52CF1D}" destId="{1A0E4ACC-DC9D-4AF6-869C-E1076D40B562}" srcOrd="0" destOrd="0" presId="urn:microsoft.com/office/officeart/2005/8/layout/hierarchy2"/>
    <dgm:cxn modelId="{A358142D-22D6-4558-8520-8D048C70F3A7}" type="presParOf" srcId="{71B49FC2-2228-4346-91B4-F32970CD1A9C}" destId="{455C084B-6C3E-45BC-B200-8A21A7221F3B}" srcOrd="1" destOrd="0" presId="urn:microsoft.com/office/officeart/2005/8/layout/hierarchy2"/>
    <dgm:cxn modelId="{E38D1B4C-B348-41DF-BC63-2D3234E3BEBF}" type="presParOf" srcId="{455C084B-6C3E-45BC-B200-8A21A7221F3B}" destId="{EDBB3BA2-167A-4DB6-9FB4-68C4EB78ED95}" srcOrd="0" destOrd="0" presId="urn:microsoft.com/office/officeart/2005/8/layout/hierarchy2"/>
    <dgm:cxn modelId="{EF9B94E7-FFA2-451D-B647-E5AEF214D39C}" type="presParOf" srcId="{455C084B-6C3E-45BC-B200-8A21A7221F3B}" destId="{AB2BFD2C-8E32-4BAA-BBB8-DE1D072E4B20}" srcOrd="1" destOrd="0" presId="urn:microsoft.com/office/officeart/2005/8/layout/hierarchy2"/>
    <dgm:cxn modelId="{DFA96754-E062-436B-AD7A-2029EA44E3A1}" type="presParOf" srcId="{71B49FC2-2228-4346-91B4-F32970CD1A9C}" destId="{1C6C13BB-1094-42BD-8E8B-731119962D12}" srcOrd="2" destOrd="0" presId="urn:microsoft.com/office/officeart/2005/8/layout/hierarchy2"/>
    <dgm:cxn modelId="{59AE0908-7203-4C27-A0B4-E5768B874D14}" type="presParOf" srcId="{1C6C13BB-1094-42BD-8E8B-731119962D12}" destId="{C80FA2F7-A1E2-41B8-9206-5BE24E27E435}" srcOrd="0" destOrd="0" presId="urn:microsoft.com/office/officeart/2005/8/layout/hierarchy2"/>
    <dgm:cxn modelId="{A442020B-A62F-4548-ADD0-A309A8FA5D6A}" type="presParOf" srcId="{71B49FC2-2228-4346-91B4-F32970CD1A9C}" destId="{43CB3C5F-0A5C-4177-849F-2D8864FF8931}" srcOrd="3" destOrd="0" presId="urn:microsoft.com/office/officeart/2005/8/layout/hierarchy2"/>
    <dgm:cxn modelId="{649AAFBC-1F3B-406A-892E-35226786D503}" type="presParOf" srcId="{43CB3C5F-0A5C-4177-849F-2D8864FF8931}" destId="{CB2955C7-C157-412B-9326-D1CDFB371D18}" srcOrd="0" destOrd="0" presId="urn:microsoft.com/office/officeart/2005/8/layout/hierarchy2"/>
    <dgm:cxn modelId="{AEADE7B0-127E-4C4D-BEC2-B7BEFF7D73E6}" type="presParOf" srcId="{43CB3C5F-0A5C-4177-849F-2D8864FF8931}" destId="{3EBB0618-BE11-40DE-8299-DFE96EC4A2E0}" srcOrd="1" destOrd="0" presId="urn:microsoft.com/office/officeart/2005/8/layout/hierarchy2"/>
    <dgm:cxn modelId="{3681CEB2-2722-4D5B-97CE-B94B2043CF09}" type="presParOf" srcId="{71B49FC2-2228-4346-91B4-F32970CD1A9C}" destId="{7C4343BC-17D4-4F00-B38E-B37318EEA22C}" srcOrd="4" destOrd="0" presId="urn:microsoft.com/office/officeart/2005/8/layout/hierarchy2"/>
    <dgm:cxn modelId="{0ECAA21F-3E12-4F40-8436-D9481189AF2C}" type="presParOf" srcId="{7C4343BC-17D4-4F00-B38E-B37318EEA22C}" destId="{66FD1E8B-6C40-4147-AA58-4289B45C0AE9}" srcOrd="0" destOrd="0" presId="urn:microsoft.com/office/officeart/2005/8/layout/hierarchy2"/>
    <dgm:cxn modelId="{7415E5BB-0ED1-4A28-8A17-41627444BF2B}" type="presParOf" srcId="{71B49FC2-2228-4346-91B4-F32970CD1A9C}" destId="{A7CA9949-84C1-43A7-AFCF-805D19B20CF1}" srcOrd="5" destOrd="0" presId="urn:microsoft.com/office/officeart/2005/8/layout/hierarchy2"/>
    <dgm:cxn modelId="{C25CD323-B1BD-4134-8476-DF3E9E4E9852}" type="presParOf" srcId="{A7CA9949-84C1-43A7-AFCF-805D19B20CF1}" destId="{2AE590CE-D2D2-4371-8DC9-61CCC7991CB2}" srcOrd="0" destOrd="0" presId="urn:microsoft.com/office/officeart/2005/8/layout/hierarchy2"/>
    <dgm:cxn modelId="{4C4ED6F7-9518-48D4-A3C8-9ABF53E94CC2}" type="presParOf" srcId="{A7CA9949-84C1-43A7-AFCF-805D19B20CF1}" destId="{FCFAE347-85C8-464B-B024-4F00CB72C31D}" srcOrd="1" destOrd="0" presId="urn:microsoft.com/office/officeart/2005/8/layout/hierarchy2"/>
    <dgm:cxn modelId="{BB1865D3-9CC3-461A-854A-BD331D372E6C}" type="presParOf" srcId="{71B49FC2-2228-4346-91B4-F32970CD1A9C}" destId="{CF0E0A92-A59E-4B7B-8315-B7788154E9C8}" srcOrd="6" destOrd="0" presId="urn:microsoft.com/office/officeart/2005/8/layout/hierarchy2"/>
    <dgm:cxn modelId="{11F16437-6D0C-40BD-9629-1A0291BDEC3C}" type="presParOf" srcId="{CF0E0A92-A59E-4B7B-8315-B7788154E9C8}" destId="{28C281C3-FB87-40C9-8EF9-76F7708D685A}" srcOrd="0" destOrd="0" presId="urn:microsoft.com/office/officeart/2005/8/layout/hierarchy2"/>
    <dgm:cxn modelId="{7959F0F0-1987-4901-AC7F-229132E3A6E4}" type="presParOf" srcId="{71B49FC2-2228-4346-91B4-F32970CD1A9C}" destId="{EAD94D2F-81B3-46BA-80F6-AA2B4DD167FC}" srcOrd="7" destOrd="0" presId="urn:microsoft.com/office/officeart/2005/8/layout/hierarchy2"/>
    <dgm:cxn modelId="{1E4262CE-FD6C-481E-988B-212305B280B0}" type="presParOf" srcId="{EAD94D2F-81B3-46BA-80F6-AA2B4DD167FC}" destId="{8FA20FF3-B24A-4262-AD12-2EC51BB049D0}" srcOrd="0" destOrd="0" presId="urn:microsoft.com/office/officeart/2005/8/layout/hierarchy2"/>
    <dgm:cxn modelId="{C7932427-3686-4938-A7DC-1AE9621448A9}" type="presParOf" srcId="{EAD94D2F-81B3-46BA-80F6-AA2B4DD167FC}" destId="{E0D65822-3C29-4178-ABC5-7264CAE8C79D}" srcOrd="1" destOrd="0" presId="urn:microsoft.com/office/officeart/2005/8/layout/hierarchy2"/>
    <dgm:cxn modelId="{83134F2C-F3E1-476B-8A34-089C4F248B14}" type="presParOf" srcId="{5B56640B-1348-4A9E-B35B-A631370396E7}" destId="{8C3E8D70-C966-4AA0-B63E-FEA74727C89A}" srcOrd="4" destOrd="0" presId="urn:microsoft.com/office/officeart/2005/8/layout/hierarchy2"/>
    <dgm:cxn modelId="{5CD40C38-4160-4FCE-B054-9EF16347A55F}" type="presParOf" srcId="{8C3E8D70-C966-4AA0-B63E-FEA74727C89A}" destId="{0EFCFD39-C2BA-4099-802E-826274E40143}" srcOrd="0" destOrd="0" presId="urn:microsoft.com/office/officeart/2005/8/layout/hierarchy2"/>
    <dgm:cxn modelId="{921F212F-0FBA-44AB-9049-57FB97E74626}" type="presParOf" srcId="{5B56640B-1348-4A9E-B35B-A631370396E7}" destId="{3784770D-ED74-43A6-B9D4-23B95102D257}" srcOrd="5" destOrd="0" presId="urn:microsoft.com/office/officeart/2005/8/layout/hierarchy2"/>
    <dgm:cxn modelId="{C049CCEB-BDD3-4C7F-B3F1-1686D18C701C}" type="presParOf" srcId="{3784770D-ED74-43A6-B9D4-23B95102D257}" destId="{A3343893-7601-4F33-828A-C6A454C274B9}" srcOrd="0" destOrd="0" presId="urn:microsoft.com/office/officeart/2005/8/layout/hierarchy2"/>
    <dgm:cxn modelId="{6684948D-3749-4BC8-B323-DA886E656A5D}" type="presParOf" srcId="{3784770D-ED74-43A6-B9D4-23B95102D257}" destId="{C45B6961-44D3-4D59-9F6E-CDBF254FA295}" srcOrd="1" destOrd="0" presId="urn:microsoft.com/office/officeart/2005/8/layout/hierarchy2"/>
    <dgm:cxn modelId="{D8F5EAD3-DB8A-4D22-B57D-2A825F1D9565}" type="presParOf" srcId="{C45B6961-44D3-4D59-9F6E-CDBF254FA295}" destId="{73DF50B8-02AE-49F5-894F-122A321D6292}" srcOrd="0" destOrd="0" presId="urn:microsoft.com/office/officeart/2005/8/layout/hierarchy2"/>
    <dgm:cxn modelId="{BE3E753C-2D39-488D-9FE3-DBBA85A812AF}" type="presParOf" srcId="{73DF50B8-02AE-49F5-894F-122A321D6292}" destId="{BCC7DF3A-C731-4D1F-94AC-FF9F62B15BD6}" srcOrd="0" destOrd="0" presId="urn:microsoft.com/office/officeart/2005/8/layout/hierarchy2"/>
    <dgm:cxn modelId="{FEA1B4D3-2069-489A-935C-67286508D70B}" type="presParOf" srcId="{C45B6961-44D3-4D59-9F6E-CDBF254FA295}" destId="{45B8BC80-5C40-48E2-BBC1-95E5562291DA}" srcOrd="1" destOrd="0" presId="urn:microsoft.com/office/officeart/2005/8/layout/hierarchy2"/>
    <dgm:cxn modelId="{2DC49FDB-37EF-451D-924D-D37D907B8EF8}" type="presParOf" srcId="{45B8BC80-5C40-48E2-BBC1-95E5562291DA}" destId="{B49B62BE-EA28-460B-B275-6A57B9CE4AD0}" srcOrd="0" destOrd="0" presId="urn:microsoft.com/office/officeart/2005/8/layout/hierarchy2"/>
    <dgm:cxn modelId="{8903D36F-3756-43A1-B2CD-55518117A724}" type="presParOf" srcId="{45B8BC80-5C40-48E2-BBC1-95E5562291DA}" destId="{4AD80E76-8CC1-47EA-875C-ED8B78C4ACDA}"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E62C2422-FC46-4CA6-A64E-6867AED9B56B}" type="doc">
      <dgm:prSet loTypeId="urn:microsoft.com/office/officeart/2005/8/layout/pyramid1" loCatId="pyramid" qsTypeId="urn:microsoft.com/office/officeart/2005/8/quickstyle/simple1" qsCatId="simple" csTypeId="urn:microsoft.com/office/officeart/2005/8/colors/colorful1" csCatId="colorful" phldr="1"/>
      <dgm:spPr/>
    </dgm:pt>
    <dgm:pt modelId="{CC7E051B-0858-47D7-98C7-67928673A7CD}">
      <dgm:prSet phldrT="[文本]" custT="1"/>
      <dgm:spPr/>
      <dgm:t>
        <a:bodyPr/>
        <a:lstStyle/>
        <a:p>
          <a:pPr>
            <a:lnSpc>
              <a:spcPct val="100000"/>
            </a:lnSpc>
            <a:spcAft>
              <a:spcPts val="0"/>
            </a:spcAft>
          </a:pPr>
          <a:endParaRPr lang="en-US" altLang="zh-CN" sz="2400" b="1" dirty="0" smtClean="0">
            <a:solidFill>
              <a:schemeClr val="bg1"/>
            </a:solidFill>
            <a:latin typeface="+mn-ea"/>
            <a:ea typeface="+mn-ea"/>
          </a:endParaRPr>
        </a:p>
        <a:p>
          <a:pPr>
            <a:lnSpc>
              <a:spcPct val="100000"/>
            </a:lnSpc>
            <a:spcAft>
              <a:spcPts val="0"/>
            </a:spcAft>
          </a:pPr>
          <a:r>
            <a:rPr lang="zh-CN" altLang="en-US" sz="2400" b="1" dirty="0" smtClean="0">
              <a:solidFill>
                <a:schemeClr val="bg1"/>
              </a:solidFill>
              <a:latin typeface="+mn-ea"/>
              <a:ea typeface="+mn-ea"/>
            </a:rPr>
            <a:t>竞价转让</a:t>
          </a:r>
          <a:endParaRPr lang="zh-CN" altLang="en-US" sz="2400" b="1" dirty="0">
            <a:solidFill>
              <a:schemeClr val="bg1"/>
            </a:solidFill>
            <a:latin typeface="+mn-ea"/>
            <a:ea typeface="+mn-ea"/>
          </a:endParaRPr>
        </a:p>
      </dgm:t>
    </dgm:pt>
    <dgm:pt modelId="{4F45B9FA-3C41-4866-A54B-8C0B26E2EBA3}" type="parTrans" cxnId="{A9307848-129C-484B-BE1B-928A94320129}">
      <dgm:prSet/>
      <dgm:spPr/>
      <dgm:t>
        <a:bodyPr/>
        <a:lstStyle/>
        <a:p>
          <a:endParaRPr lang="zh-CN" altLang="en-US" sz="2400" b="1">
            <a:solidFill>
              <a:schemeClr val="bg1"/>
            </a:solidFill>
            <a:latin typeface="+mn-ea"/>
            <a:ea typeface="+mn-ea"/>
          </a:endParaRPr>
        </a:p>
      </dgm:t>
    </dgm:pt>
    <dgm:pt modelId="{7612C096-C658-490B-90FF-86FE75E45BD7}" type="sibTrans" cxnId="{A9307848-129C-484B-BE1B-928A94320129}">
      <dgm:prSet/>
      <dgm:spPr/>
      <dgm:t>
        <a:bodyPr/>
        <a:lstStyle/>
        <a:p>
          <a:endParaRPr lang="zh-CN" altLang="en-US" sz="2400" b="1">
            <a:solidFill>
              <a:schemeClr val="bg1"/>
            </a:solidFill>
            <a:latin typeface="+mn-ea"/>
            <a:ea typeface="+mn-ea"/>
          </a:endParaRPr>
        </a:p>
      </dgm:t>
    </dgm:pt>
    <dgm:pt modelId="{08A33D5D-BB1B-4CA2-9EDE-1D1666039E16}">
      <dgm:prSet phldrT="[文本]" custT="1"/>
      <dgm:spPr>
        <a:solidFill>
          <a:srgbClr val="FFC000"/>
        </a:solidFill>
      </dgm:spPr>
      <dgm:t>
        <a:bodyPr/>
        <a:lstStyle/>
        <a:p>
          <a:r>
            <a:rPr lang="zh-CN" altLang="en-US" sz="2400" b="1" dirty="0" smtClean="0">
              <a:solidFill>
                <a:schemeClr val="bg1"/>
              </a:solidFill>
              <a:latin typeface="+mn-ea"/>
              <a:ea typeface="+mn-ea"/>
            </a:rPr>
            <a:t>做市转让</a:t>
          </a:r>
          <a:endParaRPr lang="zh-CN" altLang="en-US" sz="2400" b="1" dirty="0">
            <a:solidFill>
              <a:schemeClr val="bg1"/>
            </a:solidFill>
            <a:latin typeface="+mn-ea"/>
            <a:ea typeface="+mn-ea"/>
          </a:endParaRPr>
        </a:p>
      </dgm:t>
    </dgm:pt>
    <dgm:pt modelId="{2F8326C2-266C-48F2-B25B-FC65B9C0DEF4}" type="parTrans" cxnId="{6EAB95BC-5A83-4666-A0B9-31F6D5235626}">
      <dgm:prSet/>
      <dgm:spPr/>
      <dgm:t>
        <a:bodyPr/>
        <a:lstStyle/>
        <a:p>
          <a:endParaRPr lang="zh-CN" altLang="en-US" sz="2400" b="1">
            <a:solidFill>
              <a:schemeClr val="bg1"/>
            </a:solidFill>
            <a:latin typeface="+mn-ea"/>
            <a:ea typeface="+mn-ea"/>
          </a:endParaRPr>
        </a:p>
      </dgm:t>
    </dgm:pt>
    <dgm:pt modelId="{EF858803-FF7F-4E59-8C2B-6214BCB9EE07}" type="sibTrans" cxnId="{6EAB95BC-5A83-4666-A0B9-31F6D5235626}">
      <dgm:prSet/>
      <dgm:spPr/>
      <dgm:t>
        <a:bodyPr/>
        <a:lstStyle/>
        <a:p>
          <a:endParaRPr lang="zh-CN" altLang="en-US" sz="2400" b="1">
            <a:solidFill>
              <a:schemeClr val="bg1"/>
            </a:solidFill>
            <a:latin typeface="+mn-ea"/>
            <a:ea typeface="+mn-ea"/>
          </a:endParaRPr>
        </a:p>
      </dgm:t>
    </dgm:pt>
    <dgm:pt modelId="{13D7BA02-8BC9-4A4B-A87D-68F06475BA75}">
      <dgm:prSet phldrT="[文本]" custT="1"/>
      <dgm:spPr>
        <a:solidFill>
          <a:srgbClr val="00B0F0"/>
        </a:solidFill>
      </dgm:spPr>
      <dgm:t>
        <a:bodyPr/>
        <a:lstStyle/>
        <a:p>
          <a:r>
            <a:rPr lang="zh-CN" altLang="en-US" sz="2400" b="1" dirty="0" smtClean="0">
              <a:solidFill>
                <a:schemeClr val="bg1"/>
              </a:solidFill>
              <a:latin typeface="+mn-ea"/>
              <a:ea typeface="+mn-ea"/>
            </a:rPr>
            <a:t>协议转让</a:t>
          </a:r>
          <a:endParaRPr lang="zh-CN" altLang="en-US" sz="2400" b="1" dirty="0">
            <a:solidFill>
              <a:schemeClr val="bg1"/>
            </a:solidFill>
            <a:latin typeface="+mn-ea"/>
            <a:ea typeface="+mn-ea"/>
          </a:endParaRPr>
        </a:p>
      </dgm:t>
    </dgm:pt>
    <dgm:pt modelId="{6F473EBD-4043-4453-A62F-5D5E1DA3CE01}" type="parTrans" cxnId="{56843D0D-8396-4487-943E-891BA4764D78}">
      <dgm:prSet/>
      <dgm:spPr/>
      <dgm:t>
        <a:bodyPr/>
        <a:lstStyle/>
        <a:p>
          <a:endParaRPr lang="zh-CN" altLang="en-US" sz="2400" b="1">
            <a:solidFill>
              <a:schemeClr val="bg1"/>
            </a:solidFill>
            <a:latin typeface="+mn-ea"/>
            <a:ea typeface="+mn-ea"/>
          </a:endParaRPr>
        </a:p>
      </dgm:t>
    </dgm:pt>
    <dgm:pt modelId="{90E564E3-AD08-4C67-B41E-FBA994BBB035}" type="sibTrans" cxnId="{56843D0D-8396-4487-943E-891BA4764D78}">
      <dgm:prSet/>
      <dgm:spPr/>
      <dgm:t>
        <a:bodyPr/>
        <a:lstStyle/>
        <a:p>
          <a:endParaRPr lang="zh-CN" altLang="en-US" sz="2400" b="1">
            <a:solidFill>
              <a:schemeClr val="bg1"/>
            </a:solidFill>
            <a:latin typeface="+mn-ea"/>
            <a:ea typeface="+mn-ea"/>
          </a:endParaRPr>
        </a:p>
      </dgm:t>
    </dgm:pt>
    <dgm:pt modelId="{AB3C9A7E-4CE0-417B-A142-EBE2AE95A78D}" type="pres">
      <dgm:prSet presAssocID="{E62C2422-FC46-4CA6-A64E-6867AED9B56B}" presName="Name0" presStyleCnt="0">
        <dgm:presLayoutVars>
          <dgm:dir/>
          <dgm:animLvl val="lvl"/>
          <dgm:resizeHandles val="exact"/>
        </dgm:presLayoutVars>
      </dgm:prSet>
      <dgm:spPr/>
    </dgm:pt>
    <dgm:pt modelId="{43B57F91-DB5D-45C2-8D71-FE52472531C9}" type="pres">
      <dgm:prSet presAssocID="{CC7E051B-0858-47D7-98C7-67928673A7CD}" presName="Name8" presStyleCnt="0"/>
      <dgm:spPr/>
    </dgm:pt>
    <dgm:pt modelId="{F9A9B9EC-D571-4405-8FDA-BBB43A0046B1}" type="pres">
      <dgm:prSet presAssocID="{CC7E051B-0858-47D7-98C7-67928673A7CD}" presName="level" presStyleLbl="node1" presStyleIdx="0" presStyleCnt="3">
        <dgm:presLayoutVars>
          <dgm:chMax val="1"/>
          <dgm:bulletEnabled val="1"/>
        </dgm:presLayoutVars>
      </dgm:prSet>
      <dgm:spPr/>
      <dgm:t>
        <a:bodyPr/>
        <a:lstStyle/>
        <a:p>
          <a:endParaRPr lang="zh-CN" altLang="en-US"/>
        </a:p>
      </dgm:t>
    </dgm:pt>
    <dgm:pt modelId="{51042E7A-BA80-463C-9984-8475373EE039}" type="pres">
      <dgm:prSet presAssocID="{CC7E051B-0858-47D7-98C7-67928673A7CD}" presName="levelTx" presStyleLbl="revTx" presStyleIdx="0" presStyleCnt="0">
        <dgm:presLayoutVars>
          <dgm:chMax val="1"/>
          <dgm:bulletEnabled val="1"/>
        </dgm:presLayoutVars>
      </dgm:prSet>
      <dgm:spPr/>
      <dgm:t>
        <a:bodyPr/>
        <a:lstStyle/>
        <a:p>
          <a:endParaRPr lang="zh-CN" altLang="en-US"/>
        </a:p>
      </dgm:t>
    </dgm:pt>
    <dgm:pt modelId="{AD3E24E7-A55F-4952-A75E-D5D29A3E5CA8}" type="pres">
      <dgm:prSet presAssocID="{08A33D5D-BB1B-4CA2-9EDE-1D1666039E16}" presName="Name8" presStyleCnt="0"/>
      <dgm:spPr/>
    </dgm:pt>
    <dgm:pt modelId="{8B5ADB59-0827-436E-9B4B-C350F274E4B1}" type="pres">
      <dgm:prSet presAssocID="{08A33D5D-BB1B-4CA2-9EDE-1D1666039E16}" presName="level" presStyleLbl="node1" presStyleIdx="1" presStyleCnt="3">
        <dgm:presLayoutVars>
          <dgm:chMax val="1"/>
          <dgm:bulletEnabled val="1"/>
        </dgm:presLayoutVars>
      </dgm:prSet>
      <dgm:spPr/>
      <dgm:t>
        <a:bodyPr/>
        <a:lstStyle/>
        <a:p>
          <a:endParaRPr lang="zh-CN" altLang="en-US"/>
        </a:p>
      </dgm:t>
    </dgm:pt>
    <dgm:pt modelId="{891F2EA3-C427-4703-8503-D8644842CA54}" type="pres">
      <dgm:prSet presAssocID="{08A33D5D-BB1B-4CA2-9EDE-1D1666039E16}" presName="levelTx" presStyleLbl="revTx" presStyleIdx="0" presStyleCnt="0">
        <dgm:presLayoutVars>
          <dgm:chMax val="1"/>
          <dgm:bulletEnabled val="1"/>
        </dgm:presLayoutVars>
      </dgm:prSet>
      <dgm:spPr/>
      <dgm:t>
        <a:bodyPr/>
        <a:lstStyle/>
        <a:p>
          <a:endParaRPr lang="zh-CN" altLang="en-US"/>
        </a:p>
      </dgm:t>
    </dgm:pt>
    <dgm:pt modelId="{65C682B6-874F-491F-92D7-C7233C0B2559}" type="pres">
      <dgm:prSet presAssocID="{13D7BA02-8BC9-4A4B-A87D-68F06475BA75}" presName="Name8" presStyleCnt="0"/>
      <dgm:spPr/>
    </dgm:pt>
    <dgm:pt modelId="{7F8E27D2-85DE-46C4-96DA-B3E32BE2CE71}" type="pres">
      <dgm:prSet presAssocID="{13D7BA02-8BC9-4A4B-A87D-68F06475BA75}" presName="level" presStyleLbl="node1" presStyleIdx="2" presStyleCnt="3" custLinFactNeighborX="-233">
        <dgm:presLayoutVars>
          <dgm:chMax val="1"/>
          <dgm:bulletEnabled val="1"/>
        </dgm:presLayoutVars>
      </dgm:prSet>
      <dgm:spPr/>
      <dgm:t>
        <a:bodyPr/>
        <a:lstStyle/>
        <a:p>
          <a:endParaRPr lang="zh-CN" altLang="en-US"/>
        </a:p>
      </dgm:t>
    </dgm:pt>
    <dgm:pt modelId="{29866C60-A5CA-4649-8926-B86A85956352}" type="pres">
      <dgm:prSet presAssocID="{13D7BA02-8BC9-4A4B-A87D-68F06475BA75}" presName="levelTx" presStyleLbl="revTx" presStyleIdx="0" presStyleCnt="0">
        <dgm:presLayoutVars>
          <dgm:chMax val="1"/>
          <dgm:bulletEnabled val="1"/>
        </dgm:presLayoutVars>
      </dgm:prSet>
      <dgm:spPr/>
      <dgm:t>
        <a:bodyPr/>
        <a:lstStyle/>
        <a:p>
          <a:endParaRPr lang="zh-CN" altLang="en-US"/>
        </a:p>
      </dgm:t>
    </dgm:pt>
  </dgm:ptLst>
  <dgm:cxnLst>
    <dgm:cxn modelId="{FDA71AD6-B847-41D9-A42E-3913E361A54D}" type="presOf" srcId="{E62C2422-FC46-4CA6-A64E-6867AED9B56B}" destId="{AB3C9A7E-4CE0-417B-A142-EBE2AE95A78D}" srcOrd="0" destOrd="0" presId="urn:microsoft.com/office/officeart/2005/8/layout/pyramid1"/>
    <dgm:cxn modelId="{E1813EEE-834F-4086-AA7F-50DDAA8C2F4D}" type="presOf" srcId="{CC7E051B-0858-47D7-98C7-67928673A7CD}" destId="{51042E7A-BA80-463C-9984-8475373EE039}" srcOrd="1" destOrd="0" presId="urn:microsoft.com/office/officeart/2005/8/layout/pyramid1"/>
    <dgm:cxn modelId="{2490C0AB-138C-46F2-9709-F8865ED0B2C5}" type="presOf" srcId="{08A33D5D-BB1B-4CA2-9EDE-1D1666039E16}" destId="{891F2EA3-C427-4703-8503-D8644842CA54}" srcOrd="1" destOrd="0" presId="urn:microsoft.com/office/officeart/2005/8/layout/pyramid1"/>
    <dgm:cxn modelId="{56843D0D-8396-4487-943E-891BA4764D78}" srcId="{E62C2422-FC46-4CA6-A64E-6867AED9B56B}" destId="{13D7BA02-8BC9-4A4B-A87D-68F06475BA75}" srcOrd="2" destOrd="0" parTransId="{6F473EBD-4043-4453-A62F-5D5E1DA3CE01}" sibTransId="{90E564E3-AD08-4C67-B41E-FBA994BBB035}"/>
    <dgm:cxn modelId="{52BC2DC2-4EC9-418B-BD80-E8295F08870A}" type="presOf" srcId="{13D7BA02-8BC9-4A4B-A87D-68F06475BA75}" destId="{29866C60-A5CA-4649-8926-B86A85956352}" srcOrd="1" destOrd="0" presId="urn:microsoft.com/office/officeart/2005/8/layout/pyramid1"/>
    <dgm:cxn modelId="{3BC60FDB-F4BA-4ECF-A430-E3172F47DD3A}" type="presOf" srcId="{08A33D5D-BB1B-4CA2-9EDE-1D1666039E16}" destId="{8B5ADB59-0827-436E-9B4B-C350F274E4B1}" srcOrd="0" destOrd="0" presId="urn:microsoft.com/office/officeart/2005/8/layout/pyramid1"/>
    <dgm:cxn modelId="{C80CF490-3298-4DCC-B250-5E10662F6331}" type="presOf" srcId="{13D7BA02-8BC9-4A4B-A87D-68F06475BA75}" destId="{7F8E27D2-85DE-46C4-96DA-B3E32BE2CE71}" srcOrd="0" destOrd="0" presId="urn:microsoft.com/office/officeart/2005/8/layout/pyramid1"/>
    <dgm:cxn modelId="{6EAB95BC-5A83-4666-A0B9-31F6D5235626}" srcId="{E62C2422-FC46-4CA6-A64E-6867AED9B56B}" destId="{08A33D5D-BB1B-4CA2-9EDE-1D1666039E16}" srcOrd="1" destOrd="0" parTransId="{2F8326C2-266C-48F2-B25B-FC65B9C0DEF4}" sibTransId="{EF858803-FF7F-4E59-8C2B-6214BCB9EE07}"/>
    <dgm:cxn modelId="{A9307848-129C-484B-BE1B-928A94320129}" srcId="{E62C2422-FC46-4CA6-A64E-6867AED9B56B}" destId="{CC7E051B-0858-47D7-98C7-67928673A7CD}" srcOrd="0" destOrd="0" parTransId="{4F45B9FA-3C41-4866-A54B-8C0B26E2EBA3}" sibTransId="{7612C096-C658-490B-90FF-86FE75E45BD7}"/>
    <dgm:cxn modelId="{CC71FD90-4DCF-4BAF-8FA1-4AF2DD0AD256}" type="presOf" srcId="{CC7E051B-0858-47D7-98C7-67928673A7CD}" destId="{F9A9B9EC-D571-4405-8FDA-BBB43A0046B1}" srcOrd="0" destOrd="0" presId="urn:microsoft.com/office/officeart/2005/8/layout/pyramid1"/>
    <dgm:cxn modelId="{EAC9FFF1-BF37-4BF1-A9E6-57B0C3E775DF}" type="presParOf" srcId="{AB3C9A7E-4CE0-417B-A142-EBE2AE95A78D}" destId="{43B57F91-DB5D-45C2-8D71-FE52472531C9}" srcOrd="0" destOrd="0" presId="urn:microsoft.com/office/officeart/2005/8/layout/pyramid1"/>
    <dgm:cxn modelId="{96C22B3C-4B0B-442C-AA11-0113A0BCA850}" type="presParOf" srcId="{43B57F91-DB5D-45C2-8D71-FE52472531C9}" destId="{F9A9B9EC-D571-4405-8FDA-BBB43A0046B1}" srcOrd="0" destOrd="0" presId="urn:microsoft.com/office/officeart/2005/8/layout/pyramid1"/>
    <dgm:cxn modelId="{8C18ECF4-354B-496C-A5DF-355B3896DDCC}" type="presParOf" srcId="{43B57F91-DB5D-45C2-8D71-FE52472531C9}" destId="{51042E7A-BA80-463C-9984-8475373EE039}" srcOrd="1" destOrd="0" presId="urn:microsoft.com/office/officeart/2005/8/layout/pyramid1"/>
    <dgm:cxn modelId="{219857C4-C35E-4AFC-8DA8-2785D5D1374B}" type="presParOf" srcId="{AB3C9A7E-4CE0-417B-A142-EBE2AE95A78D}" destId="{AD3E24E7-A55F-4952-A75E-D5D29A3E5CA8}" srcOrd="1" destOrd="0" presId="urn:microsoft.com/office/officeart/2005/8/layout/pyramid1"/>
    <dgm:cxn modelId="{7487500D-6A14-4D4B-BFD2-DD2FC8713D4D}" type="presParOf" srcId="{AD3E24E7-A55F-4952-A75E-D5D29A3E5CA8}" destId="{8B5ADB59-0827-436E-9B4B-C350F274E4B1}" srcOrd="0" destOrd="0" presId="urn:microsoft.com/office/officeart/2005/8/layout/pyramid1"/>
    <dgm:cxn modelId="{6EA4A5B6-2882-485A-832C-B63C01520F87}" type="presParOf" srcId="{AD3E24E7-A55F-4952-A75E-D5D29A3E5CA8}" destId="{891F2EA3-C427-4703-8503-D8644842CA54}" srcOrd="1" destOrd="0" presId="urn:microsoft.com/office/officeart/2005/8/layout/pyramid1"/>
    <dgm:cxn modelId="{EEF349C8-C5D0-4CBC-9450-396311C3CAC8}" type="presParOf" srcId="{AB3C9A7E-4CE0-417B-A142-EBE2AE95A78D}" destId="{65C682B6-874F-491F-92D7-C7233C0B2559}" srcOrd="2" destOrd="0" presId="urn:microsoft.com/office/officeart/2005/8/layout/pyramid1"/>
    <dgm:cxn modelId="{C5B12AB8-B1C7-4F66-9251-07ABB8F4938F}" type="presParOf" srcId="{65C682B6-874F-491F-92D7-C7233C0B2559}" destId="{7F8E27D2-85DE-46C4-96DA-B3E32BE2CE71}" srcOrd="0" destOrd="0" presId="urn:microsoft.com/office/officeart/2005/8/layout/pyramid1"/>
    <dgm:cxn modelId="{A8CC01D5-E617-40B5-B092-EA7707CD1C64}" type="presParOf" srcId="{65C682B6-874F-491F-92D7-C7233C0B2559}" destId="{29866C60-A5CA-4649-8926-B86A85956352}" srcOrd="1" destOrd="0" presId="urn:microsoft.com/office/officeart/2005/8/layout/pyramid1"/>
  </dgm:cxnLst>
  <dgm:bg/>
  <dgm:whole/>
</dgm:dataModel>
</file>

<file path=ppt/diagrams/data5.xml><?xml version="1.0" encoding="utf-8"?>
<dgm:dataModel xmlns:dgm="http://schemas.openxmlformats.org/drawingml/2006/diagram" xmlns:a="http://schemas.openxmlformats.org/drawingml/2006/main">
  <dgm:ptLst>
    <dgm:pt modelId="{EB35E5B1-D307-4D1E-BBF8-76E502C7F77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155E750C-9DBA-4AE6-B1B4-E2B3FCA2DA44}">
      <dgm:prSet phldrT="[文本]" custT="1"/>
      <dgm:spPr/>
      <dgm:t>
        <a:bodyPr/>
        <a:lstStyle/>
        <a:p>
          <a:r>
            <a:rPr lang="zh-CN" altLang="en-US" sz="1800" b="1" dirty="0" smtClean="0">
              <a:latin typeface="微软雅黑" pitchFamily="34" charset="-122"/>
              <a:ea typeface="微软雅黑" pitchFamily="34" charset="-122"/>
            </a:rPr>
            <a:t>计价单位</a:t>
          </a:r>
          <a:endParaRPr lang="zh-CN" altLang="en-US" sz="1800" b="1" dirty="0">
            <a:latin typeface="微软雅黑" pitchFamily="34" charset="-122"/>
            <a:ea typeface="微软雅黑" pitchFamily="34" charset="-122"/>
          </a:endParaRPr>
        </a:p>
      </dgm:t>
    </dgm:pt>
    <dgm:pt modelId="{2C58B5AA-EE90-44C3-9BC1-ECDC5331EFFC}" type="parTrans" cxnId="{6A28AB79-C76F-45C2-8302-DF011BB92286}">
      <dgm:prSet/>
      <dgm:spPr/>
      <dgm:t>
        <a:bodyPr/>
        <a:lstStyle/>
        <a:p>
          <a:endParaRPr lang="zh-CN" altLang="en-US" sz="1800">
            <a:latin typeface="微软雅黑" pitchFamily="34" charset="-122"/>
            <a:ea typeface="微软雅黑" pitchFamily="34" charset="-122"/>
          </a:endParaRPr>
        </a:p>
      </dgm:t>
    </dgm:pt>
    <dgm:pt modelId="{27B67582-A143-4BFA-9704-46AF9D70C6F1}" type="sibTrans" cxnId="{6A28AB79-C76F-45C2-8302-DF011BB92286}">
      <dgm:prSet/>
      <dgm:spPr/>
      <dgm:t>
        <a:bodyPr/>
        <a:lstStyle/>
        <a:p>
          <a:endParaRPr lang="zh-CN" altLang="en-US" sz="1800">
            <a:latin typeface="微软雅黑" pitchFamily="34" charset="-122"/>
            <a:ea typeface="微软雅黑" pitchFamily="34" charset="-122"/>
          </a:endParaRPr>
        </a:p>
      </dgm:t>
    </dgm:pt>
    <dgm:pt modelId="{F5D073EC-DB03-4CB6-A791-0CFF0F5476DA}">
      <dgm:prSet phldrT="[文本]" custT="1"/>
      <dgm:spPr/>
      <dgm:t>
        <a:bodyPr/>
        <a:lstStyle/>
        <a:p>
          <a:r>
            <a:rPr lang="zh-CN" altLang="en-US" sz="1800" dirty="0" smtClean="0">
              <a:latin typeface="微软雅黑" pitchFamily="34" charset="-122"/>
              <a:ea typeface="微软雅黑" pitchFamily="34" charset="-122"/>
            </a:rPr>
            <a:t>最下变动单位</a:t>
          </a:r>
          <a:r>
            <a:rPr lang="en-US" altLang="zh-CN" sz="1800" dirty="0" smtClean="0">
              <a:latin typeface="微软雅黑" pitchFamily="34" charset="-122"/>
              <a:ea typeface="微软雅黑" pitchFamily="34" charset="-122"/>
            </a:rPr>
            <a:t>0.01RMB</a:t>
          </a:r>
          <a:endParaRPr lang="zh-CN" altLang="en-US" sz="1800" dirty="0">
            <a:latin typeface="微软雅黑" pitchFamily="34" charset="-122"/>
            <a:ea typeface="微软雅黑" pitchFamily="34" charset="-122"/>
          </a:endParaRPr>
        </a:p>
      </dgm:t>
    </dgm:pt>
    <dgm:pt modelId="{6BC6FA56-30DD-48D2-AA36-6121279FA16F}" type="parTrans" cxnId="{A656D35D-D9DE-4AAF-924C-E30316BD6B62}">
      <dgm:prSet/>
      <dgm:spPr/>
      <dgm:t>
        <a:bodyPr/>
        <a:lstStyle/>
        <a:p>
          <a:endParaRPr lang="zh-CN" altLang="en-US" sz="1800">
            <a:latin typeface="微软雅黑" pitchFamily="34" charset="-122"/>
            <a:ea typeface="微软雅黑" pitchFamily="34" charset="-122"/>
          </a:endParaRPr>
        </a:p>
      </dgm:t>
    </dgm:pt>
    <dgm:pt modelId="{3A7F3219-6D7C-4E9C-B977-3CEAF497E2B4}" type="sibTrans" cxnId="{A656D35D-D9DE-4AAF-924C-E30316BD6B62}">
      <dgm:prSet/>
      <dgm:spPr/>
      <dgm:t>
        <a:bodyPr/>
        <a:lstStyle/>
        <a:p>
          <a:endParaRPr lang="zh-CN" altLang="en-US" sz="1800">
            <a:latin typeface="微软雅黑" pitchFamily="34" charset="-122"/>
            <a:ea typeface="微软雅黑" pitchFamily="34" charset="-122"/>
          </a:endParaRPr>
        </a:p>
      </dgm:t>
    </dgm:pt>
    <dgm:pt modelId="{D17CA6A3-6AE3-475C-B617-35594712444F}">
      <dgm:prSet phldrT="[文本]" custT="1"/>
      <dgm:spPr/>
      <dgm:t>
        <a:bodyPr/>
        <a:lstStyle/>
        <a:p>
          <a:r>
            <a:rPr lang="zh-CN" altLang="en-US" sz="1800" b="1" dirty="0" smtClean="0">
              <a:latin typeface="微软雅黑" pitchFamily="34" charset="-122"/>
              <a:ea typeface="微软雅黑" pitchFamily="34" charset="-122"/>
            </a:rPr>
            <a:t>涨跌停板</a:t>
          </a:r>
          <a:endParaRPr lang="zh-CN" altLang="en-US" sz="1800" b="1" dirty="0">
            <a:latin typeface="微软雅黑" pitchFamily="34" charset="-122"/>
            <a:ea typeface="微软雅黑" pitchFamily="34" charset="-122"/>
          </a:endParaRPr>
        </a:p>
      </dgm:t>
    </dgm:pt>
    <dgm:pt modelId="{78265EBB-8F6C-4DCC-B5AA-3ADA0ED4434D}" type="parTrans" cxnId="{7F4A4049-8821-49D3-B5EE-D544B34AA4D6}">
      <dgm:prSet/>
      <dgm:spPr/>
      <dgm:t>
        <a:bodyPr/>
        <a:lstStyle/>
        <a:p>
          <a:endParaRPr lang="zh-CN" altLang="en-US" sz="1800">
            <a:latin typeface="微软雅黑" pitchFamily="34" charset="-122"/>
            <a:ea typeface="微软雅黑" pitchFamily="34" charset="-122"/>
          </a:endParaRPr>
        </a:p>
      </dgm:t>
    </dgm:pt>
    <dgm:pt modelId="{3D5B6F81-F789-492E-977E-E2022FB41D34}" type="sibTrans" cxnId="{7F4A4049-8821-49D3-B5EE-D544B34AA4D6}">
      <dgm:prSet/>
      <dgm:spPr/>
      <dgm:t>
        <a:bodyPr/>
        <a:lstStyle/>
        <a:p>
          <a:endParaRPr lang="zh-CN" altLang="en-US" sz="1800">
            <a:latin typeface="微软雅黑" pitchFamily="34" charset="-122"/>
            <a:ea typeface="微软雅黑" pitchFamily="34" charset="-122"/>
          </a:endParaRPr>
        </a:p>
      </dgm:t>
    </dgm:pt>
    <dgm:pt modelId="{20C54920-ED00-4757-B212-609CEDF47F39}">
      <dgm:prSet phldrT="[文本]" custT="1"/>
      <dgm:spPr/>
      <dgm:t>
        <a:bodyPr/>
        <a:lstStyle/>
        <a:p>
          <a:r>
            <a:rPr lang="zh-CN" altLang="en-US" sz="1800" b="1" dirty="0" smtClean="0">
              <a:solidFill>
                <a:srgbClr val="FF0000"/>
              </a:solidFill>
              <a:latin typeface="微软雅黑" pitchFamily="34" charset="-122"/>
              <a:ea typeface="微软雅黑" pitchFamily="34" charset="-122"/>
            </a:rPr>
            <a:t>无涨跌停</a:t>
          </a:r>
          <a:endParaRPr lang="zh-CN" altLang="en-US" sz="1800" b="1" dirty="0">
            <a:solidFill>
              <a:srgbClr val="FF0000"/>
            </a:solidFill>
            <a:latin typeface="微软雅黑" pitchFamily="34" charset="-122"/>
            <a:ea typeface="微软雅黑" pitchFamily="34" charset="-122"/>
          </a:endParaRPr>
        </a:p>
      </dgm:t>
    </dgm:pt>
    <dgm:pt modelId="{244049CE-FE7F-439F-9A57-2E2F120602C7}" type="parTrans" cxnId="{CCE00986-D904-4027-9E45-34C3CCF853D0}">
      <dgm:prSet/>
      <dgm:spPr/>
      <dgm:t>
        <a:bodyPr/>
        <a:lstStyle/>
        <a:p>
          <a:endParaRPr lang="zh-CN" altLang="en-US" sz="1800">
            <a:latin typeface="微软雅黑" pitchFamily="34" charset="-122"/>
            <a:ea typeface="微软雅黑" pitchFamily="34" charset="-122"/>
          </a:endParaRPr>
        </a:p>
      </dgm:t>
    </dgm:pt>
    <dgm:pt modelId="{BFED42CF-5D1C-489A-A268-C20B5D6BEEA3}" type="sibTrans" cxnId="{CCE00986-D904-4027-9E45-34C3CCF853D0}">
      <dgm:prSet/>
      <dgm:spPr/>
      <dgm:t>
        <a:bodyPr/>
        <a:lstStyle/>
        <a:p>
          <a:endParaRPr lang="zh-CN" altLang="en-US" sz="1800">
            <a:latin typeface="微软雅黑" pitchFamily="34" charset="-122"/>
            <a:ea typeface="微软雅黑" pitchFamily="34" charset="-122"/>
          </a:endParaRPr>
        </a:p>
      </dgm:t>
    </dgm:pt>
    <dgm:pt modelId="{05549281-CEB7-4C57-9E88-AA9DAD5FD5F6}">
      <dgm:prSet phldrT="[文本]" custT="1"/>
      <dgm:spPr/>
      <dgm:t>
        <a:bodyPr/>
        <a:lstStyle/>
        <a:p>
          <a:r>
            <a:rPr lang="zh-CN" altLang="en-US" sz="1800" b="1" dirty="0" smtClean="0">
              <a:latin typeface="微软雅黑" pitchFamily="34" charset="-122"/>
              <a:ea typeface="微软雅黑" pitchFamily="34" charset="-122"/>
            </a:rPr>
            <a:t>交易时间</a:t>
          </a:r>
          <a:endParaRPr lang="zh-CN" altLang="en-US" sz="1800" b="1" dirty="0">
            <a:latin typeface="微软雅黑" pitchFamily="34" charset="-122"/>
            <a:ea typeface="微软雅黑" pitchFamily="34" charset="-122"/>
          </a:endParaRPr>
        </a:p>
      </dgm:t>
    </dgm:pt>
    <dgm:pt modelId="{F82574EA-42A4-44C1-A808-41F314F4D2F3}" type="parTrans" cxnId="{C8659D03-EC51-43A8-8089-F737BFE33F4E}">
      <dgm:prSet/>
      <dgm:spPr/>
      <dgm:t>
        <a:bodyPr/>
        <a:lstStyle/>
        <a:p>
          <a:endParaRPr lang="zh-CN" altLang="en-US" sz="1800">
            <a:latin typeface="微软雅黑" pitchFamily="34" charset="-122"/>
            <a:ea typeface="微软雅黑" pitchFamily="34" charset="-122"/>
          </a:endParaRPr>
        </a:p>
      </dgm:t>
    </dgm:pt>
    <dgm:pt modelId="{E7A8FC30-3BE6-4261-A1C9-ED6E2147A9ED}" type="sibTrans" cxnId="{C8659D03-EC51-43A8-8089-F737BFE33F4E}">
      <dgm:prSet/>
      <dgm:spPr/>
      <dgm:t>
        <a:bodyPr/>
        <a:lstStyle/>
        <a:p>
          <a:endParaRPr lang="zh-CN" altLang="en-US" sz="1800">
            <a:latin typeface="微软雅黑" pitchFamily="34" charset="-122"/>
            <a:ea typeface="微软雅黑" pitchFamily="34" charset="-122"/>
          </a:endParaRPr>
        </a:p>
      </dgm:t>
    </dgm:pt>
    <dgm:pt modelId="{C37E0925-2660-4229-BF2B-534A9525C767}">
      <dgm:prSet phldrT="[文本]" custT="1"/>
      <dgm:spPr/>
      <dgm:t>
        <a:bodyPr/>
        <a:lstStyle/>
        <a:p>
          <a:r>
            <a:rPr lang="zh-CN" altLang="en-US" sz="1800" dirty="0" smtClean="0">
              <a:latin typeface="微软雅黑" pitchFamily="34" charset="-122"/>
              <a:ea typeface="微软雅黑" pitchFamily="34" charset="-122"/>
            </a:rPr>
            <a:t>交易日</a:t>
          </a:r>
          <a:r>
            <a:rPr lang="en-US" altLang="zh-CN" sz="1800" dirty="0" smtClean="0">
              <a:latin typeface="微软雅黑" pitchFamily="34" charset="-122"/>
              <a:ea typeface="微软雅黑" pitchFamily="34" charset="-122"/>
            </a:rPr>
            <a:t>9</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15-11</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30</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13</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00-15</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00</a:t>
          </a:r>
          <a:endParaRPr lang="zh-CN" altLang="en-US" sz="1800" dirty="0">
            <a:latin typeface="微软雅黑" pitchFamily="34" charset="-122"/>
            <a:ea typeface="微软雅黑" pitchFamily="34" charset="-122"/>
          </a:endParaRPr>
        </a:p>
      </dgm:t>
    </dgm:pt>
    <dgm:pt modelId="{240C757A-5114-4DD6-BAD5-C011F5C2CBF1}" type="parTrans" cxnId="{38CFF513-E847-416B-8D82-C13F03272334}">
      <dgm:prSet/>
      <dgm:spPr/>
      <dgm:t>
        <a:bodyPr/>
        <a:lstStyle/>
        <a:p>
          <a:endParaRPr lang="zh-CN" altLang="en-US" sz="1800">
            <a:latin typeface="微软雅黑" pitchFamily="34" charset="-122"/>
            <a:ea typeface="微软雅黑" pitchFamily="34" charset="-122"/>
          </a:endParaRPr>
        </a:p>
      </dgm:t>
    </dgm:pt>
    <dgm:pt modelId="{C095254A-A68E-4CB4-B710-346E238519BB}" type="sibTrans" cxnId="{38CFF513-E847-416B-8D82-C13F03272334}">
      <dgm:prSet/>
      <dgm:spPr/>
      <dgm:t>
        <a:bodyPr/>
        <a:lstStyle/>
        <a:p>
          <a:endParaRPr lang="zh-CN" altLang="en-US" sz="1800">
            <a:latin typeface="微软雅黑" pitchFamily="34" charset="-122"/>
            <a:ea typeface="微软雅黑" pitchFamily="34" charset="-122"/>
          </a:endParaRPr>
        </a:p>
      </dgm:t>
    </dgm:pt>
    <dgm:pt modelId="{5F5AF1AA-5037-4E18-90B6-2B7590D027DB}">
      <dgm:prSet phldrT="[文本]" custT="1"/>
      <dgm:spPr/>
      <dgm:t>
        <a:bodyPr/>
        <a:lstStyle/>
        <a:p>
          <a:r>
            <a:rPr lang="zh-CN" altLang="en-US" sz="1800" b="1" dirty="0" smtClean="0">
              <a:latin typeface="微软雅黑" pitchFamily="34" charset="-122"/>
              <a:ea typeface="微软雅黑" pitchFamily="34" charset="-122"/>
            </a:rPr>
            <a:t>交易数量</a:t>
          </a:r>
          <a:endParaRPr lang="zh-CN" altLang="en-US" sz="1800" b="1" dirty="0">
            <a:latin typeface="微软雅黑" pitchFamily="34" charset="-122"/>
            <a:ea typeface="微软雅黑" pitchFamily="34" charset="-122"/>
          </a:endParaRPr>
        </a:p>
      </dgm:t>
    </dgm:pt>
    <dgm:pt modelId="{46299028-43C8-4988-8BCC-0434AF79966F}" type="parTrans" cxnId="{3098D9AC-C16B-4E10-82C3-F254DA783AAA}">
      <dgm:prSet/>
      <dgm:spPr/>
      <dgm:t>
        <a:bodyPr/>
        <a:lstStyle/>
        <a:p>
          <a:endParaRPr lang="zh-CN" altLang="en-US"/>
        </a:p>
      </dgm:t>
    </dgm:pt>
    <dgm:pt modelId="{F83DB644-3F51-4EF5-95EF-0ED89E221E12}" type="sibTrans" cxnId="{3098D9AC-C16B-4E10-82C3-F254DA783AAA}">
      <dgm:prSet/>
      <dgm:spPr/>
      <dgm:t>
        <a:bodyPr/>
        <a:lstStyle/>
        <a:p>
          <a:endParaRPr lang="zh-CN" altLang="en-US"/>
        </a:p>
      </dgm:t>
    </dgm:pt>
    <dgm:pt modelId="{D4AA8492-E552-4C21-B455-B1FA54266227}">
      <dgm:prSet phldrT="[文本]" custT="1"/>
      <dgm:spPr/>
      <dgm:t>
        <a:bodyPr/>
        <a:lstStyle/>
        <a:p>
          <a:r>
            <a:rPr lang="en-US" altLang="zh-CN" sz="1800" b="1" dirty="0" smtClean="0">
              <a:solidFill>
                <a:srgbClr val="FF0000"/>
              </a:solidFill>
              <a:latin typeface="微软雅黑" pitchFamily="34" charset="-122"/>
              <a:ea typeface="微软雅黑" pitchFamily="34" charset="-122"/>
            </a:rPr>
            <a:t>1000</a:t>
          </a:r>
          <a:r>
            <a:rPr lang="zh-CN" altLang="en-US" sz="1800" b="1" dirty="0" smtClean="0">
              <a:solidFill>
                <a:srgbClr val="FF0000"/>
              </a:solidFill>
              <a:latin typeface="微软雅黑" pitchFamily="34" charset="-122"/>
              <a:ea typeface="微软雅黑" pitchFamily="34" charset="-122"/>
            </a:rPr>
            <a:t>股的整数倍，不足</a:t>
          </a:r>
          <a:r>
            <a:rPr lang="en-US" altLang="zh-CN" sz="1800" b="1" dirty="0" smtClean="0">
              <a:solidFill>
                <a:srgbClr val="FF0000"/>
              </a:solidFill>
              <a:latin typeface="微软雅黑" pitchFamily="34" charset="-122"/>
              <a:ea typeface="微软雅黑" pitchFamily="34" charset="-122"/>
            </a:rPr>
            <a:t>1000</a:t>
          </a:r>
          <a:r>
            <a:rPr lang="zh-CN" altLang="en-US" sz="1800" b="1" dirty="0" smtClean="0">
              <a:solidFill>
                <a:srgbClr val="FF0000"/>
              </a:solidFill>
              <a:latin typeface="微软雅黑" pitchFamily="34" charset="-122"/>
              <a:ea typeface="微软雅黑" pitchFamily="34" charset="-122"/>
            </a:rPr>
            <a:t>一次卖出</a:t>
          </a:r>
          <a:endParaRPr lang="zh-CN" altLang="en-US" sz="1800" b="1" dirty="0">
            <a:solidFill>
              <a:srgbClr val="FF0000"/>
            </a:solidFill>
            <a:latin typeface="微软雅黑" pitchFamily="34" charset="-122"/>
            <a:ea typeface="微软雅黑" pitchFamily="34" charset="-122"/>
          </a:endParaRPr>
        </a:p>
      </dgm:t>
    </dgm:pt>
    <dgm:pt modelId="{4D60E93C-D317-4CCB-9199-2ECCED791F8A}" type="parTrans" cxnId="{B7F33F09-C98F-4A9F-9372-EDDDCE519C8F}">
      <dgm:prSet/>
      <dgm:spPr/>
      <dgm:t>
        <a:bodyPr/>
        <a:lstStyle/>
        <a:p>
          <a:endParaRPr lang="zh-CN" altLang="en-US"/>
        </a:p>
      </dgm:t>
    </dgm:pt>
    <dgm:pt modelId="{F1649462-7C0C-4370-9B79-A27F59437413}" type="sibTrans" cxnId="{B7F33F09-C98F-4A9F-9372-EDDDCE519C8F}">
      <dgm:prSet/>
      <dgm:spPr/>
      <dgm:t>
        <a:bodyPr/>
        <a:lstStyle/>
        <a:p>
          <a:endParaRPr lang="zh-CN" altLang="en-US"/>
        </a:p>
      </dgm:t>
    </dgm:pt>
    <dgm:pt modelId="{32233345-3097-4E8B-B300-789CF681031D}">
      <dgm:prSet phldrT="[文本]" custT="1"/>
      <dgm:spPr/>
      <dgm:t>
        <a:bodyPr/>
        <a:lstStyle/>
        <a:p>
          <a:r>
            <a:rPr lang="zh-CN" altLang="en-US" sz="1800" b="1" dirty="0" smtClean="0">
              <a:latin typeface="微软雅黑" pitchFamily="34" charset="-122"/>
              <a:ea typeface="微软雅黑" pitchFamily="34" charset="-122"/>
            </a:rPr>
            <a:t>回转交易</a:t>
          </a:r>
          <a:endParaRPr lang="zh-CN" altLang="en-US" sz="1800" b="1" dirty="0">
            <a:latin typeface="微软雅黑" pitchFamily="34" charset="-122"/>
            <a:ea typeface="微软雅黑" pitchFamily="34" charset="-122"/>
          </a:endParaRPr>
        </a:p>
      </dgm:t>
    </dgm:pt>
    <dgm:pt modelId="{D0001D9A-D0F7-4559-B486-0F0814E890E1}" type="parTrans" cxnId="{07E8F571-9DC5-416C-92C9-AD750EC3CE21}">
      <dgm:prSet/>
      <dgm:spPr/>
      <dgm:t>
        <a:bodyPr/>
        <a:lstStyle/>
        <a:p>
          <a:endParaRPr lang="zh-CN" altLang="en-US"/>
        </a:p>
      </dgm:t>
    </dgm:pt>
    <dgm:pt modelId="{F0521D27-22D2-4B69-8C12-EE123642631B}" type="sibTrans" cxnId="{07E8F571-9DC5-416C-92C9-AD750EC3CE21}">
      <dgm:prSet/>
      <dgm:spPr/>
      <dgm:t>
        <a:bodyPr/>
        <a:lstStyle/>
        <a:p>
          <a:endParaRPr lang="zh-CN" altLang="en-US"/>
        </a:p>
      </dgm:t>
    </dgm:pt>
    <dgm:pt modelId="{80837176-6CE1-4180-8D27-8D325DAD4A66}">
      <dgm:prSet phldrT="[文本]" custT="1"/>
      <dgm:spPr/>
      <dgm:t>
        <a:bodyPr/>
        <a:lstStyle/>
        <a:p>
          <a:r>
            <a:rPr lang="zh-CN" altLang="en-US" sz="1800" dirty="0" smtClean="0">
              <a:latin typeface="微软雅黑" pitchFamily="34" charset="-122"/>
              <a:ea typeface="微软雅黑" pitchFamily="34" charset="-122"/>
            </a:rPr>
            <a:t>投资者不可回转交易，</a:t>
          </a:r>
          <a:r>
            <a:rPr lang="en-US" altLang="zh-CN" sz="1800" dirty="0" smtClean="0">
              <a:latin typeface="微软雅黑" pitchFamily="34" charset="-122"/>
              <a:ea typeface="微软雅黑" pitchFamily="34" charset="-122"/>
            </a:rPr>
            <a:t>T</a:t>
          </a:r>
          <a:r>
            <a:rPr lang="zh-CN" altLang="en-US" sz="1800" dirty="0" smtClean="0">
              <a:latin typeface="微软雅黑" pitchFamily="34" charset="-122"/>
              <a:ea typeface="微软雅黑" pitchFamily="34" charset="-122"/>
            </a:rPr>
            <a:t>日买入，</a:t>
          </a:r>
          <a:r>
            <a:rPr lang="en-US" altLang="zh-CN" sz="1800" dirty="0" smtClean="0">
              <a:latin typeface="微软雅黑" pitchFamily="34" charset="-122"/>
              <a:ea typeface="微软雅黑" pitchFamily="34" charset="-122"/>
            </a:rPr>
            <a:t>T+1</a:t>
          </a:r>
          <a:r>
            <a:rPr lang="zh-CN" altLang="en-US" sz="1800" dirty="0" smtClean="0">
              <a:latin typeface="微软雅黑" pitchFamily="34" charset="-122"/>
              <a:ea typeface="微软雅黑" pitchFamily="34" charset="-122"/>
            </a:rPr>
            <a:t>日可卖出；</a:t>
          </a:r>
          <a:endParaRPr lang="zh-CN" altLang="en-US" sz="1800" dirty="0">
            <a:latin typeface="微软雅黑" pitchFamily="34" charset="-122"/>
            <a:ea typeface="微软雅黑" pitchFamily="34" charset="-122"/>
          </a:endParaRPr>
        </a:p>
      </dgm:t>
    </dgm:pt>
    <dgm:pt modelId="{223231DE-D746-43DD-838A-94160C2F3C19}" type="parTrans" cxnId="{8B26721B-FF0F-48C9-B64E-B8A9D9113913}">
      <dgm:prSet/>
      <dgm:spPr/>
      <dgm:t>
        <a:bodyPr/>
        <a:lstStyle/>
        <a:p>
          <a:endParaRPr lang="zh-CN" altLang="en-US"/>
        </a:p>
      </dgm:t>
    </dgm:pt>
    <dgm:pt modelId="{4BDA393F-554A-473B-8276-E219BFDEC86F}" type="sibTrans" cxnId="{8B26721B-FF0F-48C9-B64E-B8A9D9113913}">
      <dgm:prSet/>
      <dgm:spPr/>
      <dgm:t>
        <a:bodyPr/>
        <a:lstStyle/>
        <a:p>
          <a:endParaRPr lang="zh-CN" altLang="en-US"/>
        </a:p>
      </dgm:t>
    </dgm:pt>
    <dgm:pt modelId="{26E5CE9D-7B85-4F1F-B826-3E37883E3616}">
      <dgm:prSet phldrT="[文本]" custT="1"/>
      <dgm:spPr/>
      <dgm:t>
        <a:bodyPr/>
        <a:lstStyle/>
        <a:p>
          <a:r>
            <a:rPr lang="zh-CN" altLang="en-US" sz="1800" dirty="0" smtClean="0">
              <a:latin typeface="微软雅黑" pitchFamily="34" charset="-122"/>
              <a:ea typeface="微软雅黑" pitchFamily="34" charset="-122"/>
            </a:rPr>
            <a:t>做市商当日买入，当日可卖出</a:t>
          </a:r>
          <a:endParaRPr lang="zh-CN" altLang="en-US" sz="1800" dirty="0">
            <a:latin typeface="微软雅黑" pitchFamily="34" charset="-122"/>
            <a:ea typeface="微软雅黑" pitchFamily="34" charset="-122"/>
          </a:endParaRPr>
        </a:p>
      </dgm:t>
    </dgm:pt>
    <dgm:pt modelId="{730F5A0B-9050-4FC7-8799-5C691BBD0144}" type="parTrans" cxnId="{B625E55E-05AF-411B-B41B-DEA56D4F1029}">
      <dgm:prSet/>
      <dgm:spPr/>
      <dgm:t>
        <a:bodyPr/>
        <a:lstStyle/>
        <a:p>
          <a:endParaRPr lang="zh-CN" altLang="en-US"/>
        </a:p>
      </dgm:t>
    </dgm:pt>
    <dgm:pt modelId="{A9E59A77-5E6E-44C3-BB35-899B9710FECC}" type="sibTrans" cxnId="{B625E55E-05AF-411B-B41B-DEA56D4F1029}">
      <dgm:prSet/>
      <dgm:spPr/>
      <dgm:t>
        <a:bodyPr/>
        <a:lstStyle/>
        <a:p>
          <a:endParaRPr lang="zh-CN" altLang="en-US"/>
        </a:p>
      </dgm:t>
    </dgm:pt>
    <dgm:pt modelId="{41FD2AF2-E2F5-428B-B478-2350F4DF6B0D}" type="pres">
      <dgm:prSet presAssocID="{EB35E5B1-D307-4D1E-BBF8-76E502C7F77D}" presName="Name0" presStyleCnt="0">
        <dgm:presLayoutVars>
          <dgm:dir/>
          <dgm:animLvl val="lvl"/>
          <dgm:resizeHandles val="exact"/>
        </dgm:presLayoutVars>
      </dgm:prSet>
      <dgm:spPr/>
      <dgm:t>
        <a:bodyPr/>
        <a:lstStyle/>
        <a:p>
          <a:endParaRPr lang="zh-CN" altLang="en-US"/>
        </a:p>
      </dgm:t>
    </dgm:pt>
    <dgm:pt modelId="{B9D57997-9403-4264-A04A-FBD7144255C2}" type="pres">
      <dgm:prSet presAssocID="{05549281-CEB7-4C57-9E88-AA9DAD5FD5F6}" presName="linNode" presStyleCnt="0"/>
      <dgm:spPr/>
      <dgm:t>
        <a:bodyPr/>
        <a:lstStyle/>
        <a:p>
          <a:endParaRPr lang="zh-CN" altLang="en-US"/>
        </a:p>
      </dgm:t>
    </dgm:pt>
    <dgm:pt modelId="{7641214A-26C8-4100-B66B-38222F0704A2}" type="pres">
      <dgm:prSet presAssocID="{05549281-CEB7-4C57-9E88-AA9DAD5FD5F6}" presName="parentText" presStyleLbl="node1" presStyleIdx="0" presStyleCnt="5" custScaleX="112731">
        <dgm:presLayoutVars>
          <dgm:chMax val="1"/>
          <dgm:bulletEnabled val="1"/>
        </dgm:presLayoutVars>
      </dgm:prSet>
      <dgm:spPr/>
      <dgm:t>
        <a:bodyPr/>
        <a:lstStyle/>
        <a:p>
          <a:endParaRPr lang="zh-CN" altLang="en-US"/>
        </a:p>
      </dgm:t>
    </dgm:pt>
    <dgm:pt modelId="{04273778-CC5B-472A-8C16-0E08AEC605E1}" type="pres">
      <dgm:prSet presAssocID="{05549281-CEB7-4C57-9E88-AA9DAD5FD5F6}" presName="descendantText" presStyleLbl="alignAccFollowNode1" presStyleIdx="0" presStyleCnt="5">
        <dgm:presLayoutVars>
          <dgm:bulletEnabled val="1"/>
        </dgm:presLayoutVars>
      </dgm:prSet>
      <dgm:spPr/>
      <dgm:t>
        <a:bodyPr/>
        <a:lstStyle/>
        <a:p>
          <a:endParaRPr lang="zh-CN" altLang="en-US"/>
        </a:p>
      </dgm:t>
    </dgm:pt>
    <dgm:pt modelId="{579E1C69-EE70-49A0-8617-A748BF71AAC8}" type="pres">
      <dgm:prSet presAssocID="{E7A8FC30-3BE6-4261-A1C9-ED6E2147A9ED}" presName="sp" presStyleCnt="0"/>
      <dgm:spPr/>
      <dgm:t>
        <a:bodyPr/>
        <a:lstStyle/>
        <a:p>
          <a:endParaRPr lang="zh-CN" altLang="en-US"/>
        </a:p>
      </dgm:t>
    </dgm:pt>
    <dgm:pt modelId="{E1DEEA2C-C511-4418-989F-5DA17ECC2708}" type="pres">
      <dgm:prSet presAssocID="{155E750C-9DBA-4AE6-B1B4-E2B3FCA2DA44}" presName="linNode" presStyleCnt="0"/>
      <dgm:spPr/>
      <dgm:t>
        <a:bodyPr/>
        <a:lstStyle/>
        <a:p>
          <a:endParaRPr lang="zh-CN" altLang="en-US"/>
        </a:p>
      </dgm:t>
    </dgm:pt>
    <dgm:pt modelId="{0318B100-0C0B-450B-A43B-FCF8B19D050E}" type="pres">
      <dgm:prSet presAssocID="{155E750C-9DBA-4AE6-B1B4-E2B3FCA2DA44}" presName="parentText" presStyleLbl="node1" presStyleIdx="1" presStyleCnt="5" custScaleX="112731">
        <dgm:presLayoutVars>
          <dgm:chMax val="1"/>
          <dgm:bulletEnabled val="1"/>
        </dgm:presLayoutVars>
      </dgm:prSet>
      <dgm:spPr/>
      <dgm:t>
        <a:bodyPr/>
        <a:lstStyle/>
        <a:p>
          <a:endParaRPr lang="zh-CN" altLang="en-US"/>
        </a:p>
      </dgm:t>
    </dgm:pt>
    <dgm:pt modelId="{412E5309-106D-4E3F-B913-CCD028470A68}" type="pres">
      <dgm:prSet presAssocID="{155E750C-9DBA-4AE6-B1B4-E2B3FCA2DA44}" presName="descendantText" presStyleLbl="alignAccFollowNode1" presStyleIdx="1" presStyleCnt="5">
        <dgm:presLayoutVars>
          <dgm:bulletEnabled val="1"/>
        </dgm:presLayoutVars>
      </dgm:prSet>
      <dgm:spPr/>
      <dgm:t>
        <a:bodyPr/>
        <a:lstStyle/>
        <a:p>
          <a:endParaRPr lang="zh-CN" altLang="en-US"/>
        </a:p>
      </dgm:t>
    </dgm:pt>
    <dgm:pt modelId="{E5E15FBB-2E86-48AD-8E1C-5B01970A847D}" type="pres">
      <dgm:prSet presAssocID="{27B67582-A143-4BFA-9704-46AF9D70C6F1}" presName="sp" presStyleCnt="0"/>
      <dgm:spPr/>
      <dgm:t>
        <a:bodyPr/>
        <a:lstStyle/>
        <a:p>
          <a:endParaRPr lang="zh-CN" altLang="en-US"/>
        </a:p>
      </dgm:t>
    </dgm:pt>
    <dgm:pt modelId="{8F584DA7-54C2-4B88-8DD3-4CAA9F2BCEF7}" type="pres">
      <dgm:prSet presAssocID="{D17CA6A3-6AE3-475C-B617-35594712444F}" presName="linNode" presStyleCnt="0"/>
      <dgm:spPr/>
      <dgm:t>
        <a:bodyPr/>
        <a:lstStyle/>
        <a:p>
          <a:endParaRPr lang="zh-CN" altLang="en-US"/>
        </a:p>
      </dgm:t>
    </dgm:pt>
    <dgm:pt modelId="{FD0BF062-DEE0-49A7-80FE-9A93F0C218B8}" type="pres">
      <dgm:prSet presAssocID="{D17CA6A3-6AE3-475C-B617-35594712444F}" presName="parentText" presStyleLbl="node1" presStyleIdx="2" presStyleCnt="5" custScaleX="112731">
        <dgm:presLayoutVars>
          <dgm:chMax val="1"/>
          <dgm:bulletEnabled val="1"/>
        </dgm:presLayoutVars>
      </dgm:prSet>
      <dgm:spPr/>
      <dgm:t>
        <a:bodyPr/>
        <a:lstStyle/>
        <a:p>
          <a:endParaRPr lang="zh-CN" altLang="en-US"/>
        </a:p>
      </dgm:t>
    </dgm:pt>
    <dgm:pt modelId="{97EFAD70-BBF7-40C7-9952-E41E09DE2F15}" type="pres">
      <dgm:prSet presAssocID="{D17CA6A3-6AE3-475C-B617-35594712444F}" presName="descendantText" presStyleLbl="alignAccFollowNode1" presStyleIdx="2" presStyleCnt="5">
        <dgm:presLayoutVars>
          <dgm:bulletEnabled val="1"/>
        </dgm:presLayoutVars>
      </dgm:prSet>
      <dgm:spPr/>
      <dgm:t>
        <a:bodyPr/>
        <a:lstStyle/>
        <a:p>
          <a:endParaRPr lang="zh-CN" altLang="en-US"/>
        </a:p>
      </dgm:t>
    </dgm:pt>
    <dgm:pt modelId="{A1DF843C-0DD2-46EA-9B3E-B427EDD2DA2C}" type="pres">
      <dgm:prSet presAssocID="{3D5B6F81-F789-492E-977E-E2022FB41D34}" presName="sp" presStyleCnt="0"/>
      <dgm:spPr/>
      <dgm:t>
        <a:bodyPr/>
        <a:lstStyle/>
        <a:p>
          <a:endParaRPr lang="zh-CN" altLang="en-US"/>
        </a:p>
      </dgm:t>
    </dgm:pt>
    <dgm:pt modelId="{FB30F355-E054-40D1-ABE2-A6391D9ABCBD}" type="pres">
      <dgm:prSet presAssocID="{5F5AF1AA-5037-4E18-90B6-2B7590D027DB}" presName="linNode" presStyleCnt="0"/>
      <dgm:spPr/>
      <dgm:t>
        <a:bodyPr/>
        <a:lstStyle/>
        <a:p>
          <a:endParaRPr lang="zh-CN" altLang="en-US"/>
        </a:p>
      </dgm:t>
    </dgm:pt>
    <dgm:pt modelId="{0E7148C3-64F1-43B9-AD84-25E3726AA18E}" type="pres">
      <dgm:prSet presAssocID="{5F5AF1AA-5037-4E18-90B6-2B7590D027DB}" presName="parentText" presStyleLbl="node1" presStyleIdx="3" presStyleCnt="5" custScaleX="112739">
        <dgm:presLayoutVars>
          <dgm:chMax val="1"/>
          <dgm:bulletEnabled val="1"/>
        </dgm:presLayoutVars>
      </dgm:prSet>
      <dgm:spPr/>
      <dgm:t>
        <a:bodyPr/>
        <a:lstStyle/>
        <a:p>
          <a:endParaRPr lang="zh-CN" altLang="en-US"/>
        </a:p>
      </dgm:t>
    </dgm:pt>
    <dgm:pt modelId="{154F6531-71DF-42E5-BA87-75704B6FF9C2}" type="pres">
      <dgm:prSet presAssocID="{5F5AF1AA-5037-4E18-90B6-2B7590D027DB}" presName="descendantText" presStyleLbl="alignAccFollowNode1" presStyleIdx="3" presStyleCnt="5">
        <dgm:presLayoutVars>
          <dgm:bulletEnabled val="1"/>
        </dgm:presLayoutVars>
      </dgm:prSet>
      <dgm:spPr/>
      <dgm:t>
        <a:bodyPr/>
        <a:lstStyle/>
        <a:p>
          <a:endParaRPr lang="zh-CN" altLang="en-US"/>
        </a:p>
      </dgm:t>
    </dgm:pt>
    <dgm:pt modelId="{125057E1-EC6B-443D-8296-3A1AD1CD32B4}" type="pres">
      <dgm:prSet presAssocID="{F83DB644-3F51-4EF5-95EF-0ED89E221E12}" presName="sp" presStyleCnt="0"/>
      <dgm:spPr/>
      <dgm:t>
        <a:bodyPr/>
        <a:lstStyle/>
        <a:p>
          <a:endParaRPr lang="zh-CN" altLang="en-US"/>
        </a:p>
      </dgm:t>
    </dgm:pt>
    <dgm:pt modelId="{CA5889F0-9EBD-45DF-9F51-AD429803CB9A}" type="pres">
      <dgm:prSet presAssocID="{32233345-3097-4E8B-B300-789CF681031D}" presName="linNode" presStyleCnt="0"/>
      <dgm:spPr/>
    </dgm:pt>
    <dgm:pt modelId="{055B01FB-39C9-4474-943F-6C11553968B8}" type="pres">
      <dgm:prSet presAssocID="{32233345-3097-4E8B-B300-789CF681031D}" presName="parentText" presStyleLbl="node1" presStyleIdx="4" presStyleCnt="5" custScaleX="115111">
        <dgm:presLayoutVars>
          <dgm:chMax val="1"/>
          <dgm:bulletEnabled val="1"/>
        </dgm:presLayoutVars>
      </dgm:prSet>
      <dgm:spPr/>
      <dgm:t>
        <a:bodyPr/>
        <a:lstStyle/>
        <a:p>
          <a:endParaRPr lang="zh-CN" altLang="en-US"/>
        </a:p>
      </dgm:t>
    </dgm:pt>
    <dgm:pt modelId="{034CC5D6-6ED2-427E-96A1-E5F286C801A2}" type="pres">
      <dgm:prSet presAssocID="{32233345-3097-4E8B-B300-789CF681031D}" presName="descendantText" presStyleLbl="alignAccFollowNode1" presStyleIdx="4" presStyleCnt="5">
        <dgm:presLayoutVars>
          <dgm:bulletEnabled val="1"/>
        </dgm:presLayoutVars>
      </dgm:prSet>
      <dgm:spPr/>
      <dgm:t>
        <a:bodyPr/>
        <a:lstStyle/>
        <a:p>
          <a:endParaRPr lang="zh-CN" altLang="en-US"/>
        </a:p>
      </dgm:t>
    </dgm:pt>
  </dgm:ptLst>
  <dgm:cxnLst>
    <dgm:cxn modelId="{BCC7A2EC-9801-484F-95D3-8960EFB6517F}" type="presOf" srcId="{EB35E5B1-D307-4D1E-BBF8-76E502C7F77D}" destId="{41FD2AF2-E2F5-428B-B478-2350F4DF6B0D}" srcOrd="0" destOrd="0" presId="urn:microsoft.com/office/officeart/2005/8/layout/vList5"/>
    <dgm:cxn modelId="{07E8F571-9DC5-416C-92C9-AD750EC3CE21}" srcId="{EB35E5B1-D307-4D1E-BBF8-76E502C7F77D}" destId="{32233345-3097-4E8B-B300-789CF681031D}" srcOrd="4" destOrd="0" parTransId="{D0001D9A-D0F7-4559-B486-0F0814E890E1}" sibTransId="{F0521D27-22D2-4B69-8C12-EE123642631B}"/>
    <dgm:cxn modelId="{17C6BB99-72C7-4701-99B9-ABBDB9B3D7AF}" type="presOf" srcId="{20C54920-ED00-4757-B212-609CEDF47F39}" destId="{97EFAD70-BBF7-40C7-9952-E41E09DE2F15}" srcOrd="0" destOrd="0" presId="urn:microsoft.com/office/officeart/2005/8/layout/vList5"/>
    <dgm:cxn modelId="{A656D35D-D9DE-4AAF-924C-E30316BD6B62}" srcId="{155E750C-9DBA-4AE6-B1B4-E2B3FCA2DA44}" destId="{F5D073EC-DB03-4CB6-A791-0CFF0F5476DA}" srcOrd="0" destOrd="0" parTransId="{6BC6FA56-30DD-48D2-AA36-6121279FA16F}" sibTransId="{3A7F3219-6D7C-4E9C-B977-3CEAF497E2B4}"/>
    <dgm:cxn modelId="{70408E9D-C0F5-4BE2-8779-8CB23C034D73}" type="presOf" srcId="{26E5CE9D-7B85-4F1F-B826-3E37883E3616}" destId="{034CC5D6-6ED2-427E-96A1-E5F286C801A2}" srcOrd="0" destOrd="1" presId="urn:microsoft.com/office/officeart/2005/8/layout/vList5"/>
    <dgm:cxn modelId="{A4D9D5F9-0A9D-40F9-AD8C-80137714B032}" type="presOf" srcId="{D4AA8492-E552-4C21-B455-B1FA54266227}" destId="{154F6531-71DF-42E5-BA87-75704B6FF9C2}" srcOrd="0" destOrd="0" presId="urn:microsoft.com/office/officeart/2005/8/layout/vList5"/>
    <dgm:cxn modelId="{FC168EEB-9DAD-4605-8AB8-73A3C27BAC66}" type="presOf" srcId="{32233345-3097-4E8B-B300-789CF681031D}" destId="{055B01FB-39C9-4474-943F-6C11553968B8}" srcOrd="0" destOrd="0" presId="urn:microsoft.com/office/officeart/2005/8/layout/vList5"/>
    <dgm:cxn modelId="{8B26721B-FF0F-48C9-B64E-B8A9D9113913}" srcId="{32233345-3097-4E8B-B300-789CF681031D}" destId="{80837176-6CE1-4180-8D27-8D325DAD4A66}" srcOrd="0" destOrd="0" parTransId="{223231DE-D746-43DD-838A-94160C2F3C19}" sibTransId="{4BDA393F-554A-473B-8276-E219BFDEC86F}"/>
    <dgm:cxn modelId="{B625E55E-05AF-411B-B41B-DEA56D4F1029}" srcId="{32233345-3097-4E8B-B300-789CF681031D}" destId="{26E5CE9D-7B85-4F1F-B826-3E37883E3616}" srcOrd="1" destOrd="0" parTransId="{730F5A0B-9050-4FC7-8799-5C691BBD0144}" sibTransId="{A9E59A77-5E6E-44C3-BB35-899B9710FECC}"/>
    <dgm:cxn modelId="{CCE00986-D904-4027-9E45-34C3CCF853D0}" srcId="{D17CA6A3-6AE3-475C-B617-35594712444F}" destId="{20C54920-ED00-4757-B212-609CEDF47F39}" srcOrd="0" destOrd="0" parTransId="{244049CE-FE7F-439F-9A57-2E2F120602C7}" sibTransId="{BFED42CF-5D1C-489A-A268-C20B5D6BEEA3}"/>
    <dgm:cxn modelId="{7F4A4049-8821-49D3-B5EE-D544B34AA4D6}" srcId="{EB35E5B1-D307-4D1E-BBF8-76E502C7F77D}" destId="{D17CA6A3-6AE3-475C-B617-35594712444F}" srcOrd="2" destOrd="0" parTransId="{78265EBB-8F6C-4DCC-B5AA-3ADA0ED4434D}" sibTransId="{3D5B6F81-F789-492E-977E-E2022FB41D34}"/>
    <dgm:cxn modelId="{13257255-93C4-4B58-842C-669C0AF3683B}" type="presOf" srcId="{155E750C-9DBA-4AE6-B1B4-E2B3FCA2DA44}" destId="{0318B100-0C0B-450B-A43B-FCF8B19D050E}" srcOrd="0" destOrd="0" presId="urn:microsoft.com/office/officeart/2005/8/layout/vList5"/>
    <dgm:cxn modelId="{00EE06BE-D6D6-47E1-AFD9-DEF6795362C6}" type="presOf" srcId="{C37E0925-2660-4229-BF2B-534A9525C767}" destId="{04273778-CC5B-472A-8C16-0E08AEC605E1}" srcOrd="0" destOrd="0" presId="urn:microsoft.com/office/officeart/2005/8/layout/vList5"/>
    <dgm:cxn modelId="{6A28AB79-C76F-45C2-8302-DF011BB92286}" srcId="{EB35E5B1-D307-4D1E-BBF8-76E502C7F77D}" destId="{155E750C-9DBA-4AE6-B1B4-E2B3FCA2DA44}" srcOrd="1" destOrd="0" parTransId="{2C58B5AA-EE90-44C3-9BC1-ECDC5331EFFC}" sibTransId="{27B67582-A143-4BFA-9704-46AF9D70C6F1}"/>
    <dgm:cxn modelId="{3098D9AC-C16B-4E10-82C3-F254DA783AAA}" srcId="{EB35E5B1-D307-4D1E-BBF8-76E502C7F77D}" destId="{5F5AF1AA-5037-4E18-90B6-2B7590D027DB}" srcOrd="3" destOrd="0" parTransId="{46299028-43C8-4988-8BCC-0434AF79966F}" sibTransId="{F83DB644-3F51-4EF5-95EF-0ED89E221E12}"/>
    <dgm:cxn modelId="{07F75E69-63B1-48F9-A508-4839380BB6EF}" type="presOf" srcId="{F5D073EC-DB03-4CB6-A791-0CFF0F5476DA}" destId="{412E5309-106D-4E3F-B913-CCD028470A68}" srcOrd="0" destOrd="0" presId="urn:microsoft.com/office/officeart/2005/8/layout/vList5"/>
    <dgm:cxn modelId="{B7F33F09-C98F-4A9F-9372-EDDDCE519C8F}" srcId="{5F5AF1AA-5037-4E18-90B6-2B7590D027DB}" destId="{D4AA8492-E552-4C21-B455-B1FA54266227}" srcOrd="0" destOrd="0" parTransId="{4D60E93C-D317-4CCB-9199-2ECCED791F8A}" sibTransId="{F1649462-7C0C-4370-9B79-A27F59437413}"/>
    <dgm:cxn modelId="{5F5B7C13-28C1-4BB0-A288-1B8B96817409}" type="presOf" srcId="{5F5AF1AA-5037-4E18-90B6-2B7590D027DB}" destId="{0E7148C3-64F1-43B9-AD84-25E3726AA18E}" srcOrd="0" destOrd="0" presId="urn:microsoft.com/office/officeart/2005/8/layout/vList5"/>
    <dgm:cxn modelId="{C8659D03-EC51-43A8-8089-F737BFE33F4E}" srcId="{EB35E5B1-D307-4D1E-BBF8-76E502C7F77D}" destId="{05549281-CEB7-4C57-9E88-AA9DAD5FD5F6}" srcOrd="0" destOrd="0" parTransId="{F82574EA-42A4-44C1-A808-41F314F4D2F3}" sibTransId="{E7A8FC30-3BE6-4261-A1C9-ED6E2147A9ED}"/>
    <dgm:cxn modelId="{4FBE141B-1EE2-4F22-A123-C26BF5995571}" type="presOf" srcId="{80837176-6CE1-4180-8D27-8D325DAD4A66}" destId="{034CC5D6-6ED2-427E-96A1-E5F286C801A2}" srcOrd="0" destOrd="0" presId="urn:microsoft.com/office/officeart/2005/8/layout/vList5"/>
    <dgm:cxn modelId="{818BB440-D5B3-48D2-A3EF-FAFCC8597C88}" type="presOf" srcId="{05549281-CEB7-4C57-9E88-AA9DAD5FD5F6}" destId="{7641214A-26C8-4100-B66B-38222F0704A2}" srcOrd="0" destOrd="0" presId="urn:microsoft.com/office/officeart/2005/8/layout/vList5"/>
    <dgm:cxn modelId="{E29E5CC8-E5D3-4FCB-883C-1F359A48D73F}" type="presOf" srcId="{D17CA6A3-6AE3-475C-B617-35594712444F}" destId="{FD0BF062-DEE0-49A7-80FE-9A93F0C218B8}" srcOrd="0" destOrd="0" presId="urn:microsoft.com/office/officeart/2005/8/layout/vList5"/>
    <dgm:cxn modelId="{38CFF513-E847-416B-8D82-C13F03272334}" srcId="{05549281-CEB7-4C57-9E88-AA9DAD5FD5F6}" destId="{C37E0925-2660-4229-BF2B-534A9525C767}" srcOrd="0" destOrd="0" parTransId="{240C757A-5114-4DD6-BAD5-C011F5C2CBF1}" sibTransId="{C095254A-A68E-4CB4-B710-346E238519BB}"/>
    <dgm:cxn modelId="{05986764-B022-45E1-AD7E-4238F27352B1}" type="presParOf" srcId="{41FD2AF2-E2F5-428B-B478-2350F4DF6B0D}" destId="{B9D57997-9403-4264-A04A-FBD7144255C2}" srcOrd="0" destOrd="0" presId="urn:microsoft.com/office/officeart/2005/8/layout/vList5"/>
    <dgm:cxn modelId="{9E574D79-0063-4DC8-B2DC-C4C8E945206E}" type="presParOf" srcId="{B9D57997-9403-4264-A04A-FBD7144255C2}" destId="{7641214A-26C8-4100-B66B-38222F0704A2}" srcOrd="0" destOrd="0" presId="urn:microsoft.com/office/officeart/2005/8/layout/vList5"/>
    <dgm:cxn modelId="{51E9F13C-CF7D-487E-98C0-5C3464BB5FDC}" type="presParOf" srcId="{B9D57997-9403-4264-A04A-FBD7144255C2}" destId="{04273778-CC5B-472A-8C16-0E08AEC605E1}" srcOrd="1" destOrd="0" presId="urn:microsoft.com/office/officeart/2005/8/layout/vList5"/>
    <dgm:cxn modelId="{8AD22654-E071-420A-9D91-ADB21BA2B4EA}" type="presParOf" srcId="{41FD2AF2-E2F5-428B-B478-2350F4DF6B0D}" destId="{579E1C69-EE70-49A0-8617-A748BF71AAC8}" srcOrd="1" destOrd="0" presId="urn:microsoft.com/office/officeart/2005/8/layout/vList5"/>
    <dgm:cxn modelId="{B7EB9C95-6BB9-4A06-AED0-BB1BB3B30E41}" type="presParOf" srcId="{41FD2AF2-E2F5-428B-B478-2350F4DF6B0D}" destId="{E1DEEA2C-C511-4418-989F-5DA17ECC2708}" srcOrd="2" destOrd="0" presId="urn:microsoft.com/office/officeart/2005/8/layout/vList5"/>
    <dgm:cxn modelId="{700B2F1A-C1A1-4DBF-AEFB-B999E7BF652C}" type="presParOf" srcId="{E1DEEA2C-C511-4418-989F-5DA17ECC2708}" destId="{0318B100-0C0B-450B-A43B-FCF8B19D050E}" srcOrd="0" destOrd="0" presId="urn:microsoft.com/office/officeart/2005/8/layout/vList5"/>
    <dgm:cxn modelId="{588ACB5F-5887-4834-B735-C0C2CD15CAA5}" type="presParOf" srcId="{E1DEEA2C-C511-4418-989F-5DA17ECC2708}" destId="{412E5309-106D-4E3F-B913-CCD028470A68}" srcOrd="1" destOrd="0" presId="urn:microsoft.com/office/officeart/2005/8/layout/vList5"/>
    <dgm:cxn modelId="{A6531907-83D4-48C3-B7E8-68910D1B95EA}" type="presParOf" srcId="{41FD2AF2-E2F5-428B-B478-2350F4DF6B0D}" destId="{E5E15FBB-2E86-48AD-8E1C-5B01970A847D}" srcOrd="3" destOrd="0" presId="urn:microsoft.com/office/officeart/2005/8/layout/vList5"/>
    <dgm:cxn modelId="{372684C8-CDFC-42A2-9CD2-AAF2CCBAFC5C}" type="presParOf" srcId="{41FD2AF2-E2F5-428B-B478-2350F4DF6B0D}" destId="{8F584DA7-54C2-4B88-8DD3-4CAA9F2BCEF7}" srcOrd="4" destOrd="0" presId="urn:microsoft.com/office/officeart/2005/8/layout/vList5"/>
    <dgm:cxn modelId="{AC46BFF2-A419-4101-9BC9-1FE06C4AE305}" type="presParOf" srcId="{8F584DA7-54C2-4B88-8DD3-4CAA9F2BCEF7}" destId="{FD0BF062-DEE0-49A7-80FE-9A93F0C218B8}" srcOrd="0" destOrd="0" presId="urn:microsoft.com/office/officeart/2005/8/layout/vList5"/>
    <dgm:cxn modelId="{74BF687C-9D1C-4815-9DB8-2A133F73D4AF}" type="presParOf" srcId="{8F584DA7-54C2-4B88-8DD3-4CAA9F2BCEF7}" destId="{97EFAD70-BBF7-40C7-9952-E41E09DE2F15}" srcOrd="1" destOrd="0" presId="urn:microsoft.com/office/officeart/2005/8/layout/vList5"/>
    <dgm:cxn modelId="{208B7171-3259-4F55-BC45-505D22867C10}" type="presParOf" srcId="{41FD2AF2-E2F5-428B-B478-2350F4DF6B0D}" destId="{A1DF843C-0DD2-46EA-9B3E-B427EDD2DA2C}" srcOrd="5" destOrd="0" presId="urn:microsoft.com/office/officeart/2005/8/layout/vList5"/>
    <dgm:cxn modelId="{4969FC5F-BE74-480C-A998-C5D04F6E6964}" type="presParOf" srcId="{41FD2AF2-E2F5-428B-B478-2350F4DF6B0D}" destId="{FB30F355-E054-40D1-ABE2-A6391D9ABCBD}" srcOrd="6" destOrd="0" presId="urn:microsoft.com/office/officeart/2005/8/layout/vList5"/>
    <dgm:cxn modelId="{19B95887-2950-4082-9244-7FB5C6469007}" type="presParOf" srcId="{FB30F355-E054-40D1-ABE2-A6391D9ABCBD}" destId="{0E7148C3-64F1-43B9-AD84-25E3726AA18E}" srcOrd="0" destOrd="0" presId="urn:microsoft.com/office/officeart/2005/8/layout/vList5"/>
    <dgm:cxn modelId="{998F821F-5628-426D-9C1C-8A21A770D015}" type="presParOf" srcId="{FB30F355-E054-40D1-ABE2-A6391D9ABCBD}" destId="{154F6531-71DF-42E5-BA87-75704B6FF9C2}" srcOrd="1" destOrd="0" presId="urn:microsoft.com/office/officeart/2005/8/layout/vList5"/>
    <dgm:cxn modelId="{033BD0DA-8F1E-431E-BB35-53A7DE152BB7}" type="presParOf" srcId="{41FD2AF2-E2F5-428B-B478-2350F4DF6B0D}" destId="{125057E1-EC6B-443D-8296-3A1AD1CD32B4}" srcOrd="7" destOrd="0" presId="urn:microsoft.com/office/officeart/2005/8/layout/vList5"/>
    <dgm:cxn modelId="{21FBCE03-D8CE-4F85-B701-D7DAC4C47C1E}" type="presParOf" srcId="{41FD2AF2-E2F5-428B-B478-2350F4DF6B0D}" destId="{CA5889F0-9EBD-45DF-9F51-AD429803CB9A}" srcOrd="8" destOrd="0" presId="urn:microsoft.com/office/officeart/2005/8/layout/vList5"/>
    <dgm:cxn modelId="{C247C5D6-7FE1-4113-8BFE-7D0C0C122BC9}" type="presParOf" srcId="{CA5889F0-9EBD-45DF-9F51-AD429803CB9A}" destId="{055B01FB-39C9-4474-943F-6C11553968B8}" srcOrd="0" destOrd="0" presId="urn:microsoft.com/office/officeart/2005/8/layout/vList5"/>
    <dgm:cxn modelId="{DEACED3E-97EC-4356-B249-FED1616E7CC5}" type="presParOf" srcId="{CA5889F0-9EBD-45DF-9F51-AD429803CB9A}" destId="{034CC5D6-6ED2-427E-96A1-E5F286C801A2}"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605B1FF5-8274-496C-AF40-2B38CF8F552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146D0DC1-DEE2-44B0-8A8E-04020760E898}">
      <dgm:prSet custT="1"/>
      <dgm:spPr>
        <a:solidFill>
          <a:srgbClr val="E72520"/>
        </a:solidFill>
      </dgm:spPr>
      <dgm:t>
        <a:bodyPr/>
        <a:lstStyle/>
        <a:p>
          <a:pPr rtl="0"/>
          <a:r>
            <a:rPr lang="zh-CN" altLang="en-US" sz="1800" b="1" dirty="0" smtClean="0">
              <a:latin typeface="华文楷体" panose="02010600040101010101" pitchFamily="2" charset="-122"/>
              <a:ea typeface="华文楷体" panose="02010600040101010101" pitchFamily="2" charset="-122"/>
            </a:rPr>
            <a:t>什么是做市商制度</a:t>
          </a:r>
          <a:endParaRPr lang="zh-CN" altLang="en-US" sz="1800" b="1" dirty="0">
            <a:latin typeface="华文楷体" panose="02010600040101010101" pitchFamily="2" charset="-122"/>
            <a:ea typeface="华文楷体" panose="02010600040101010101" pitchFamily="2" charset="-122"/>
          </a:endParaRPr>
        </a:p>
      </dgm:t>
    </dgm:pt>
    <dgm:pt modelId="{DD727CB9-4993-4FEC-9E93-E3BF9C3B4E90}" type="parTrans" cxnId="{C5F96B9D-1997-4304-AD43-4A94AE59723F}">
      <dgm:prSet/>
      <dgm:spPr/>
      <dgm:t>
        <a:bodyPr/>
        <a:lstStyle/>
        <a:p>
          <a:endParaRPr lang="zh-CN" altLang="en-US"/>
        </a:p>
      </dgm:t>
    </dgm:pt>
    <dgm:pt modelId="{0D81B789-D8FD-40A8-A073-F57ED0584450}" type="sibTrans" cxnId="{C5F96B9D-1997-4304-AD43-4A94AE59723F}">
      <dgm:prSet/>
      <dgm:spPr/>
      <dgm:t>
        <a:bodyPr/>
        <a:lstStyle/>
        <a:p>
          <a:endParaRPr lang="zh-CN" altLang="en-US"/>
        </a:p>
      </dgm:t>
    </dgm:pt>
    <dgm:pt modelId="{C29840D6-73E7-46DB-B36A-E9D6C4063259}">
      <dgm:prSet custT="1"/>
      <dgm:spPr>
        <a:solidFill>
          <a:srgbClr val="00B050"/>
        </a:solidFill>
      </dgm:spPr>
      <dgm:t>
        <a:bodyPr/>
        <a:lstStyle/>
        <a:p>
          <a:r>
            <a:rPr lang="zh-CN" altLang="en-US" sz="1800" b="1" dirty="0" smtClean="0">
              <a:latin typeface="华文楷体" panose="02010600040101010101" pitchFamily="2" charset="-122"/>
              <a:ea typeface="华文楷体" panose="02010600040101010101" pitchFamily="2" charset="-122"/>
            </a:rPr>
            <a:t>做市商制度分类</a:t>
          </a:r>
          <a:endParaRPr lang="zh-CN" altLang="en-US" sz="1800" b="1" dirty="0">
            <a:latin typeface="华文楷体" panose="02010600040101010101" pitchFamily="2" charset="-122"/>
            <a:ea typeface="华文楷体" panose="02010600040101010101" pitchFamily="2" charset="-122"/>
          </a:endParaRPr>
        </a:p>
      </dgm:t>
    </dgm:pt>
    <dgm:pt modelId="{0956331C-8826-4DF5-8379-679D8974A945}" type="parTrans" cxnId="{332C6509-83F4-4FD9-BE81-BCF3FA832895}">
      <dgm:prSet/>
      <dgm:spPr/>
      <dgm:t>
        <a:bodyPr/>
        <a:lstStyle/>
        <a:p>
          <a:endParaRPr lang="zh-CN" altLang="en-US"/>
        </a:p>
      </dgm:t>
    </dgm:pt>
    <dgm:pt modelId="{4849B7D4-5DBE-48AF-9584-F20CCC3C1CA5}" type="sibTrans" cxnId="{332C6509-83F4-4FD9-BE81-BCF3FA832895}">
      <dgm:prSet/>
      <dgm:spPr/>
      <dgm:t>
        <a:bodyPr/>
        <a:lstStyle/>
        <a:p>
          <a:endParaRPr lang="zh-CN" altLang="en-US"/>
        </a:p>
      </dgm:t>
    </dgm:pt>
    <dgm:pt modelId="{16E25F32-869A-42E2-9135-BEB0D7EC2FCB}">
      <dgm:prSet custT="1"/>
      <dgm:spPr/>
      <dgm:t>
        <a:bodyPr/>
        <a:lstStyle/>
        <a:p>
          <a:r>
            <a:rPr lang="zh-CN" altLang="en-US" sz="1800" b="0" dirty="0" smtClean="0">
              <a:latin typeface="华文楷体" panose="02010600040101010101" pitchFamily="2" charset="-122"/>
              <a:ea typeface="华文楷体" panose="02010600040101010101" pitchFamily="2" charset="-122"/>
            </a:rPr>
            <a:t>竞争性做市商制度与垄断做市商制度</a:t>
          </a:r>
          <a:r>
            <a:rPr lang="zh-CN" altLang="en-US" sz="1800" dirty="0" smtClean="0">
              <a:latin typeface="华文楷体" panose="02010600040101010101" pitchFamily="2" charset="-122"/>
              <a:ea typeface="华文楷体" panose="02010600040101010101" pitchFamily="2" charset="-122"/>
            </a:rPr>
            <a:t>。</a:t>
          </a:r>
          <a:endParaRPr lang="zh-CN" altLang="en-US" sz="1800" b="0" dirty="0">
            <a:latin typeface="华文楷体" panose="02010600040101010101" pitchFamily="2" charset="-122"/>
            <a:ea typeface="华文楷体" panose="02010600040101010101" pitchFamily="2" charset="-122"/>
          </a:endParaRPr>
        </a:p>
      </dgm:t>
    </dgm:pt>
    <dgm:pt modelId="{EF21DF9B-46A6-4832-9A79-40A4DE1301BA}" type="parTrans" cxnId="{33B4F06E-D957-489A-83EA-E25BD708DA89}">
      <dgm:prSet/>
      <dgm:spPr/>
      <dgm:t>
        <a:bodyPr/>
        <a:lstStyle/>
        <a:p>
          <a:endParaRPr lang="zh-CN" altLang="en-US"/>
        </a:p>
      </dgm:t>
    </dgm:pt>
    <dgm:pt modelId="{2A6445A7-9FE6-478F-9B1C-0A52BCC30DC9}" type="sibTrans" cxnId="{33B4F06E-D957-489A-83EA-E25BD708DA89}">
      <dgm:prSet/>
      <dgm:spPr/>
      <dgm:t>
        <a:bodyPr/>
        <a:lstStyle/>
        <a:p>
          <a:endParaRPr lang="zh-CN" altLang="en-US"/>
        </a:p>
      </dgm:t>
    </dgm:pt>
    <dgm:pt modelId="{649FE975-110E-4C96-B2F1-D0AD0D5C9A9E}">
      <dgm:prSet custT="1"/>
      <dgm:spPr/>
      <dgm:t>
        <a:bodyPr/>
        <a:lstStyle/>
        <a:p>
          <a:r>
            <a:rPr lang="zh-CN" altLang="en-US" sz="1800" b="0" dirty="0" smtClean="0">
              <a:latin typeface="华文楷体" panose="02010600040101010101" pitchFamily="2" charset="-122"/>
              <a:ea typeface="华文楷体" panose="02010600040101010101" pitchFamily="2" charset="-122"/>
            </a:rPr>
            <a:t>传统做市商制度与混合做市商制度。</a:t>
          </a:r>
          <a:endParaRPr lang="zh-CN" altLang="en-US" sz="1800" b="0" dirty="0">
            <a:latin typeface="华文楷体" panose="02010600040101010101" pitchFamily="2" charset="-122"/>
            <a:ea typeface="华文楷体" panose="02010600040101010101" pitchFamily="2" charset="-122"/>
          </a:endParaRPr>
        </a:p>
      </dgm:t>
    </dgm:pt>
    <dgm:pt modelId="{CDC90490-3A0A-4553-998F-F61C051D965B}" type="parTrans" cxnId="{7FD3AE62-AB76-41AF-A743-C9F6AECE2F31}">
      <dgm:prSet/>
      <dgm:spPr/>
      <dgm:t>
        <a:bodyPr/>
        <a:lstStyle/>
        <a:p>
          <a:endParaRPr lang="zh-CN" altLang="en-US"/>
        </a:p>
      </dgm:t>
    </dgm:pt>
    <dgm:pt modelId="{B8FCA115-E048-404C-857E-9483129F7FA0}" type="sibTrans" cxnId="{7FD3AE62-AB76-41AF-A743-C9F6AECE2F31}">
      <dgm:prSet/>
      <dgm:spPr/>
      <dgm:t>
        <a:bodyPr/>
        <a:lstStyle/>
        <a:p>
          <a:endParaRPr lang="zh-CN" altLang="en-US"/>
        </a:p>
      </dgm:t>
    </dgm:pt>
    <dgm:pt modelId="{20ACC020-69A1-4925-A0CD-ED5BF2DF69D7}">
      <dgm:prSet custT="1"/>
      <dgm:spPr/>
      <dgm:t>
        <a:bodyPr/>
        <a:lstStyle/>
        <a:p>
          <a:pPr rtl="0"/>
          <a:r>
            <a:rPr lang="zh-CN" altLang="en-US" sz="1800" b="1" dirty="0" smtClean="0">
              <a:latin typeface="华文楷体" panose="02010600040101010101" pitchFamily="2" charset="-122"/>
              <a:ea typeface="华文楷体" panose="02010600040101010101" pitchFamily="2" charset="-122"/>
            </a:rPr>
            <a:t>做市商制度的优势</a:t>
          </a:r>
          <a:endParaRPr lang="zh-CN" altLang="en-US" sz="1800" b="0" dirty="0">
            <a:latin typeface="华文楷体" panose="02010600040101010101" pitchFamily="2" charset="-122"/>
            <a:ea typeface="华文楷体" panose="02010600040101010101" pitchFamily="2" charset="-122"/>
          </a:endParaRPr>
        </a:p>
      </dgm:t>
    </dgm:pt>
    <dgm:pt modelId="{8A268DA6-E9E5-4975-82FC-A634FB5651DB}" type="parTrans" cxnId="{54A542AA-EDDA-47B1-9BED-E99EB51DBF7A}">
      <dgm:prSet/>
      <dgm:spPr/>
      <dgm:t>
        <a:bodyPr/>
        <a:lstStyle/>
        <a:p>
          <a:endParaRPr lang="zh-CN" altLang="en-US"/>
        </a:p>
      </dgm:t>
    </dgm:pt>
    <dgm:pt modelId="{7B634C72-8404-4BEC-8A19-CAAF7F9C7FA9}" type="sibTrans" cxnId="{54A542AA-EDDA-47B1-9BED-E99EB51DBF7A}">
      <dgm:prSet/>
      <dgm:spPr/>
      <dgm:t>
        <a:bodyPr/>
        <a:lstStyle/>
        <a:p>
          <a:endParaRPr lang="zh-CN" altLang="en-US"/>
        </a:p>
      </dgm:t>
    </dgm:pt>
    <dgm:pt modelId="{5B40F1FA-4B3A-4E73-9E5A-71D5F6934477}">
      <dgm:prSet custT="1"/>
      <dgm:spPr/>
      <dgm:t>
        <a:bodyPr/>
        <a:lstStyle/>
        <a:p>
          <a:pPr rtl="0"/>
          <a:r>
            <a:rPr lang="zh-CN" altLang="en-US" sz="1800" b="0" dirty="0" smtClean="0">
              <a:latin typeface="华文楷体" panose="02010600040101010101" pitchFamily="2" charset="-122"/>
              <a:ea typeface="华文楷体" panose="02010600040101010101" pitchFamily="2" charset="-122"/>
            </a:rPr>
            <a:t>实时可以看到做市商报出的相对公允的价格参考，能促进价格发现。</a:t>
          </a:r>
          <a:endParaRPr lang="zh-CN" altLang="en-US" sz="1800" b="0" dirty="0">
            <a:latin typeface="华文楷体" panose="02010600040101010101" pitchFamily="2" charset="-122"/>
            <a:ea typeface="华文楷体" panose="02010600040101010101" pitchFamily="2" charset="-122"/>
          </a:endParaRPr>
        </a:p>
      </dgm:t>
    </dgm:pt>
    <dgm:pt modelId="{D0BE576E-36C4-42AB-ABE1-DF6215772349}" type="parTrans" cxnId="{EEC8D251-0085-44BE-A2D5-009C2CD0FD16}">
      <dgm:prSet/>
      <dgm:spPr/>
      <dgm:t>
        <a:bodyPr/>
        <a:lstStyle/>
        <a:p>
          <a:endParaRPr lang="zh-CN" altLang="en-US"/>
        </a:p>
      </dgm:t>
    </dgm:pt>
    <dgm:pt modelId="{376C47D0-75EF-43E8-9C65-D6C9ACBD9189}" type="sibTrans" cxnId="{EEC8D251-0085-44BE-A2D5-009C2CD0FD16}">
      <dgm:prSet/>
      <dgm:spPr/>
      <dgm:t>
        <a:bodyPr/>
        <a:lstStyle/>
        <a:p>
          <a:endParaRPr lang="zh-CN" altLang="en-US"/>
        </a:p>
      </dgm:t>
    </dgm:pt>
    <dgm:pt modelId="{7183603A-3F91-4886-8C41-5F49239F6616}">
      <dgm:prSet custT="1"/>
      <dgm:spPr/>
      <dgm:t>
        <a:bodyPr/>
        <a:lstStyle/>
        <a:p>
          <a:pPr rtl="0"/>
          <a:r>
            <a:rPr lang="zh-CN" altLang="en-US" sz="1800" b="0" dirty="0" smtClean="0">
              <a:latin typeface="华文楷体" panose="02010600040101010101" pitchFamily="2" charset="-122"/>
              <a:ea typeface="华文楷体" panose="02010600040101010101" pitchFamily="2" charset="-122"/>
            </a:rPr>
            <a:t>做市活动可以提高订单成交效率，增加市场流动性。</a:t>
          </a:r>
          <a:endParaRPr lang="zh-CN" altLang="en-US" sz="1800" b="0" dirty="0">
            <a:latin typeface="华文楷体" panose="02010600040101010101" pitchFamily="2" charset="-122"/>
            <a:ea typeface="华文楷体" panose="02010600040101010101" pitchFamily="2" charset="-122"/>
          </a:endParaRPr>
        </a:p>
      </dgm:t>
    </dgm:pt>
    <dgm:pt modelId="{D9DDA6F1-0C0F-45D9-8860-9B55CAF3EA52}" type="parTrans" cxnId="{B5A691D0-9153-440D-95E7-CCE82BA4FC04}">
      <dgm:prSet/>
      <dgm:spPr/>
      <dgm:t>
        <a:bodyPr/>
        <a:lstStyle/>
        <a:p>
          <a:endParaRPr lang="zh-CN" altLang="en-US"/>
        </a:p>
      </dgm:t>
    </dgm:pt>
    <dgm:pt modelId="{0D8BFFFA-DD1A-49E8-825B-4F5426A91240}" type="sibTrans" cxnId="{B5A691D0-9153-440D-95E7-CCE82BA4FC04}">
      <dgm:prSet/>
      <dgm:spPr/>
      <dgm:t>
        <a:bodyPr/>
        <a:lstStyle/>
        <a:p>
          <a:endParaRPr lang="zh-CN" altLang="en-US"/>
        </a:p>
      </dgm:t>
    </dgm:pt>
    <dgm:pt modelId="{79FB017E-A20A-4B59-8074-064F619D4D80}">
      <dgm:prSet custT="1"/>
      <dgm:spPr/>
      <dgm:t>
        <a:bodyPr/>
        <a:lstStyle/>
        <a:p>
          <a:pPr rtl="0"/>
          <a:r>
            <a:rPr lang="zh-CN" altLang="en-US" sz="1800" b="0" dirty="0" smtClean="0">
              <a:latin typeface="华文楷体" panose="02010600040101010101" pitchFamily="2" charset="-122"/>
              <a:ea typeface="华文楷体" panose="02010600040101010101" pitchFamily="2" charset="-122"/>
            </a:rPr>
            <a:t>做市商天然具备熨平股价的作用，在一定程度上可以防止暴涨暴跌。</a:t>
          </a:r>
          <a:endParaRPr lang="zh-CN" altLang="en-US" sz="1800" b="0" dirty="0">
            <a:latin typeface="华文楷体" panose="02010600040101010101" pitchFamily="2" charset="-122"/>
            <a:ea typeface="华文楷体" panose="02010600040101010101" pitchFamily="2" charset="-122"/>
          </a:endParaRPr>
        </a:p>
      </dgm:t>
    </dgm:pt>
    <dgm:pt modelId="{E1F89112-0925-43F1-BB05-70D9C8CDF173}" type="parTrans" cxnId="{0EA9FCA6-51C4-4970-8ED0-A3E5EF2B4217}">
      <dgm:prSet/>
      <dgm:spPr/>
      <dgm:t>
        <a:bodyPr/>
        <a:lstStyle/>
        <a:p>
          <a:endParaRPr lang="zh-CN" altLang="en-US"/>
        </a:p>
      </dgm:t>
    </dgm:pt>
    <dgm:pt modelId="{94F3260F-42AE-43B5-A311-EBFD7703B9BE}" type="sibTrans" cxnId="{0EA9FCA6-51C4-4970-8ED0-A3E5EF2B4217}">
      <dgm:prSet/>
      <dgm:spPr/>
      <dgm:t>
        <a:bodyPr/>
        <a:lstStyle/>
        <a:p>
          <a:endParaRPr lang="zh-CN" altLang="en-US"/>
        </a:p>
      </dgm:t>
    </dgm:pt>
    <dgm:pt modelId="{D6F3918B-C376-47CF-A8D4-37A9A351F7B8}">
      <dgm:prSet custT="1"/>
      <dgm:spPr/>
      <dgm:t>
        <a:bodyPr/>
        <a:lstStyle/>
        <a:p>
          <a:r>
            <a:rPr lang="zh-CN" altLang="en-US" sz="1800" b="0" dirty="0" smtClean="0">
              <a:latin typeface="华文楷体" panose="02010600040101010101" pitchFamily="2" charset="-122"/>
              <a:ea typeface="华文楷体" panose="02010600040101010101" pitchFamily="2" charset="-122"/>
            </a:rPr>
            <a:t>做市商制度，也叫报价驱动交易制度，是一种以做市商为中介的证券交易制度。做市商向市场提供买卖双向报价，投资者根据做市商报价选择是否与做市商成交，投资者委托不直接匹配成交。</a:t>
          </a:r>
          <a:endParaRPr lang="zh-CN" altLang="en-US" sz="1800" b="0" dirty="0">
            <a:latin typeface="华文楷体" panose="02010600040101010101" pitchFamily="2" charset="-122"/>
            <a:ea typeface="华文楷体" panose="02010600040101010101" pitchFamily="2" charset="-122"/>
          </a:endParaRPr>
        </a:p>
      </dgm:t>
    </dgm:pt>
    <dgm:pt modelId="{6AECEBF7-4F9F-4838-A992-8577CAFF4DF3}" type="sibTrans" cxnId="{237D310C-9B57-4DA2-9A80-BD71355E5634}">
      <dgm:prSet/>
      <dgm:spPr/>
      <dgm:t>
        <a:bodyPr/>
        <a:lstStyle/>
        <a:p>
          <a:endParaRPr lang="zh-CN" altLang="en-US"/>
        </a:p>
      </dgm:t>
    </dgm:pt>
    <dgm:pt modelId="{238E385E-0CA0-457A-855D-0689A68F8D33}" type="parTrans" cxnId="{237D310C-9B57-4DA2-9A80-BD71355E5634}">
      <dgm:prSet/>
      <dgm:spPr/>
      <dgm:t>
        <a:bodyPr/>
        <a:lstStyle/>
        <a:p>
          <a:endParaRPr lang="zh-CN" altLang="en-US"/>
        </a:p>
      </dgm:t>
    </dgm:pt>
    <dgm:pt modelId="{730D9801-6ECD-4DC7-81CB-1BC52FC897C2}" type="pres">
      <dgm:prSet presAssocID="{605B1FF5-8274-496C-AF40-2B38CF8F5528}" presName="linear" presStyleCnt="0">
        <dgm:presLayoutVars>
          <dgm:dir/>
          <dgm:animLvl val="lvl"/>
          <dgm:resizeHandles val="exact"/>
        </dgm:presLayoutVars>
      </dgm:prSet>
      <dgm:spPr/>
      <dgm:t>
        <a:bodyPr/>
        <a:lstStyle/>
        <a:p>
          <a:endParaRPr lang="zh-CN" altLang="en-US"/>
        </a:p>
      </dgm:t>
    </dgm:pt>
    <dgm:pt modelId="{F4A58F3E-47A1-4E79-8ABB-9B894F3CAB70}" type="pres">
      <dgm:prSet presAssocID="{146D0DC1-DEE2-44B0-8A8E-04020760E898}" presName="parentLin" presStyleCnt="0"/>
      <dgm:spPr/>
      <dgm:t>
        <a:bodyPr/>
        <a:lstStyle/>
        <a:p>
          <a:endParaRPr lang="zh-CN" altLang="en-US"/>
        </a:p>
      </dgm:t>
    </dgm:pt>
    <dgm:pt modelId="{86E978CC-D894-4BF9-92BD-1048134B4CC4}" type="pres">
      <dgm:prSet presAssocID="{146D0DC1-DEE2-44B0-8A8E-04020760E898}" presName="parentLeftMargin" presStyleLbl="node1" presStyleIdx="0" presStyleCnt="3"/>
      <dgm:spPr/>
      <dgm:t>
        <a:bodyPr/>
        <a:lstStyle/>
        <a:p>
          <a:endParaRPr lang="zh-CN" altLang="en-US"/>
        </a:p>
      </dgm:t>
    </dgm:pt>
    <dgm:pt modelId="{C113CEFD-F005-4D11-ACF4-FE89D4FB10A2}" type="pres">
      <dgm:prSet presAssocID="{146D0DC1-DEE2-44B0-8A8E-04020760E898}" presName="parentText" presStyleLbl="node1" presStyleIdx="0" presStyleCnt="3" custScaleY="62672">
        <dgm:presLayoutVars>
          <dgm:chMax val="0"/>
          <dgm:bulletEnabled val="1"/>
        </dgm:presLayoutVars>
      </dgm:prSet>
      <dgm:spPr/>
      <dgm:t>
        <a:bodyPr/>
        <a:lstStyle/>
        <a:p>
          <a:endParaRPr lang="zh-CN" altLang="en-US"/>
        </a:p>
      </dgm:t>
    </dgm:pt>
    <dgm:pt modelId="{9BE50752-09EB-433F-930B-4B5D6E00AF27}" type="pres">
      <dgm:prSet presAssocID="{146D0DC1-DEE2-44B0-8A8E-04020760E898}" presName="negativeSpace" presStyleCnt="0"/>
      <dgm:spPr/>
      <dgm:t>
        <a:bodyPr/>
        <a:lstStyle/>
        <a:p>
          <a:endParaRPr lang="zh-CN" altLang="en-US"/>
        </a:p>
      </dgm:t>
    </dgm:pt>
    <dgm:pt modelId="{8749E73B-05E7-491D-BFE6-30873417E976}" type="pres">
      <dgm:prSet presAssocID="{146D0DC1-DEE2-44B0-8A8E-04020760E898}" presName="childText" presStyleLbl="conFgAcc1" presStyleIdx="0" presStyleCnt="3" custLinFactNeighborX="-48624" custLinFactNeighborY="53690">
        <dgm:presLayoutVars>
          <dgm:bulletEnabled val="1"/>
        </dgm:presLayoutVars>
      </dgm:prSet>
      <dgm:spPr/>
      <dgm:t>
        <a:bodyPr/>
        <a:lstStyle/>
        <a:p>
          <a:endParaRPr lang="zh-CN" altLang="en-US"/>
        </a:p>
      </dgm:t>
    </dgm:pt>
    <dgm:pt modelId="{57DCBD76-296B-4EB0-9868-35B966D047A2}" type="pres">
      <dgm:prSet presAssocID="{0D81B789-D8FD-40A8-A073-F57ED0584450}" presName="spaceBetweenRectangles" presStyleCnt="0"/>
      <dgm:spPr/>
      <dgm:t>
        <a:bodyPr/>
        <a:lstStyle/>
        <a:p>
          <a:endParaRPr lang="zh-CN" altLang="en-US"/>
        </a:p>
      </dgm:t>
    </dgm:pt>
    <dgm:pt modelId="{E58E257B-958C-42C7-9162-02AE3CA47FFB}" type="pres">
      <dgm:prSet presAssocID="{C29840D6-73E7-46DB-B36A-E9D6C4063259}" presName="parentLin" presStyleCnt="0"/>
      <dgm:spPr/>
      <dgm:t>
        <a:bodyPr/>
        <a:lstStyle/>
        <a:p>
          <a:endParaRPr lang="zh-CN" altLang="en-US"/>
        </a:p>
      </dgm:t>
    </dgm:pt>
    <dgm:pt modelId="{09571F97-1A51-4584-BE65-9AC18C1E9E5D}" type="pres">
      <dgm:prSet presAssocID="{C29840D6-73E7-46DB-B36A-E9D6C4063259}" presName="parentLeftMargin" presStyleLbl="node1" presStyleIdx="0" presStyleCnt="3"/>
      <dgm:spPr/>
      <dgm:t>
        <a:bodyPr/>
        <a:lstStyle/>
        <a:p>
          <a:endParaRPr lang="zh-CN" altLang="en-US"/>
        </a:p>
      </dgm:t>
    </dgm:pt>
    <dgm:pt modelId="{68DC5C54-6663-4BF4-A3E5-03E0A9A406F2}" type="pres">
      <dgm:prSet presAssocID="{C29840D6-73E7-46DB-B36A-E9D6C4063259}" presName="parentText" presStyleLbl="node1" presStyleIdx="1" presStyleCnt="3" custScaleY="66729">
        <dgm:presLayoutVars>
          <dgm:chMax val="0"/>
          <dgm:bulletEnabled val="1"/>
        </dgm:presLayoutVars>
      </dgm:prSet>
      <dgm:spPr/>
      <dgm:t>
        <a:bodyPr/>
        <a:lstStyle/>
        <a:p>
          <a:endParaRPr lang="zh-CN" altLang="en-US"/>
        </a:p>
      </dgm:t>
    </dgm:pt>
    <dgm:pt modelId="{A40A5AA2-D0DF-4E70-8CF1-1829DDE9B4F6}" type="pres">
      <dgm:prSet presAssocID="{C29840D6-73E7-46DB-B36A-E9D6C4063259}" presName="negativeSpace" presStyleCnt="0"/>
      <dgm:spPr/>
      <dgm:t>
        <a:bodyPr/>
        <a:lstStyle/>
        <a:p>
          <a:endParaRPr lang="zh-CN" altLang="en-US"/>
        </a:p>
      </dgm:t>
    </dgm:pt>
    <dgm:pt modelId="{DB283026-D3AA-4580-BFDB-D1A346E63259}" type="pres">
      <dgm:prSet presAssocID="{C29840D6-73E7-46DB-B36A-E9D6C4063259}" presName="childText" presStyleLbl="conFgAcc1" presStyleIdx="1" presStyleCnt="3" custLinFactNeighborX="17241" custLinFactNeighborY="10833">
        <dgm:presLayoutVars>
          <dgm:bulletEnabled val="1"/>
        </dgm:presLayoutVars>
      </dgm:prSet>
      <dgm:spPr/>
      <dgm:t>
        <a:bodyPr/>
        <a:lstStyle/>
        <a:p>
          <a:endParaRPr lang="zh-CN" altLang="en-US"/>
        </a:p>
      </dgm:t>
    </dgm:pt>
    <dgm:pt modelId="{53B3038A-B8E4-4145-AB01-CF3987CC1051}" type="pres">
      <dgm:prSet presAssocID="{4849B7D4-5DBE-48AF-9584-F20CCC3C1CA5}" presName="spaceBetweenRectangles" presStyleCnt="0"/>
      <dgm:spPr/>
      <dgm:t>
        <a:bodyPr/>
        <a:lstStyle/>
        <a:p>
          <a:endParaRPr lang="zh-CN" altLang="en-US"/>
        </a:p>
      </dgm:t>
    </dgm:pt>
    <dgm:pt modelId="{F504522A-BB1A-4A88-AA2F-B401B3C51016}" type="pres">
      <dgm:prSet presAssocID="{20ACC020-69A1-4925-A0CD-ED5BF2DF69D7}" presName="parentLin" presStyleCnt="0"/>
      <dgm:spPr/>
      <dgm:t>
        <a:bodyPr/>
        <a:lstStyle/>
        <a:p>
          <a:endParaRPr lang="zh-CN" altLang="en-US"/>
        </a:p>
      </dgm:t>
    </dgm:pt>
    <dgm:pt modelId="{24AC3439-3FEF-4D91-80FD-649E138B2398}" type="pres">
      <dgm:prSet presAssocID="{20ACC020-69A1-4925-A0CD-ED5BF2DF69D7}" presName="parentLeftMargin" presStyleLbl="node1" presStyleIdx="1" presStyleCnt="3" custScaleY="65562"/>
      <dgm:spPr/>
      <dgm:t>
        <a:bodyPr/>
        <a:lstStyle/>
        <a:p>
          <a:endParaRPr lang="zh-CN" altLang="en-US"/>
        </a:p>
      </dgm:t>
    </dgm:pt>
    <dgm:pt modelId="{C63254E5-9263-4757-ACF6-F74074D8B75D}" type="pres">
      <dgm:prSet presAssocID="{20ACC020-69A1-4925-A0CD-ED5BF2DF69D7}" presName="parentText" presStyleLbl="node1" presStyleIdx="2" presStyleCnt="3" custScaleY="56068">
        <dgm:presLayoutVars>
          <dgm:chMax val="0"/>
          <dgm:bulletEnabled val="1"/>
        </dgm:presLayoutVars>
      </dgm:prSet>
      <dgm:spPr/>
      <dgm:t>
        <a:bodyPr/>
        <a:lstStyle/>
        <a:p>
          <a:endParaRPr lang="zh-CN" altLang="en-US"/>
        </a:p>
      </dgm:t>
    </dgm:pt>
    <dgm:pt modelId="{591EE1AC-9435-4629-AB39-C19E28A8C640}" type="pres">
      <dgm:prSet presAssocID="{20ACC020-69A1-4925-A0CD-ED5BF2DF69D7}" presName="negativeSpace" presStyleCnt="0"/>
      <dgm:spPr/>
      <dgm:t>
        <a:bodyPr/>
        <a:lstStyle/>
        <a:p>
          <a:endParaRPr lang="zh-CN" altLang="en-US"/>
        </a:p>
      </dgm:t>
    </dgm:pt>
    <dgm:pt modelId="{934E7735-451B-4153-A9CD-389DAAA074B2}" type="pres">
      <dgm:prSet presAssocID="{20ACC020-69A1-4925-A0CD-ED5BF2DF69D7}" presName="childText" presStyleLbl="conFgAcc1" presStyleIdx="2" presStyleCnt="3">
        <dgm:presLayoutVars>
          <dgm:bulletEnabled val="1"/>
        </dgm:presLayoutVars>
      </dgm:prSet>
      <dgm:spPr/>
      <dgm:t>
        <a:bodyPr/>
        <a:lstStyle/>
        <a:p>
          <a:endParaRPr lang="zh-CN" altLang="en-US"/>
        </a:p>
      </dgm:t>
    </dgm:pt>
  </dgm:ptLst>
  <dgm:cxnLst>
    <dgm:cxn modelId="{7FD3AE62-AB76-41AF-A743-C9F6AECE2F31}" srcId="{C29840D6-73E7-46DB-B36A-E9D6C4063259}" destId="{649FE975-110E-4C96-B2F1-D0AD0D5C9A9E}" srcOrd="0" destOrd="0" parTransId="{CDC90490-3A0A-4553-998F-F61C051D965B}" sibTransId="{B8FCA115-E048-404C-857E-9483129F7FA0}"/>
    <dgm:cxn modelId="{332C6509-83F4-4FD9-BE81-BCF3FA832895}" srcId="{605B1FF5-8274-496C-AF40-2B38CF8F5528}" destId="{C29840D6-73E7-46DB-B36A-E9D6C4063259}" srcOrd="1" destOrd="0" parTransId="{0956331C-8826-4DF5-8379-679D8974A945}" sibTransId="{4849B7D4-5DBE-48AF-9584-F20CCC3C1CA5}"/>
    <dgm:cxn modelId="{C5F96B9D-1997-4304-AD43-4A94AE59723F}" srcId="{605B1FF5-8274-496C-AF40-2B38CF8F5528}" destId="{146D0DC1-DEE2-44B0-8A8E-04020760E898}" srcOrd="0" destOrd="0" parTransId="{DD727CB9-4993-4FEC-9E93-E3BF9C3B4E90}" sibTransId="{0D81B789-D8FD-40A8-A073-F57ED0584450}"/>
    <dgm:cxn modelId="{33B4F06E-D957-489A-83EA-E25BD708DA89}" srcId="{C29840D6-73E7-46DB-B36A-E9D6C4063259}" destId="{16E25F32-869A-42E2-9135-BEB0D7EC2FCB}" srcOrd="1" destOrd="0" parTransId="{EF21DF9B-46A6-4832-9A79-40A4DE1301BA}" sibTransId="{2A6445A7-9FE6-478F-9B1C-0A52BCC30DC9}"/>
    <dgm:cxn modelId="{0EA9FCA6-51C4-4970-8ED0-A3E5EF2B4217}" srcId="{20ACC020-69A1-4925-A0CD-ED5BF2DF69D7}" destId="{79FB017E-A20A-4B59-8074-064F619D4D80}" srcOrd="2" destOrd="0" parTransId="{E1F89112-0925-43F1-BB05-70D9C8CDF173}" sibTransId="{94F3260F-42AE-43B5-A311-EBFD7703B9BE}"/>
    <dgm:cxn modelId="{56F4B441-C51F-4231-B371-311BFAB7B93A}" type="presOf" srcId="{146D0DC1-DEE2-44B0-8A8E-04020760E898}" destId="{86E978CC-D894-4BF9-92BD-1048134B4CC4}" srcOrd="0" destOrd="0" presId="urn:microsoft.com/office/officeart/2005/8/layout/list1"/>
    <dgm:cxn modelId="{6A40D59B-5E7F-48C2-8045-3F4250DADD61}" type="presOf" srcId="{5B40F1FA-4B3A-4E73-9E5A-71D5F6934477}" destId="{934E7735-451B-4153-A9CD-389DAAA074B2}" srcOrd="0" destOrd="0" presId="urn:microsoft.com/office/officeart/2005/8/layout/list1"/>
    <dgm:cxn modelId="{57FF274B-C8DB-4817-9D35-76F3188BCD6A}" type="presOf" srcId="{16E25F32-869A-42E2-9135-BEB0D7EC2FCB}" destId="{DB283026-D3AA-4580-BFDB-D1A346E63259}" srcOrd="0" destOrd="1" presId="urn:microsoft.com/office/officeart/2005/8/layout/list1"/>
    <dgm:cxn modelId="{E8418A42-153A-4D01-824E-0403DF9AE5B4}" type="presOf" srcId="{20ACC020-69A1-4925-A0CD-ED5BF2DF69D7}" destId="{C63254E5-9263-4757-ACF6-F74074D8B75D}" srcOrd="1" destOrd="0" presId="urn:microsoft.com/office/officeart/2005/8/layout/list1"/>
    <dgm:cxn modelId="{7DD1D925-0C54-4CF1-A3EC-1C98D9AB441D}" type="presOf" srcId="{146D0DC1-DEE2-44B0-8A8E-04020760E898}" destId="{C113CEFD-F005-4D11-ACF4-FE89D4FB10A2}" srcOrd="1" destOrd="0" presId="urn:microsoft.com/office/officeart/2005/8/layout/list1"/>
    <dgm:cxn modelId="{54A542AA-EDDA-47B1-9BED-E99EB51DBF7A}" srcId="{605B1FF5-8274-496C-AF40-2B38CF8F5528}" destId="{20ACC020-69A1-4925-A0CD-ED5BF2DF69D7}" srcOrd="2" destOrd="0" parTransId="{8A268DA6-E9E5-4975-82FC-A634FB5651DB}" sibTransId="{7B634C72-8404-4BEC-8A19-CAAF7F9C7FA9}"/>
    <dgm:cxn modelId="{A35FC504-2B04-48B3-B3C8-032C7DEE9B93}" type="presOf" srcId="{20ACC020-69A1-4925-A0CD-ED5BF2DF69D7}" destId="{24AC3439-3FEF-4D91-80FD-649E138B2398}" srcOrd="0" destOrd="0" presId="urn:microsoft.com/office/officeart/2005/8/layout/list1"/>
    <dgm:cxn modelId="{D09EA692-16CB-4D79-B93A-53213BCD3464}" type="presOf" srcId="{D6F3918B-C376-47CF-A8D4-37A9A351F7B8}" destId="{8749E73B-05E7-491D-BFE6-30873417E976}" srcOrd="0" destOrd="0" presId="urn:microsoft.com/office/officeart/2005/8/layout/list1"/>
    <dgm:cxn modelId="{CED356BC-33AA-46B3-BBBE-CCC107BD1582}" type="presOf" srcId="{7183603A-3F91-4886-8C41-5F49239F6616}" destId="{934E7735-451B-4153-A9CD-389DAAA074B2}" srcOrd="0" destOrd="1" presId="urn:microsoft.com/office/officeart/2005/8/layout/list1"/>
    <dgm:cxn modelId="{D11C8E57-B489-4BFB-87EB-23B74A6E7DA1}" type="presOf" srcId="{C29840D6-73E7-46DB-B36A-E9D6C4063259}" destId="{68DC5C54-6663-4BF4-A3E5-03E0A9A406F2}" srcOrd="1" destOrd="0" presId="urn:microsoft.com/office/officeart/2005/8/layout/list1"/>
    <dgm:cxn modelId="{103A45A7-AE27-4736-A795-E337E5484493}" type="presOf" srcId="{649FE975-110E-4C96-B2F1-D0AD0D5C9A9E}" destId="{DB283026-D3AA-4580-BFDB-D1A346E63259}" srcOrd="0" destOrd="0" presId="urn:microsoft.com/office/officeart/2005/8/layout/list1"/>
    <dgm:cxn modelId="{932ABBB1-5F1E-424E-93C6-F75AAC33A900}" type="presOf" srcId="{605B1FF5-8274-496C-AF40-2B38CF8F5528}" destId="{730D9801-6ECD-4DC7-81CB-1BC52FC897C2}" srcOrd="0" destOrd="0" presId="urn:microsoft.com/office/officeart/2005/8/layout/list1"/>
    <dgm:cxn modelId="{E9D83220-4CB3-44C0-843A-CC6446B54A89}" type="presOf" srcId="{C29840D6-73E7-46DB-B36A-E9D6C4063259}" destId="{09571F97-1A51-4584-BE65-9AC18C1E9E5D}" srcOrd="0" destOrd="0" presId="urn:microsoft.com/office/officeart/2005/8/layout/list1"/>
    <dgm:cxn modelId="{237D310C-9B57-4DA2-9A80-BD71355E5634}" srcId="{146D0DC1-DEE2-44B0-8A8E-04020760E898}" destId="{D6F3918B-C376-47CF-A8D4-37A9A351F7B8}" srcOrd="0" destOrd="0" parTransId="{238E385E-0CA0-457A-855D-0689A68F8D33}" sibTransId="{6AECEBF7-4F9F-4838-A992-8577CAFF4DF3}"/>
    <dgm:cxn modelId="{EEC8D251-0085-44BE-A2D5-009C2CD0FD16}" srcId="{20ACC020-69A1-4925-A0CD-ED5BF2DF69D7}" destId="{5B40F1FA-4B3A-4E73-9E5A-71D5F6934477}" srcOrd="0" destOrd="0" parTransId="{D0BE576E-36C4-42AB-ABE1-DF6215772349}" sibTransId="{376C47D0-75EF-43E8-9C65-D6C9ACBD9189}"/>
    <dgm:cxn modelId="{66B4A403-71E0-4224-83F1-89226127487C}" type="presOf" srcId="{79FB017E-A20A-4B59-8074-064F619D4D80}" destId="{934E7735-451B-4153-A9CD-389DAAA074B2}" srcOrd="0" destOrd="2" presId="urn:microsoft.com/office/officeart/2005/8/layout/list1"/>
    <dgm:cxn modelId="{B5A691D0-9153-440D-95E7-CCE82BA4FC04}" srcId="{20ACC020-69A1-4925-A0CD-ED5BF2DF69D7}" destId="{7183603A-3F91-4886-8C41-5F49239F6616}" srcOrd="1" destOrd="0" parTransId="{D9DDA6F1-0C0F-45D9-8860-9B55CAF3EA52}" sibTransId="{0D8BFFFA-DD1A-49E8-825B-4F5426A91240}"/>
    <dgm:cxn modelId="{C1152A88-50F5-4C5C-8218-E53F749F35B4}" type="presParOf" srcId="{730D9801-6ECD-4DC7-81CB-1BC52FC897C2}" destId="{F4A58F3E-47A1-4E79-8ABB-9B894F3CAB70}" srcOrd="0" destOrd="0" presId="urn:microsoft.com/office/officeart/2005/8/layout/list1"/>
    <dgm:cxn modelId="{A7918666-8DEB-436E-A50D-AD6A657838F4}" type="presParOf" srcId="{F4A58F3E-47A1-4E79-8ABB-9B894F3CAB70}" destId="{86E978CC-D894-4BF9-92BD-1048134B4CC4}" srcOrd="0" destOrd="0" presId="urn:microsoft.com/office/officeart/2005/8/layout/list1"/>
    <dgm:cxn modelId="{F33D820E-DA9D-48EA-ABD2-C9C8678AD6B8}" type="presParOf" srcId="{F4A58F3E-47A1-4E79-8ABB-9B894F3CAB70}" destId="{C113CEFD-F005-4D11-ACF4-FE89D4FB10A2}" srcOrd="1" destOrd="0" presId="urn:microsoft.com/office/officeart/2005/8/layout/list1"/>
    <dgm:cxn modelId="{F02AD564-C6CB-449F-8E2C-11047F72037C}" type="presParOf" srcId="{730D9801-6ECD-4DC7-81CB-1BC52FC897C2}" destId="{9BE50752-09EB-433F-930B-4B5D6E00AF27}" srcOrd="1" destOrd="0" presId="urn:microsoft.com/office/officeart/2005/8/layout/list1"/>
    <dgm:cxn modelId="{FEA043D3-E2BB-4293-9CB1-990489797D57}" type="presParOf" srcId="{730D9801-6ECD-4DC7-81CB-1BC52FC897C2}" destId="{8749E73B-05E7-491D-BFE6-30873417E976}" srcOrd="2" destOrd="0" presId="urn:microsoft.com/office/officeart/2005/8/layout/list1"/>
    <dgm:cxn modelId="{8E7C9088-8AF5-4741-AB97-35CE74471B0B}" type="presParOf" srcId="{730D9801-6ECD-4DC7-81CB-1BC52FC897C2}" destId="{57DCBD76-296B-4EB0-9868-35B966D047A2}" srcOrd="3" destOrd="0" presId="urn:microsoft.com/office/officeart/2005/8/layout/list1"/>
    <dgm:cxn modelId="{C4A3E552-B78C-4059-BD90-08A49CD9A610}" type="presParOf" srcId="{730D9801-6ECD-4DC7-81CB-1BC52FC897C2}" destId="{E58E257B-958C-42C7-9162-02AE3CA47FFB}" srcOrd="4" destOrd="0" presId="urn:microsoft.com/office/officeart/2005/8/layout/list1"/>
    <dgm:cxn modelId="{F812860D-BE5B-4956-817C-48F27A608F0F}" type="presParOf" srcId="{E58E257B-958C-42C7-9162-02AE3CA47FFB}" destId="{09571F97-1A51-4584-BE65-9AC18C1E9E5D}" srcOrd="0" destOrd="0" presId="urn:microsoft.com/office/officeart/2005/8/layout/list1"/>
    <dgm:cxn modelId="{F2D1E1FF-00BC-43DE-A33F-8C853F133193}" type="presParOf" srcId="{E58E257B-958C-42C7-9162-02AE3CA47FFB}" destId="{68DC5C54-6663-4BF4-A3E5-03E0A9A406F2}" srcOrd="1" destOrd="0" presId="urn:microsoft.com/office/officeart/2005/8/layout/list1"/>
    <dgm:cxn modelId="{0B528505-6F34-4381-B0BE-809E00169C38}" type="presParOf" srcId="{730D9801-6ECD-4DC7-81CB-1BC52FC897C2}" destId="{A40A5AA2-D0DF-4E70-8CF1-1829DDE9B4F6}" srcOrd="5" destOrd="0" presId="urn:microsoft.com/office/officeart/2005/8/layout/list1"/>
    <dgm:cxn modelId="{A54A2317-DBFC-451E-A2EC-0BB4562F310C}" type="presParOf" srcId="{730D9801-6ECD-4DC7-81CB-1BC52FC897C2}" destId="{DB283026-D3AA-4580-BFDB-D1A346E63259}" srcOrd="6" destOrd="0" presId="urn:microsoft.com/office/officeart/2005/8/layout/list1"/>
    <dgm:cxn modelId="{5B783F45-F493-499D-87ED-D97EDB950D6D}" type="presParOf" srcId="{730D9801-6ECD-4DC7-81CB-1BC52FC897C2}" destId="{53B3038A-B8E4-4145-AB01-CF3987CC1051}" srcOrd="7" destOrd="0" presId="urn:microsoft.com/office/officeart/2005/8/layout/list1"/>
    <dgm:cxn modelId="{FAD927E3-A0D3-4BDA-86B6-A8619C56DC1B}" type="presParOf" srcId="{730D9801-6ECD-4DC7-81CB-1BC52FC897C2}" destId="{F504522A-BB1A-4A88-AA2F-B401B3C51016}" srcOrd="8" destOrd="0" presId="urn:microsoft.com/office/officeart/2005/8/layout/list1"/>
    <dgm:cxn modelId="{82C84E6B-91E4-4981-B425-C2136884572F}" type="presParOf" srcId="{F504522A-BB1A-4A88-AA2F-B401B3C51016}" destId="{24AC3439-3FEF-4D91-80FD-649E138B2398}" srcOrd="0" destOrd="0" presId="urn:microsoft.com/office/officeart/2005/8/layout/list1"/>
    <dgm:cxn modelId="{F0079DDD-71E6-4ED4-924C-00F9263EB59F}" type="presParOf" srcId="{F504522A-BB1A-4A88-AA2F-B401B3C51016}" destId="{C63254E5-9263-4757-ACF6-F74074D8B75D}" srcOrd="1" destOrd="0" presId="urn:microsoft.com/office/officeart/2005/8/layout/list1"/>
    <dgm:cxn modelId="{0C8669DA-F466-4E6A-A328-4A5FD58091CB}" type="presParOf" srcId="{730D9801-6ECD-4DC7-81CB-1BC52FC897C2}" destId="{591EE1AC-9435-4629-AB39-C19E28A8C640}" srcOrd="9" destOrd="0" presId="urn:microsoft.com/office/officeart/2005/8/layout/list1"/>
    <dgm:cxn modelId="{06DCC58B-0358-4F7E-8FE1-80A725F4325E}" type="presParOf" srcId="{730D9801-6ECD-4DC7-81CB-1BC52FC897C2}" destId="{934E7735-451B-4153-A9CD-389DAAA074B2}"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605B1FF5-8274-496C-AF40-2B38CF8F552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46D0DC1-DEE2-44B0-8A8E-04020760E898}">
      <dgm:prSet custT="1"/>
      <dgm:spPr/>
      <dgm:t>
        <a:bodyPr/>
        <a:lstStyle/>
        <a:p>
          <a:pPr rtl="0"/>
          <a:r>
            <a:rPr lang="zh-CN" altLang="en-US" sz="1800" b="1" dirty="0" smtClean="0">
              <a:latin typeface="+mn-ea"/>
              <a:ea typeface="+mn-ea"/>
            </a:rPr>
            <a:t>采用传统竞争性做市商制度</a:t>
          </a:r>
          <a:endParaRPr lang="zh-CN" altLang="en-US" sz="1800" b="1" dirty="0">
            <a:latin typeface="+mn-ea"/>
            <a:ea typeface="+mn-ea"/>
          </a:endParaRPr>
        </a:p>
      </dgm:t>
    </dgm:pt>
    <dgm:pt modelId="{DD727CB9-4993-4FEC-9E93-E3BF9C3B4E90}" type="parTrans" cxnId="{C5F96B9D-1997-4304-AD43-4A94AE59723F}">
      <dgm:prSet/>
      <dgm:spPr/>
      <dgm:t>
        <a:bodyPr/>
        <a:lstStyle/>
        <a:p>
          <a:endParaRPr lang="zh-CN" altLang="en-US">
            <a:latin typeface="+mn-ea"/>
            <a:ea typeface="+mn-ea"/>
          </a:endParaRPr>
        </a:p>
      </dgm:t>
    </dgm:pt>
    <dgm:pt modelId="{0D81B789-D8FD-40A8-A073-F57ED0584450}" type="sibTrans" cxnId="{C5F96B9D-1997-4304-AD43-4A94AE59723F}">
      <dgm:prSet/>
      <dgm:spPr/>
      <dgm:t>
        <a:bodyPr/>
        <a:lstStyle/>
        <a:p>
          <a:endParaRPr lang="zh-CN" altLang="en-US">
            <a:latin typeface="+mn-ea"/>
            <a:ea typeface="+mn-ea"/>
          </a:endParaRPr>
        </a:p>
      </dgm:t>
    </dgm:pt>
    <dgm:pt modelId="{9884DB98-BC46-4729-8A8D-138E49360D99}">
      <dgm:prSet custT="1"/>
      <dgm:spPr/>
      <dgm:t>
        <a:bodyPr/>
        <a:lstStyle/>
        <a:p>
          <a:pPr rtl="0"/>
          <a:r>
            <a:rPr lang="zh-CN" altLang="en-US" sz="1800" b="1" dirty="0" smtClean="0">
              <a:latin typeface="+mn-ea"/>
              <a:ea typeface="+mn-ea"/>
            </a:rPr>
            <a:t>成交原则</a:t>
          </a:r>
          <a:r>
            <a:rPr lang="en-US" altLang="zh-CN" sz="1800" b="1" dirty="0" smtClean="0">
              <a:latin typeface="+mn-ea"/>
              <a:ea typeface="+mn-ea"/>
            </a:rPr>
            <a:t>——</a:t>
          </a:r>
          <a:r>
            <a:rPr lang="zh-CN" altLang="en-US" sz="1800" b="1" dirty="0" smtClean="0">
              <a:latin typeface="+mn-ea"/>
              <a:ea typeface="+mn-ea"/>
            </a:rPr>
            <a:t>引入撮合机制</a:t>
          </a:r>
          <a:endParaRPr lang="zh-CN" altLang="en-US" sz="1800" b="1" dirty="0">
            <a:latin typeface="+mn-ea"/>
            <a:ea typeface="+mn-ea"/>
          </a:endParaRPr>
        </a:p>
      </dgm:t>
    </dgm:pt>
    <dgm:pt modelId="{93A866BA-545F-4041-ACEC-92492F97E8A8}" type="parTrans" cxnId="{FCD5A591-7292-48D1-9414-27FB27E10764}">
      <dgm:prSet/>
      <dgm:spPr/>
      <dgm:t>
        <a:bodyPr/>
        <a:lstStyle/>
        <a:p>
          <a:endParaRPr lang="zh-CN" altLang="en-US">
            <a:latin typeface="+mn-ea"/>
            <a:ea typeface="+mn-ea"/>
          </a:endParaRPr>
        </a:p>
      </dgm:t>
    </dgm:pt>
    <dgm:pt modelId="{4910FF99-9489-4C56-A637-DC032A3A007F}" type="sibTrans" cxnId="{FCD5A591-7292-48D1-9414-27FB27E10764}">
      <dgm:prSet/>
      <dgm:spPr/>
      <dgm:t>
        <a:bodyPr/>
        <a:lstStyle/>
        <a:p>
          <a:endParaRPr lang="zh-CN" altLang="en-US">
            <a:latin typeface="+mn-ea"/>
            <a:ea typeface="+mn-ea"/>
          </a:endParaRPr>
        </a:p>
      </dgm:t>
    </dgm:pt>
    <dgm:pt modelId="{0E2E990A-29CA-4597-821D-FEE6A9A5D42D}">
      <dgm:prSet custT="1"/>
      <dgm:spPr/>
      <dgm:t>
        <a:bodyPr/>
        <a:lstStyle/>
        <a:p>
          <a:pPr rtl="0"/>
          <a:r>
            <a:rPr lang="zh-CN" altLang="en-US" sz="1800" b="0" dirty="0" smtClean="0">
              <a:latin typeface="+mn-ea"/>
              <a:ea typeface="+mn-ea"/>
            </a:rPr>
            <a:t>投资者和做市商间按价格优先、时间优先原则自动撮合成交。</a:t>
          </a:r>
          <a:endParaRPr lang="zh-CN" altLang="en-US" sz="1800" b="0" dirty="0">
            <a:latin typeface="+mn-ea"/>
            <a:ea typeface="+mn-ea"/>
          </a:endParaRPr>
        </a:p>
      </dgm:t>
    </dgm:pt>
    <dgm:pt modelId="{B68FC4D5-BF84-4CEE-B72F-6776A3C45EC6}" type="parTrans" cxnId="{797384EF-499A-4DAC-A0B5-59A1275A1AC5}">
      <dgm:prSet/>
      <dgm:spPr/>
      <dgm:t>
        <a:bodyPr/>
        <a:lstStyle/>
        <a:p>
          <a:endParaRPr lang="zh-CN" altLang="en-US">
            <a:latin typeface="+mn-ea"/>
            <a:ea typeface="+mn-ea"/>
          </a:endParaRPr>
        </a:p>
      </dgm:t>
    </dgm:pt>
    <dgm:pt modelId="{CC2C9E9D-FFC1-4E00-8D3D-B1570F29E6E3}" type="sibTrans" cxnId="{797384EF-499A-4DAC-A0B5-59A1275A1AC5}">
      <dgm:prSet/>
      <dgm:spPr/>
      <dgm:t>
        <a:bodyPr/>
        <a:lstStyle/>
        <a:p>
          <a:endParaRPr lang="zh-CN" altLang="en-US">
            <a:latin typeface="+mn-ea"/>
            <a:ea typeface="+mn-ea"/>
          </a:endParaRPr>
        </a:p>
      </dgm:t>
    </dgm:pt>
    <dgm:pt modelId="{C29840D6-73E7-46DB-B36A-E9D6C4063259}">
      <dgm:prSet custT="1"/>
      <dgm:spPr/>
      <dgm:t>
        <a:bodyPr/>
        <a:lstStyle/>
        <a:p>
          <a:r>
            <a:rPr lang="zh-CN" altLang="en-US" sz="1800" b="1" dirty="0" smtClean="0">
              <a:latin typeface="+mn-ea"/>
              <a:ea typeface="+mn-ea"/>
            </a:rPr>
            <a:t>做市商管理</a:t>
          </a:r>
          <a:r>
            <a:rPr lang="en-US" altLang="zh-CN" sz="1800" b="1" dirty="0" smtClean="0">
              <a:latin typeface="+mn-ea"/>
              <a:ea typeface="+mn-ea"/>
            </a:rPr>
            <a:t>——</a:t>
          </a:r>
          <a:r>
            <a:rPr lang="zh-CN" altLang="en-US" sz="1800" b="1" dirty="0" smtClean="0">
              <a:latin typeface="+mn-ea"/>
              <a:ea typeface="+mn-ea"/>
            </a:rPr>
            <a:t>适度从紧</a:t>
          </a:r>
          <a:endParaRPr lang="zh-CN" altLang="en-US" sz="1800" b="1" dirty="0">
            <a:latin typeface="+mn-ea"/>
            <a:ea typeface="+mn-ea"/>
          </a:endParaRPr>
        </a:p>
      </dgm:t>
    </dgm:pt>
    <dgm:pt modelId="{0956331C-8826-4DF5-8379-679D8974A945}" type="parTrans" cxnId="{332C6509-83F4-4FD9-BE81-BCF3FA832895}">
      <dgm:prSet/>
      <dgm:spPr/>
      <dgm:t>
        <a:bodyPr/>
        <a:lstStyle/>
        <a:p>
          <a:endParaRPr lang="zh-CN" altLang="en-US">
            <a:latin typeface="+mn-ea"/>
            <a:ea typeface="+mn-ea"/>
          </a:endParaRPr>
        </a:p>
      </dgm:t>
    </dgm:pt>
    <dgm:pt modelId="{4849B7D4-5DBE-48AF-9584-F20CCC3C1CA5}" type="sibTrans" cxnId="{332C6509-83F4-4FD9-BE81-BCF3FA832895}">
      <dgm:prSet/>
      <dgm:spPr/>
      <dgm:t>
        <a:bodyPr/>
        <a:lstStyle/>
        <a:p>
          <a:endParaRPr lang="zh-CN" altLang="en-US">
            <a:latin typeface="+mn-ea"/>
            <a:ea typeface="+mn-ea"/>
          </a:endParaRPr>
        </a:p>
      </dgm:t>
    </dgm:pt>
    <dgm:pt modelId="{D6F3918B-C376-47CF-A8D4-37A9A351F7B8}">
      <dgm:prSet custT="1"/>
      <dgm:spPr/>
      <dgm:t>
        <a:bodyPr/>
        <a:lstStyle/>
        <a:p>
          <a:r>
            <a:rPr lang="zh-CN" altLang="en-US" sz="1800" b="1" dirty="0" smtClean="0">
              <a:latin typeface="+mn-ea"/>
              <a:ea typeface="+mn-ea"/>
            </a:rPr>
            <a:t>竞争性做市商制度：</a:t>
          </a:r>
          <a:r>
            <a:rPr lang="zh-CN" altLang="en-US" sz="1800" b="0" dirty="0" smtClean="0">
              <a:latin typeface="+mn-ea"/>
              <a:ea typeface="+mn-ea"/>
            </a:rPr>
            <a:t>由</a:t>
          </a:r>
          <a:r>
            <a:rPr lang="en-US" altLang="zh-CN" sz="1800" b="0" dirty="0" smtClean="0">
              <a:latin typeface="+mn-ea"/>
              <a:ea typeface="+mn-ea"/>
            </a:rPr>
            <a:t>2</a:t>
          </a:r>
          <a:r>
            <a:rPr lang="zh-CN" altLang="en-US" sz="1800" b="0" dirty="0" smtClean="0">
              <a:latin typeface="+mn-ea"/>
              <a:ea typeface="+mn-ea"/>
            </a:rPr>
            <a:t>家以上的做市商为一家挂牌公司做市。</a:t>
          </a:r>
          <a:endParaRPr lang="zh-CN" altLang="en-US" sz="1800" dirty="0">
            <a:latin typeface="+mn-ea"/>
            <a:ea typeface="+mn-ea"/>
          </a:endParaRPr>
        </a:p>
      </dgm:t>
    </dgm:pt>
    <dgm:pt modelId="{238E385E-0CA0-457A-855D-0689A68F8D33}" type="parTrans" cxnId="{237D310C-9B57-4DA2-9A80-BD71355E5634}">
      <dgm:prSet/>
      <dgm:spPr/>
      <dgm:t>
        <a:bodyPr/>
        <a:lstStyle/>
        <a:p>
          <a:endParaRPr lang="zh-CN" altLang="en-US">
            <a:latin typeface="+mn-ea"/>
            <a:ea typeface="+mn-ea"/>
          </a:endParaRPr>
        </a:p>
      </dgm:t>
    </dgm:pt>
    <dgm:pt modelId="{6AECEBF7-4F9F-4838-A992-8577CAFF4DF3}" type="sibTrans" cxnId="{237D310C-9B57-4DA2-9A80-BD71355E5634}">
      <dgm:prSet/>
      <dgm:spPr/>
      <dgm:t>
        <a:bodyPr/>
        <a:lstStyle/>
        <a:p>
          <a:endParaRPr lang="zh-CN" altLang="en-US">
            <a:latin typeface="+mn-ea"/>
            <a:ea typeface="+mn-ea"/>
          </a:endParaRPr>
        </a:p>
      </dgm:t>
    </dgm:pt>
    <dgm:pt modelId="{A096CC04-B2FC-4FE6-8A62-9E42CA6F0BC5}">
      <dgm:prSet custT="1"/>
      <dgm:spPr/>
      <dgm:t>
        <a:bodyPr/>
        <a:lstStyle/>
        <a:p>
          <a:r>
            <a:rPr lang="zh-CN" altLang="en-US" sz="1800" b="1" dirty="0" smtClean="0">
              <a:latin typeface="+mn-ea"/>
              <a:ea typeface="+mn-ea"/>
            </a:rPr>
            <a:t>传统做市商制度：</a:t>
          </a:r>
          <a:r>
            <a:rPr lang="zh-CN" altLang="en-US" sz="1800" b="0" dirty="0" smtClean="0">
              <a:latin typeface="+mn-ea"/>
              <a:ea typeface="+mn-ea"/>
            </a:rPr>
            <a:t>做市转让撮合时间内，投资者之间、做市商之间不能成交。</a:t>
          </a:r>
          <a:endParaRPr lang="zh-CN" altLang="en-US" sz="1800" b="0" dirty="0">
            <a:latin typeface="+mn-ea"/>
            <a:ea typeface="+mn-ea"/>
          </a:endParaRPr>
        </a:p>
      </dgm:t>
    </dgm:pt>
    <dgm:pt modelId="{CF6CA366-342F-425C-84EA-12140B109DF5}" type="parTrans" cxnId="{E3C27E13-28E7-4FB7-B178-D2598FAEC466}">
      <dgm:prSet/>
      <dgm:spPr/>
      <dgm:t>
        <a:bodyPr/>
        <a:lstStyle/>
        <a:p>
          <a:endParaRPr lang="zh-CN" altLang="en-US">
            <a:latin typeface="+mn-ea"/>
            <a:ea typeface="+mn-ea"/>
          </a:endParaRPr>
        </a:p>
      </dgm:t>
    </dgm:pt>
    <dgm:pt modelId="{164B22DB-0EEF-4E8E-827A-19B20F10372E}" type="sibTrans" cxnId="{E3C27E13-28E7-4FB7-B178-D2598FAEC466}">
      <dgm:prSet/>
      <dgm:spPr/>
      <dgm:t>
        <a:bodyPr/>
        <a:lstStyle/>
        <a:p>
          <a:endParaRPr lang="zh-CN" altLang="en-US">
            <a:latin typeface="+mn-ea"/>
            <a:ea typeface="+mn-ea"/>
          </a:endParaRPr>
        </a:p>
      </dgm:t>
    </dgm:pt>
    <dgm:pt modelId="{F71CB3CE-258B-410F-B413-230BFB1BAA6A}">
      <dgm:prSet custT="1"/>
      <dgm:spPr/>
      <dgm:t>
        <a:bodyPr/>
        <a:lstStyle/>
        <a:p>
          <a:pPr rtl="0"/>
          <a:r>
            <a:rPr lang="zh-CN" altLang="en-US" sz="1800" b="0" dirty="0" smtClean="0">
              <a:latin typeface="+mn-ea"/>
              <a:ea typeface="+mn-ea"/>
            </a:rPr>
            <a:t>成交价均以做市申报价格为准。</a:t>
          </a:r>
          <a:endParaRPr lang="zh-CN" altLang="en-US" sz="1800" b="0" dirty="0">
            <a:latin typeface="+mn-ea"/>
            <a:ea typeface="+mn-ea"/>
          </a:endParaRPr>
        </a:p>
      </dgm:t>
    </dgm:pt>
    <dgm:pt modelId="{BB691040-1D1F-4662-BA4D-9BB445FC2554}" type="parTrans" cxnId="{4737976F-9EF1-4660-B3C4-C096A9CBCEDC}">
      <dgm:prSet/>
      <dgm:spPr/>
      <dgm:t>
        <a:bodyPr/>
        <a:lstStyle/>
        <a:p>
          <a:endParaRPr lang="zh-CN" altLang="en-US">
            <a:latin typeface="+mn-ea"/>
            <a:ea typeface="+mn-ea"/>
          </a:endParaRPr>
        </a:p>
      </dgm:t>
    </dgm:pt>
    <dgm:pt modelId="{D8E3C7B2-E411-4201-B204-554DA829FEB4}" type="sibTrans" cxnId="{4737976F-9EF1-4660-B3C4-C096A9CBCEDC}">
      <dgm:prSet/>
      <dgm:spPr/>
      <dgm:t>
        <a:bodyPr/>
        <a:lstStyle/>
        <a:p>
          <a:endParaRPr lang="zh-CN" altLang="en-US">
            <a:latin typeface="+mn-ea"/>
            <a:ea typeface="+mn-ea"/>
          </a:endParaRPr>
        </a:p>
      </dgm:t>
    </dgm:pt>
    <dgm:pt modelId="{16E25F32-869A-42E2-9135-BEB0D7EC2FCB}">
      <dgm:prSet custT="1"/>
      <dgm:spPr/>
      <dgm:t>
        <a:bodyPr/>
        <a:lstStyle/>
        <a:p>
          <a:r>
            <a:rPr lang="zh-CN" altLang="en-US" sz="1800" b="0" dirty="0" smtClean="0">
              <a:latin typeface="+mn-ea"/>
              <a:ea typeface="+mn-ea"/>
            </a:rPr>
            <a:t>明确细化了做市商重点监控内容，防止做市商出现违规行为</a:t>
          </a:r>
          <a:r>
            <a:rPr lang="zh-CN" altLang="en-US" sz="1800" dirty="0" smtClean="0">
              <a:latin typeface="+mn-ea"/>
              <a:ea typeface="+mn-ea"/>
            </a:rPr>
            <a:t>。</a:t>
          </a:r>
          <a:endParaRPr lang="zh-CN" altLang="en-US" sz="1800" b="0" dirty="0">
            <a:latin typeface="+mn-ea"/>
            <a:ea typeface="+mn-ea"/>
          </a:endParaRPr>
        </a:p>
      </dgm:t>
    </dgm:pt>
    <dgm:pt modelId="{EF21DF9B-46A6-4832-9A79-40A4DE1301BA}" type="parTrans" cxnId="{33B4F06E-D957-489A-83EA-E25BD708DA89}">
      <dgm:prSet/>
      <dgm:spPr/>
      <dgm:t>
        <a:bodyPr/>
        <a:lstStyle/>
        <a:p>
          <a:endParaRPr lang="zh-CN" altLang="en-US">
            <a:latin typeface="+mn-ea"/>
            <a:ea typeface="+mn-ea"/>
          </a:endParaRPr>
        </a:p>
      </dgm:t>
    </dgm:pt>
    <dgm:pt modelId="{2A6445A7-9FE6-478F-9B1C-0A52BCC30DC9}" type="sibTrans" cxnId="{33B4F06E-D957-489A-83EA-E25BD708DA89}">
      <dgm:prSet/>
      <dgm:spPr/>
      <dgm:t>
        <a:bodyPr/>
        <a:lstStyle/>
        <a:p>
          <a:endParaRPr lang="zh-CN" altLang="en-US">
            <a:latin typeface="+mn-ea"/>
            <a:ea typeface="+mn-ea"/>
          </a:endParaRPr>
        </a:p>
      </dgm:t>
    </dgm:pt>
    <dgm:pt modelId="{649FE975-110E-4C96-B2F1-D0AD0D5C9A9E}">
      <dgm:prSet custT="1"/>
      <dgm:spPr/>
      <dgm:t>
        <a:bodyPr/>
        <a:lstStyle/>
        <a:p>
          <a:r>
            <a:rPr lang="zh-CN" altLang="en-US" sz="1800" b="0" dirty="0" smtClean="0">
              <a:latin typeface="+mn-ea"/>
              <a:ea typeface="+mn-ea"/>
            </a:rPr>
            <a:t>对做市商初始库存股来源、初始数量、做市期限、持续报价时间、买卖价差等均做了量化规定。</a:t>
          </a:r>
          <a:endParaRPr lang="zh-CN" altLang="en-US" sz="1800" b="0" dirty="0">
            <a:latin typeface="+mn-ea"/>
            <a:ea typeface="+mn-ea"/>
          </a:endParaRPr>
        </a:p>
      </dgm:t>
    </dgm:pt>
    <dgm:pt modelId="{CDC90490-3A0A-4553-998F-F61C051D965B}" type="parTrans" cxnId="{7FD3AE62-AB76-41AF-A743-C9F6AECE2F31}">
      <dgm:prSet/>
      <dgm:spPr/>
      <dgm:t>
        <a:bodyPr/>
        <a:lstStyle/>
        <a:p>
          <a:endParaRPr lang="zh-CN" altLang="en-US">
            <a:latin typeface="+mn-ea"/>
            <a:ea typeface="+mn-ea"/>
          </a:endParaRPr>
        </a:p>
      </dgm:t>
    </dgm:pt>
    <dgm:pt modelId="{B8FCA115-E048-404C-857E-9483129F7FA0}" type="sibTrans" cxnId="{7FD3AE62-AB76-41AF-A743-C9F6AECE2F31}">
      <dgm:prSet/>
      <dgm:spPr/>
      <dgm:t>
        <a:bodyPr/>
        <a:lstStyle/>
        <a:p>
          <a:endParaRPr lang="zh-CN" altLang="en-US">
            <a:latin typeface="+mn-ea"/>
            <a:ea typeface="+mn-ea"/>
          </a:endParaRPr>
        </a:p>
      </dgm:t>
    </dgm:pt>
    <dgm:pt modelId="{F48F7D70-1757-4177-B73B-3D2B4328BD59}">
      <dgm:prSet custT="1"/>
      <dgm:spPr/>
      <dgm:t>
        <a:bodyPr/>
        <a:lstStyle/>
        <a:p>
          <a:r>
            <a:rPr lang="zh-CN" altLang="en-US" sz="1800" b="0" dirty="0" smtClean="0">
              <a:latin typeface="+mn-ea"/>
              <a:ea typeface="+mn-ea"/>
            </a:rPr>
            <a:t>允许做市商间盘后通过互报成交确认方式调节做市库存股票。</a:t>
          </a:r>
          <a:endParaRPr lang="zh-CN" altLang="en-US" sz="1800" b="0" dirty="0">
            <a:latin typeface="+mn-ea"/>
            <a:ea typeface="+mn-ea"/>
          </a:endParaRPr>
        </a:p>
      </dgm:t>
    </dgm:pt>
    <dgm:pt modelId="{00EB7513-66C2-459A-8AE7-8D00E1FB84D6}" type="parTrans" cxnId="{24D85255-B9AA-4576-A8D7-01305314E801}">
      <dgm:prSet/>
      <dgm:spPr/>
      <dgm:t>
        <a:bodyPr/>
        <a:lstStyle/>
        <a:p>
          <a:endParaRPr lang="zh-CN" altLang="en-US">
            <a:latin typeface="+mn-ea"/>
            <a:ea typeface="+mn-ea"/>
          </a:endParaRPr>
        </a:p>
      </dgm:t>
    </dgm:pt>
    <dgm:pt modelId="{BD2AC7A3-4C0A-41F6-97C3-2C43FA83DABE}" type="sibTrans" cxnId="{24D85255-B9AA-4576-A8D7-01305314E801}">
      <dgm:prSet/>
      <dgm:spPr/>
      <dgm:t>
        <a:bodyPr/>
        <a:lstStyle/>
        <a:p>
          <a:endParaRPr lang="zh-CN" altLang="en-US">
            <a:latin typeface="+mn-ea"/>
            <a:ea typeface="+mn-ea"/>
          </a:endParaRPr>
        </a:p>
      </dgm:t>
    </dgm:pt>
    <dgm:pt modelId="{730D9801-6ECD-4DC7-81CB-1BC52FC897C2}" type="pres">
      <dgm:prSet presAssocID="{605B1FF5-8274-496C-AF40-2B38CF8F5528}" presName="linear" presStyleCnt="0">
        <dgm:presLayoutVars>
          <dgm:dir/>
          <dgm:animLvl val="lvl"/>
          <dgm:resizeHandles val="exact"/>
        </dgm:presLayoutVars>
      </dgm:prSet>
      <dgm:spPr/>
      <dgm:t>
        <a:bodyPr/>
        <a:lstStyle/>
        <a:p>
          <a:endParaRPr lang="zh-CN" altLang="en-US"/>
        </a:p>
      </dgm:t>
    </dgm:pt>
    <dgm:pt modelId="{F4A58F3E-47A1-4E79-8ABB-9B894F3CAB70}" type="pres">
      <dgm:prSet presAssocID="{146D0DC1-DEE2-44B0-8A8E-04020760E898}" presName="parentLin" presStyleCnt="0"/>
      <dgm:spPr/>
      <dgm:t>
        <a:bodyPr/>
        <a:lstStyle/>
        <a:p>
          <a:endParaRPr lang="zh-CN" altLang="en-US"/>
        </a:p>
      </dgm:t>
    </dgm:pt>
    <dgm:pt modelId="{86E978CC-D894-4BF9-92BD-1048134B4CC4}" type="pres">
      <dgm:prSet presAssocID="{146D0DC1-DEE2-44B0-8A8E-04020760E898}" presName="parentLeftMargin" presStyleLbl="node1" presStyleIdx="0" presStyleCnt="3"/>
      <dgm:spPr/>
      <dgm:t>
        <a:bodyPr/>
        <a:lstStyle/>
        <a:p>
          <a:endParaRPr lang="zh-CN" altLang="en-US"/>
        </a:p>
      </dgm:t>
    </dgm:pt>
    <dgm:pt modelId="{C113CEFD-F005-4D11-ACF4-FE89D4FB10A2}" type="pres">
      <dgm:prSet presAssocID="{146D0DC1-DEE2-44B0-8A8E-04020760E898}" presName="parentText" presStyleLbl="node1" presStyleIdx="0" presStyleCnt="3" custScaleY="62672">
        <dgm:presLayoutVars>
          <dgm:chMax val="0"/>
          <dgm:bulletEnabled val="1"/>
        </dgm:presLayoutVars>
      </dgm:prSet>
      <dgm:spPr/>
      <dgm:t>
        <a:bodyPr/>
        <a:lstStyle/>
        <a:p>
          <a:endParaRPr lang="zh-CN" altLang="en-US"/>
        </a:p>
      </dgm:t>
    </dgm:pt>
    <dgm:pt modelId="{9BE50752-09EB-433F-930B-4B5D6E00AF27}" type="pres">
      <dgm:prSet presAssocID="{146D0DC1-DEE2-44B0-8A8E-04020760E898}" presName="negativeSpace" presStyleCnt="0"/>
      <dgm:spPr/>
      <dgm:t>
        <a:bodyPr/>
        <a:lstStyle/>
        <a:p>
          <a:endParaRPr lang="zh-CN" altLang="en-US"/>
        </a:p>
      </dgm:t>
    </dgm:pt>
    <dgm:pt modelId="{8749E73B-05E7-491D-BFE6-30873417E976}" type="pres">
      <dgm:prSet presAssocID="{146D0DC1-DEE2-44B0-8A8E-04020760E898}" presName="childText" presStyleLbl="conFgAcc1" presStyleIdx="0" presStyleCnt="3" custLinFactNeighborX="-48624" custLinFactNeighborY="53690">
        <dgm:presLayoutVars>
          <dgm:bulletEnabled val="1"/>
        </dgm:presLayoutVars>
      </dgm:prSet>
      <dgm:spPr/>
      <dgm:t>
        <a:bodyPr/>
        <a:lstStyle/>
        <a:p>
          <a:endParaRPr lang="zh-CN" altLang="en-US"/>
        </a:p>
      </dgm:t>
    </dgm:pt>
    <dgm:pt modelId="{57DCBD76-296B-4EB0-9868-35B966D047A2}" type="pres">
      <dgm:prSet presAssocID="{0D81B789-D8FD-40A8-A073-F57ED0584450}" presName="spaceBetweenRectangles" presStyleCnt="0"/>
      <dgm:spPr/>
      <dgm:t>
        <a:bodyPr/>
        <a:lstStyle/>
        <a:p>
          <a:endParaRPr lang="zh-CN" altLang="en-US"/>
        </a:p>
      </dgm:t>
    </dgm:pt>
    <dgm:pt modelId="{D5DB6305-69D4-466F-A05D-7275E58F854F}" type="pres">
      <dgm:prSet presAssocID="{9884DB98-BC46-4729-8A8D-138E49360D99}" presName="parentLin" presStyleCnt="0"/>
      <dgm:spPr/>
      <dgm:t>
        <a:bodyPr/>
        <a:lstStyle/>
        <a:p>
          <a:endParaRPr lang="zh-CN" altLang="en-US"/>
        </a:p>
      </dgm:t>
    </dgm:pt>
    <dgm:pt modelId="{F40B32A5-EEBD-434D-BE71-8C9694F92A35}" type="pres">
      <dgm:prSet presAssocID="{9884DB98-BC46-4729-8A8D-138E49360D99}" presName="parentLeftMargin" presStyleLbl="node1" presStyleIdx="0" presStyleCnt="3"/>
      <dgm:spPr/>
      <dgm:t>
        <a:bodyPr/>
        <a:lstStyle/>
        <a:p>
          <a:endParaRPr lang="zh-CN" altLang="en-US"/>
        </a:p>
      </dgm:t>
    </dgm:pt>
    <dgm:pt modelId="{43F4B0EF-5F1A-4715-9699-2062A01E81A6}" type="pres">
      <dgm:prSet presAssocID="{9884DB98-BC46-4729-8A8D-138E49360D99}" presName="parentText" presStyleLbl="node1" presStyleIdx="1" presStyleCnt="3" custScaleY="65562">
        <dgm:presLayoutVars>
          <dgm:chMax val="0"/>
          <dgm:bulletEnabled val="1"/>
        </dgm:presLayoutVars>
      </dgm:prSet>
      <dgm:spPr/>
      <dgm:t>
        <a:bodyPr/>
        <a:lstStyle/>
        <a:p>
          <a:endParaRPr lang="zh-CN" altLang="en-US"/>
        </a:p>
      </dgm:t>
    </dgm:pt>
    <dgm:pt modelId="{259B6DDF-477D-44C1-A8AA-DF694E112FCA}" type="pres">
      <dgm:prSet presAssocID="{9884DB98-BC46-4729-8A8D-138E49360D99}" presName="negativeSpace" presStyleCnt="0"/>
      <dgm:spPr/>
      <dgm:t>
        <a:bodyPr/>
        <a:lstStyle/>
        <a:p>
          <a:endParaRPr lang="zh-CN" altLang="en-US"/>
        </a:p>
      </dgm:t>
    </dgm:pt>
    <dgm:pt modelId="{D0B3CAE4-8A4C-4774-98E0-4D1EC9005EE2}" type="pres">
      <dgm:prSet presAssocID="{9884DB98-BC46-4729-8A8D-138E49360D99}" presName="childText" presStyleLbl="conFgAcc1" presStyleIdx="1" presStyleCnt="3">
        <dgm:presLayoutVars>
          <dgm:bulletEnabled val="1"/>
        </dgm:presLayoutVars>
      </dgm:prSet>
      <dgm:spPr/>
      <dgm:t>
        <a:bodyPr/>
        <a:lstStyle/>
        <a:p>
          <a:endParaRPr lang="zh-CN" altLang="en-US"/>
        </a:p>
      </dgm:t>
    </dgm:pt>
    <dgm:pt modelId="{85B238A5-072F-4870-896D-1F3572B32631}" type="pres">
      <dgm:prSet presAssocID="{4910FF99-9489-4C56-A637-DC032A3A007F}" presName="spaceBetweenRectangles" presStyleCnt="0"/>
      <dgm:spPr/>
      <dgm:t>
        <a:bodyPr/>
        <a:lstStyle/>
        <a:p>
          <a:endParaRPr lang="zh-CN" altLang="en-US"/>
        </a:p>
      </dgm:t>
    </dgm:pt>
    <dgm:pt modelId="{E58E257B-958C-42C7-9162-02AE3CA47FFB}" type="pres">
      <dgm:prSet presAssocID="{C29840D6-73E7-46DB-B36A-E9D6C4063259}" presName="parentLin" presStyleCnt="0"/>
      <dgm:spPr/>
      <dgm:t>
        <a:bodyPr/>
        <a:lstStyle/>
        <a:p>
          <a:endParaRPr lang="zh-CN" altLang="en-US"/>
        </a:p>
      </dgm:t>
    </dgm:pt>
    <dgm:pt modelId="{09571F97-1A51-4584-BE65-9AC18C1E9E5D}" type="pres">
      <dgm:prSet presAssocID="{C29840D6-73E7-46DB-B36A-E9D6C4063259}" presName="parentLeftMargin" presStyleLbl="node1" presStyleIdx="1" presStyleCnt="3"/>
      <dgm:spPr/>
      <dgm:t>
        <a:bodyPr/>
        <a:lstStyle/>
        <a:p>
          <a:endParaRPr lang="zh-CN" altLang="en-US"/>
        </a:p>
      </dgm:t>
    </dgm:pt>
    <dgm:pt modelId="{68DC5C54-6663-4BF4-A3E5-03E0A9A406F2}" type="pres">
      <dgm:prSet presAssocID="{C29840D6-73E7-46DB-B36A-E9D6C4063259}" presName="parentText" presStyleLbl="node1" presStyleIdx="2" presStyleCnt="3" custScaleY="66729">
        <dgm:presLayoutVars>
          <dgm:chMax val="0"/>
          <dgm:bulletEnabled val="1"/>
        </dgm:presLayoutVars>
      </dgm:prSet>
      <dgm:spPr/>
      <dgm:t>
        <a:bodyPr/>
        <a:lstStyle/>
        <a:p>
          <a:endParaRPr lang="zh-CN" altLang="en-US"/>
        </a:p>
      </dgm:t>
    </dgm:pt>
    <dgm:pt modelId="{A40A5AA2-D0DF-4E70-8CF1-1829DDE9B4F6}" type="pres">
      <dgm:prSet presAssocID="{C29840D6-73E7-46DB-B36A-E9D6C4063259}" presName="negativeSpace" presStyleCnt="0"/>
      <dgm:spPr/>
      <dgm:t>
        <a:bodyPr/>
        <a:lstStyle/>
        <a:p>
          <a:endParaRPr lang="zh-CN" altLang="en-US"/>
        </a:p>
      </dgm:t>
    </dgm:pt>
    <dgm:pt modelId="{DB283026-D3AA-4580-BFDB-D1A346E63259}" type="pres">
      <dgm:prSet presAssocID="{C29840D6-73E7-46DB-B36A-E9D6C4063259}" presName="childText" presStyleLbl="conFgAcc1" presStyleIdx="2" presStyleCnt="3" custLinFactNeighborX="17241" custLinFactNeighborY="10833">
        <dgm:presLayoutVars>
          <dgm:bulletEnabled val="1"/>
        </dgm:presLayoutVars>
      </dgm:prSet>
      <dgm:spPr/>
      <dgm:t>
        <a:bodyPr/>
        <a:lstStyle/>
        <a:p>
          <a:endParaRPr lang="zh-CN" altLang="en-US"/>
        </a:p>
      </dgm:t>
    </dgm:pt>
  </dgm:ptLst>
  <dgm:cxnLst>
    <dgm:cxn modelId="{8804791C-567C-461E-A6D2-F3AED3D87BFC}" type="presOf" srcId="{F48F7D70-1757-4177-B73B-3D2B4328BD59}" destId="{8749E73B-05E7-491D-BFE6-30873417E976}" srcOrd="0" destOrd="2" presId="urn:microsoft.com/office/officeart/2005/8/layout/list1"/>
    <dgm:cxn modelId="{7FD3AE62-AB76-41AF-A743-C9F6AECE2F31}" srcId="{C29840D6-73E7-46DB-B36A-E9D6C4063259}" destId="{649FE975-110E-4C96-B2F1-D0AD0D5C9A9E}" srcOrd="0" destOrd="0" parTransId="{CDC90490-3A0A-4553-998F-F61C051D965B}" sibTransId="{B8FCA115-E048-404C-857E-9483129F7FA0}"/>
    <dgm:cxn modelId="{332C6509-83F4-4FD9-BE81-BCF3FA832895}" srcId="{605B1FF5-8274-496C-AF40-2B38CF8F5528}" destId="{C29840D6-73E7-46DB-B36A-E9D6C4063259}" srcOrd="2" destOrd="0" parTransId="{0956331C-8826-4DF5-8379-679D8974A945}" sibTransId="{4849B7D4-5DBE-48AF-9584-F20CCC3C1CA5}"/>
    <dgm:cxn modelId="{C5F96B9D-1997-4304-AD43-4A94AE59723F}" srcId="{605B1FF5-8274-496C-AF40-2B38CF8F5528}" destId="{146D0DC1-DEE2-44B0-8A8E-04020760E898}" srcOrd="0" destOrd="0" parTransId="{DD727CB9-4993-4FEC-9E93-E3BF9C3B4E90}" sibTransId="{0D81B789-D8FD-40A8-A073-F57ED0584450}"/>
    <dgm:cxn modelId="{33B4F06E-D957-489A-83EA-E25BD708DA89}" srcId="{C29840D6-73E7-46DB-B36A-E9D6C4063259}" destId="{16E25F32-869A-42E2-9135-BEB0D7EC2FCB}" srcOrd="1" destOrd="0" parTransId="{EF21DF9B-46A6-4832-9A79-40A4DE1301BA}" sibTransId="{2A6445A7-9FE6-478F-9B1C-0A52BCC30DC9}"/>
    <dgm:cxn modelId="{FCA1CD2F-82A4-4590-8766-6A2E7A9A6DDF}" type="presOf" srcId="{605B1FF5-8274-496C-AF40-2B38CF8F5528}" destId="{730D9801-6ECD-4DC7-81CB-1BC52FC897C2}" srcOrd="0" destOrd="0" presId="urn:microsoft.com/office/officeart/2005/8/layout/list1"/>
    <dgm:cxn modelId="{D48FD2DF-1910-4900-953D-D27D8F1C0E01}" type="presOf" srcId="{F71CB3CE-258B-410F-B413-230BFB1BAA6A}" destId="{D0B3CAE4-8A4C-4774-98E0-4D1EC9005EE2}" srcOrd="0" destOrd="1" presId="urn:microsoft.com/office/officeart/2005/8/layout/list1"/>
    <dgm:cxn modelId="{B863BFDC-1F7B-44F8-B881-5DEBA3213256}" type="presOf" srcId="{649FE975-110E-4C96-B2F1-D0AD0D5C9A9E}" destId="{DB283026-D3AA-4580-BFDB-D1A346E63259}" srcOrd="0" destOrd="0" presId="urn:microsoft.com/office/officeart/2005/8/layout/list1"/>
    <dgm:cxn modelId="{4737976F-9EF1-4660-B3C4-C096A9CBCEDC}" srcId="{9884DB98-BC46-4729-8A8D-138E49360D99}" destId="{F71CB3CE-258B-410F-B413-230BFB1BAA6A}" srcOrd="1" destOrd="0" parTransId="{BB691040-1D1F-4662-BA4D-9BB445FC2554}" sibTransId="{D8E3C7B2-E411-4201-B204-554DA829FEB4}"/>
    <dgm:cxn modelId="{F445E034-9A39-4A18-B715-4646796EEC9A}" type="presOf" srcId="{C29840D6-73E7-46DB-B36A-E9D6C4063259}" destId="{09571F97-1A51-4584-BE65-9AC18C1E9E5D}" srcOrd="0" destOrd="0" presId="urn:microsoft.com/office/officeart/2005/8/layout/list1"/>
    <dgm:cxn modelId="{CDC08219-F01F-44AF-967E-7BBD1CD4E44A}" type="presOf" srcId="{9884DB98-BC46-4729-8A8D-138E49360D99}" destId="{43F4B0EF-5F1A-4715-9699-2062A01E81A6}" srcOrd="1" destOrd="0" presId="urn:microsoft.com/office/officeart/2005/8/layout/list1"/>
    <dgm:cxn modelId="{FCD5A591-7292-48D1-9414-27FB27E10764}" srcId="{605B1FF5-8274-496C-AF40-2B38CF8F5528}" destId="{9884DB98-BC46-4729-8A8D-138E49360D99}" srcOrd="1" destOrd="0" parTransId="{93A866BA-545F-4041-ACEC-92492F97E8A8}" sibTransId="{4910FF99-9489-4C56-A637-DC032A3A007F}"/>
    <dgm:cxn modelId="{1ECCDD8F-65C9-4975-BFC4-8C158CFFFA6B}" type="presOf" srcId="{9884DB98-BC46-4729-8A8D-138E49360D99}" destId="{F40B32A5-EEBD-434D-BE71-8C9694F92A35}" srcOrd="0" destOrd="0" presId="urn:microsoft.com/office/officeart/2005/8/layout/list1"/>
    <dgm:cxn modelId="{42D22CF6-6005-474B-9135-7F62221CFA79}" type="presOf" srcId="{146D0DC1-DEE2-44B0-8A8E-04020760E898}" destId="{86E978CC-D894-4BF9-92BD-1048134B4CC4}" srcOrd="0" destOrd="0" presId="urn:microsoft.com/office/officeart/2005/8/layout/list1"/>
    <dgm:cxn modelId="{797384EF-499A-4DAC-A0B5-59A1275A1AC5}" srcId="{9884DB98-BC46-4729-8A8D-138E49360D99}" destId="{0E2E990A-29CA-4597-821D-FEE6A9A5D42D}" srcOrd="0" destOrd="0" parTransId="{B68FC4D5-BF84-4CEE-B72F-6776A3C45EC6}" sibTransId="{CC2C9E9D-FFC1-4E00-8D3D-B1570F29E6E3}"/>
    <dgm:cxn modelId="{FC77B9CF-3FF4-49FB-8DDB-4B92D1D73D39}" type="presOf" srcId="{16E25F32-869A-42E2-9135-BEB0D7EC2FCB}" destId="{DB283026-D3AA-4580-BFDB-D1A346E63259}" srcOrd="0" destOrd="1" presId="urn:microsoft.com/office/officeart/2005/8/layout/list1"/>
    <dgm:cxn modelId="{237D310C-9B57-4DA2-9A80-BD71355E5634}" srcId="{146D0DC1-DEE2-44B0-8A8E-04020760E898}" destId="{D6F3918B-C376-47CF-A8D4-37A9A351F7B8}" srcOrd="0" destOrd="0" parTransId="{238E385E-0CA0-457A-855D-0689A68F8D33}" sibTransId="{6AECEBF7-4F9F-4838-A992-8577CAFF4DF3}"/>
    <dgm:cxn modelId="{B56C30D0-BE4E-47D6-88AE-EEF8CE39B17D}" type="presOf" srcId="{146D0DC1-DEE2-44B0-8A8E-04020760E898}" destId="{C113CEFD-F005-4D11-ACF4-FE89D4FB10A2}" srcOrd="1" destOrd="0" presId="urn:microsoft.com/office/officeart/2005/8/layout/list1"/>
    <dgm:cxn modelId="{1BB9982C-E233-420E-A73B-1D2D66B16702}" type="presOf" srcId="{0E2E990A-29CA-4597-821D-FEE6A9A5D42D}" destId="{D0B3CAE4-8A4C-4774-98E0-4D1EC9005EE2}" srcOrd="0" destOrd="0" presId="urn:microsoft.com/office/officeart/2005/8/layout/list1"/>
    <dgm:cxn modelId="{7926F3EC-6023-4EB1-980E-5885FD654318}" type="presOf" srcId="{D6F3918B-C376-47CF-A8D4-37A9A351F7B8}" destId="{8749E73B-05E7-491D-BFE6-30873417E976}" srcOrd="0" destOrd="0" presId="urn:microsoft.com/office/officeart/2005/8/layout/list1"/>
    <dgm:cxn modelId="{24D85255-B9AA-4576-A8D7-01305314E801}" srcId="{146D0DC1-DEE2-44B0-8A8E-04020760E898}" destId="{F48F7D70-1757-4177-B73B-3D2B4328BD59}" srcOrd="2" destOrd="0" parTransId="{00EB7513-66C2-459A-8AE7-8D00E1FB84D6}" sibTransId="{BD2AC7A3-4C0A-41F6-97C3-2C43FA83DABE}"/>
    <dgm:cxn modelId="{FFFE305B-9835-4188-8859-7D7281BF8DC9}" type="presOf" srcId="{A096CC04-B2FC-4FE6-8A62-9E42CA6F0BC5}" destId="{8749E73B-05E7-491D-BFE6-30873417E976}" srcOrd="0" destOrd="1" presId="urn:microsoft.com/office/officeart/2005/8/layout/list1"/>
    <dgm:cxn modelId="{E3C27E13-28E7-4FB7-B178-D2598FAEC466}" srcId="{146D0DC1-DEE2-44B0-8A8E-04020760E898}" destId="{A096CC04-B2FC-4FE6-8A62-9E42CA6F0BC5}" srcOrd="1" destOrd="0" parTransId="{CF6CA366-342F-425C-84EA-12140B109DF5}" sibTransId="{164B22DB-0EEF-4E8E-827A-19B20F10372E}"/>
    <dgm:cxn modelId="{7E283016-F476-48F0-A417-F00161035FA2}" type="presOf" srcId="{C29840D6-73E7-46DB-B36A-E9D6C4063259}" destId="{68DC5C54-6663-4BF4-A3E5-03E0A9A406F2}" srcOrd="1" destOrd="0" presId="urn:microsoft.com/office/officeart/2005/8/layout/list1"/>
    <dgm:cxn modelId="{5EA8DA1E-E2D5-483F-B022-99D6D3D3D7CB}" type="presParOf" srcId="{730D9801-6ECD-4DC7-81CB-1BC52FC897C2}" destId="{F4A58F3E-47A1-4E79-8ABB-9B894F3CAB70}" srcOrd="0" destOrd="0" presId="urn:microsoft.com/office/officeart/2005/8/layout/list1"/>
    <dgm:cxn modelId="{71B34714-87FF-4438-9C9F-985AE5039912}" type="presParOf" srcId="{F4A58F3E-47A1-4E79-8ABB-9B894F3CAB70}" destId="{86E978CC-D894-4BF9-92BD-1048134B4CC4}" srcOrd="0" destOrd="0" presId="urn:microsoft.com/office/officeart/2005/8/layout/list1"/>
    <dgm:cxn modelId="{F008BF6A-D415-43AD-9BBF-C112F5F3DCC8}" type="presParOf" srcId="{F4A58F3E-47A1-4E79-8ABB-9B894F3CAB70}" destId="{C113CEFD-F005-4D11-ACF4-FE89D4FB10A2}" srcOrd="1" destOrd="0" presId="urn:microsoft.com/office/officeart/2005/8/layout/list1"/>
    <dgm:cxn modelId="{5E7A90F3-456B-4539-BE1A-9A59CCEF05F7}" type="presParOf" srcId="{730D9801-6ECD-4DC7-81CB-1BC52FC897C2}" destId="{9BE50752-09EB-433F-930B-4B5D6E00AF27}" srcOrd="1" destOrd="0" presId="urn:microsoft.com/office/officeart/2005/8/layout/list1"/>
    <dgm:cxn modelId="{54D91EC6-DA33-4DDE-9999-E06FB62627AB}" type="presParOf" srcId="{730D9801-6ECD-4DC7-81CB-1BC52FC897C2}" destId="{8749E73B-05E7-491D-BFE6-30873417E976}" srcOrd="2" destOrd="0" presId="urn:microsoft.com/office/officeart/2005/8/layout/list1"/>
    <dgm:cxn modelId="{71B62864-7297-46DB-B137-D0745B782392}" type="presParOf" srcId="{730D9801-6ECD-4DC7-81CB-1BC52FC897C2}" destId="{57DCBD76-296B-4EB0-9868-35B966D047A2}" srcOrd="3" destOrd="0" presId="urn:microsoft.com/office/officeart/2005/8/layout/list1"/>
    <dgm:cxn modelId="{5D51537F-2A6B-43ED-AC2D-297C84858549}" type="presParOf" srcId="{730D9801-6ECD-4DC7-81CB-1BC52FC897C2}" destId="{D5DB6305-69D4-466F-A05D-7275E58F854F}" srcOrd="4" destOrd="0" presId="urn:microsoft.com/office/officeart/2005/8/layout/list1"/>
    <dgm:cxn modelId="{95336286-1ED3-4682-B24A-0749BF45BD8D}" type="presParOf" srcId="{D5DB6305-69D4-466F-A05D-7275E58F854F}" destId="{F40B32A5-EEBD-434D-BE71-8C9694F92A35}" srcOrd="0" destOrd="0" presId="urn:microsoft.com/office/officeart/2005/8/layout/list1"/>
    <dgm:cxn modelId="{78DE65DF-68D7-4EF9-BCBB-45066BC0DD13}" type="presParOf" srcId="{D5DB6305-69D4-466F-A05D-7275E58F854F}" destId="{43F4B0EF-5F1A-4715-9699-2062A01E81A6}" srcOrd="1" destOrd="0" presId="urn:microsoft.com/office/officeart/2005/8/layout/list1"/>
    <dgm:cxn modelId="{3C38409D-0A5C-47F2-8E91-709C791A942B}" type="presParOf" srcId="{730D9801-6ECD-4DC7-81CB-1BC52FC897C2}" destId="{259B6DDF-477D-44C1-A8AA-DF694E112FCA}" srcOrd="5" destOrd="0" presId="urn:microsoft.com/office/officeart/2005/8/layout/list1"/>
    <dgm:cxn modelId="{1889DA67-8EB7-4B28-8BE0-9E5FAD6E7E70}" type="presParOf" srcId="{730D9801-6ECD-4DC7-81CB-1BC52FC897C2}" destId="{D0B3CAE4-8A4C-4774-98E0-4D1EC9005EE2}" srcOrd="6" destOrd="0" presId="urn:microsoft.com/office/officeart/2005/8/layout/list1"/>
    <dgm:cxn modelId="{E53488C9-594B-40D6-8C3A-0C18C8151741}" type="presParOf" srcId="{730D9801-6ECD-4DC7-81CB-1BC52FC897C2}" destId="{85B238A5-072F-4870-896D-1F3572B32631}" srcOrd="7" destOrd="0" presId="urn:microsoft.com/office/officeart/2005/8/layout/list1"/>
    <dgm:cxn modelId="{E4DC5501-FBA0-46DE-8CB6-A55EB51C36B1}" type="presParOf" srcId="{730D9801-6ECD-4DC7-81CB-1BC52FC897C2}" destId="{E58E257B-958C-42C7-9162-02AE3CA47FFB}" srcOrd="8" destOrd="0" presId="urn:microsoft.com/office/officeart/2005/8/layout/list1"/>
    <dgm:cxn modelId="{4E2D9F8B-0BB6-404F-AA76-C293BC34CB63}" type="presParOf" srcId="{E58E257B-958C-42C7-9162-02AE3CA47FFB}" destId="{09571F97-1A51-4584-BE65-9AC18C1E9E5D}" srcOrd="0" destOrd="0" presId="urn:microsoft.com/office/officeart/2005/8/layout/list1"/>
    <dgm:cxn modelId="{CCDEE966-1D35-413F-A28A-FFA266EEE5EB}" type="presParOf" srcId="{E58E257B-958C-42C7-9162-02AE3CA47FFB}" destId="{68DC5C54-6663-4BF4-A3E5-03E0A9A406F2}" srcOrd="1" destOrd="0" presId="urn:microsoft.com/office/officeart/2005/8/layout/list1"/>
    <dgm:cxn modelId="{7B22DC2F-9898-4F9A-9C00-ECD5FEB615CA}" type="presParOf" srcId="{730D9801-6ECD-4DC7-81CB-1BC52FC897C2}" destId="{A40A5AA2-D0DF-4E70-8CF1-1829DDE9B4F6}" srcOrd="9" destOrd="0" presId="urn:microsoft.com/office/officeart/2005/8/layout/list1"/>
    <dgm:cxn modelId="{31F8D58C-CD31-41E3-88C4-FAFAAC610799}" type="presParOf" srcId="{730D9801-6ECD-4DC7-81CB-1BC52FC897C2}" destId="{DB283026-D3AA-4580-BFDB-D1A346E63259}" srcOrd="10" destOrd="0" presId="urn:microsoft.com/office/officeart/2005/8/layout/list1"/>
  </dgm:cxnLst>
  <dgm:bg/>
  <dgm:whole/>
</dgm:dataModel>
</file>

<file path=ppt/diagrams/data8.xml><?xml version="1.0" encoding="utf-8"?>
<dgm:dataModel xmlns:dgm="http://schemas.openxmlformats.org/drawingml/2006/diagram" xmlns:a="http://schemas.openxmlformats.org/drawingml/2006/main">
  <dgm:ptLst>
    <dgm:pt modelId="{97F1B5FA-5912-46FB-91F6-EF71398DDC6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CN" altLang="en-US"/>
        </a:p>
      </dgm:t>
    </dgm:pt>
    <dgm:pt modelId="{9A070C13-A0FD-4D2D-92B2-57EC5E461550}">
      <dgm:prSet phldrT="[文本]" custT="1"/>
      <dgm:spPr/>
      <dgm:t>
        <a:bodyPr/>
        <a:lstStyle/>
        <a:p>
          <a:pPr>
            <a:spcAft>
              <a:spcPts val="0"/>
            </a:spcAft>
          </a:pPr>
          <a:r>
            <a:rPr lang="zh-CN" altLang="en-US" sz="1300" b="1" dirty="0" smtClean="0">
              <a:latin typeface="微软雅黑" pitchFamily="34" charset="-122"/>
              <a:ea typeface="微软雅黑" pitchFamily="34" charset="-122"/>
            </a:rPr>
            <a:t>适当性审查</a:t>
          </a:r>
          <a:endParaRPr lang="zh-CN" altLang="en-US" sz="1300" b="1" dirty="0">
            <a:latin typeface="微软雅黑" pitchFamily="34" charset="-122"/>
            <a:ea typeface="微软雅黑" pitchFamily="34" charset="-122"/>
          </a:endParaRPr>
        </a:p>
      </dgm:t>
    </dgm:pt>
    <dgm:pt modelId="{03AC39D6-5E33-4DB2-8FC1-51E57F5A7E7F}" type="parTrans" cxnId="{D3BD1E9D-3884-4F20-8D27-8C86B0AE0BA4}">
      <dgm:prSet/>
      <dgm:spPr/>
      <dgm:t>
        <a:bodyPr/>
        <a:lstStyle/>
        <a:p>
          <a:endParaRPr lang="zh-CN" altLang="en-US" sz="1200">
            <a:latin typeface="微软雅黑" pitchFamily="34" charset="-122"/>
            <a:ea typeface="微软雅黑" pitchFamily="34" charset="-122"/>
          </a:endParaRPr>
        </a:p>
      </dgm:t>
    </dgm:pt>
    <dgm:pt modelId="{35C3B701-532E-472B-A26A-9B4DE372E140}" type="sibTrans" cxnId="{D3BD1E9D-3884-4F20-8D27-8C86B0AE0BA4}">
      <dgm:prSet/>
      <dgm:spPr/>
      <dgm:t>
        <a:bodyPr/>
        <a:lstStyle/>
        <a:p>
          <a:endParaRPr lang="zh-CN" altLang="en-US" sz="1200">
            <a:latin typeface="微软雅黑" pitchFamily="34" charset="-122"/>
            <a:ea typeface="微软雅黑" pitchFamily="34" charset="-122"/>
          </a:endParaRPr>
        </a:p>
      </dgm:t>
    </dgm:pt>
    <dgm:pt modelId="{7D540A23-37F0-4DD0-BBC4-FEA0A4CB1CEA}">
      <dgm:prSet phldrT="[文本]" custT="1"/>
      <dgm:spPr/>
      <dgm:t>
        <a:bodyPr/>
        <a:lstStyle/>
        <a:p>
          <a:r>
            <a:rPr lang="zh-CN" altLang="en-US" sz="1800" b="1" dirty="0" smtClean="0">
              <a:latin typeface="微软雅黑" pitchFamily="34" charset="-122"/>
              <a:ea typeface="微软雅黑" pitchFamily="34" charset="-122"/>
            </a:rPr>
            <a:t>二</a:t>
          </a:r>
          <a:endParaRPr lang="zh-CN" altLang="en-US" sz="1800" b="1" dirty="0">
            <a:latin typeface="微软雅黑" pitchFamily="34" charset="-122"/>
            <a:ea typeface="微软雅黑" pitchFamily="34" charset="-122"/>
          </a:endParaRPr>
        </a:p>
      </dgm:t>
    </dgm:pt>
    <dgm:pt modelId="{95773A27-C760-488A-8CF8-0BB30BB46A3B}" type="parTrans" cxnId="{91D5F46A-9822-449F-BF31-2F9D7879E2D0}">
      <dgm:prSet/>
      <dgm:spPr/>
      <dgm:t>
        <a:bodyPr/>
        <a:lstStyle/>
        <a:p>
          <a:endParaRPr lang="zh-CN" altLang="en-US" sz="1200">
            <a:latin typeface="微软雅黑" pitchFamily="34" charset="-122"/>
            <a:ea typeface="微软雅黑" pitchFamily="34" charset="-122"/>
          </a:endParaRPr>
        </a:p>
      </dgm:t>
    </dgm:pt>
    <dgm:pt modelId="{D9701FBA-F900-4AC9-B885-D079E34E8E51}" type="sibTrans" cxnId="{91D5F46A-9822-449F-BF31-2F9D7879E2D0}">
      <dgm:prSet/>
      <dgm:spPr/>
      <dgm:t>
        <a:bodyPr/>
        <a:lstStyle/>
        <a:p>
          <a:endParaRPr lang="zh-CN" altLang="en-US" sz="1200">
            <a:latin typeface="微软雅黑" pitchFamily="34" charset="-122"/>
            <a:ea typeface="微软雅黑" pitchFamily="34" charset="-122"/>
          </a:endParaRPr>
        </a:p>
      </dgm:t>
    </dgm:pt>
    <dgm:pt modelId="{28E9CAE5-97F3-40B6-8D86-8B842341BB42}">
      <dgm:prSet phldrT="[文本]" custT="1"/>
      <dgm:spPr/>
      <dgm:t>
        <a:bodyPr/>
        <a:lstStyle/>
        <a:p>
          <a:pPr>
            <a:spcAft>
              <a:spcPts val="0"/>
            </a:spcAft>
          </a:pPr>
          <a:r>
            <a:rPr lang="zh-CN" sz="1300" b="1" dirty="0" smtClean="0">
              <a:latin typeface="微软雅黑" pitchFamily="34" charset="-122"/>
              <a:ea typeface="微软雅黑" pitchFamily="34" charset="-122"/>
            </a:rPr>
            <a:t>签署协议文本</a:t>
          </a:r>
          <a:endParaRPr lang="zh-CN" altLang="en-US" sz="1300" b="1" dirty="0">
            <a:latin typeface="微软雅黑" pitchFamily="34" charset="-122"/>
            <a:ea typeface="微软雅黑" pitchFamily="34" charset="-122"/>
          </a:endParaRPr>
        </a:p>
      </dgm:t>
    </dgm:pt>
    <dgm:pt modelId="{80510A47-01C6-4893-9E9B-90E839CA5FB1}" type="parTrans" cxnId="{5036057A-9C24-4B3B-9CE4-3F8090EFF020}">
      <dgm:prSet/>
      <dgm:spPr/>
      <dgm:t>
        <a:bodyPr/>
        <a:lstStyle/>
        <a:p>
          <a:endParaRPr lang="zh-CN" altLang="en-US" sz="1200">
            <a:latin typeface="微软雅黑" pitchFamily="34" charset="-122"/>
            <a:ea typeface="微软雅黑" pitchFamily="34" charset="-122"/>
          </a:endParaRPr>
        </a:p>
      </dgm:t>
    </dgm:pt>
    <dgm:pt modelId="{067F6CA1-2660-41A2-AF66-71B818C5EA27}" type="sibTrans" cxnId="{5036057A-9C24-4B3B-9CE4-3F8090EFF020}">
      <dgm:prSet/>
      <dgm:spPr/>
      <dgm:t>
        <a:bodyPr/>
        <a:lstStyle/>
        <a:p>
          <a:endParaRPr lang="zh-CN" altLang="en-US" sz="1200">
            <a:latin typeface="微软雅黑" pitchFamily="34" charset="-122"/>
            <a:ea typeface="微软雅黑" pitchFamily="34" charset="-122"/>
          </a:endParaRPr>
        </a:p>
      </dgm:t>
    </dgm:pt>
    <dgm:pt modelId="{054C660D-F367-4624-9554-18B0B6D66B31}">
      <dgm:prSet phldrT="[文本]" custT="1"/>
      <dgm:spPr/>
      <dgm:t>
        <a:bodyPr/>
        <a:lstStyle/>
        <a:p>
          <a:pPr>
            <a:spcAft>
              <a:spcPts val="0"/>
            </a:spcAft>
          </a:pPr>
          <a:r>
            <a:rPr lang="zh-CN" altLang="en-US" sz="1300" dirty="0" smtClean="0">
              <a:latin typeface="微软雅黑" pitchFamily="34" charset="-122"/>
              <a:ea typeface="微软雅黑" pitchFamily="34" charset="-122"/>
            </a:rPr>
            <a:t>新三板</a:t>
          </a:r>
          <a:r>
            <a:rPr lang="zh-CN" sz="1300" dirty="0" smtClean="0">
              <a:latin typeface="微软雅黑" pitchFamily="34" charset="-122"/>
              <a:ea typeface="微软雅黑" pitchFamily="34" charset="-122"/>
            </a:rPr>
            <a:t>签署《买卖挂牌公司股票委托代理协议》和《挂牌公司股票公开转让特别风险揭示书》</a:t>
          </a:r>
          <a:endParaRPr lang="zh-CN" altLang="en-US" sz="1300" dirty="0">
            <a:latin typeface="微软雅黑" pitchFamily="34" charset="-122"/>
            <a:ea typeface="微软雅黑" pitchFamily="34" charset="-122"/>
          </a:endParaRPr>
        </a:p>
      </dgm:t>
    </dgm:pt>
    <dgm:pt modelId="{9E3B0721-1BC8-48D7-9FAC-DC24A01E39C9}" type="parTrans" cxnId="{7FDB4945-DC2F-47B3-99D2-12DFB0D62ECF}">
      <dgm:prSet/>
      <dgm:spPr/>
      <dgm:t>
        <a:bodyPr/>
        <a:lstStyle/>
        <a:p>
          <a:endParaRPr lang="zh-CN" altLang="en-US" sz="1200">
            <a:latin typeface="微软雅黑" pitchFamily="34" charset="-122"/>
            <a:ea typeface="微软雅黑" pitchFamily="34" charset="-122"/>
          </a:endParaRPr>
        </a:p>
      </dgm:t>
    </dgm:pt>
    <dgm:pt modelId="{3F4FD7D4-30A5-4D6D-AAE3-D9E74BCF7840}" type="sibTrans" cxnId="{7FDB4945-DC2F-47B3-99D2-12DFB0D62ECF}">
      <dgm:prSet/>
      <dgm:spPr/>
      <dgm:t>
        <a:bodyPr/>
        <a:lstStyle/>
        <a:p>
          <a:endParaRPr lang="zh-CN" altLang="en-US" sz="1200">
            <a:latin typeface="微软雅黑" pitchFamily="34" charset="-122"/>
            <a:ea typeface="微软雅黑" pitchFamily="34" charset="-122"/>
          </a:endParaRPr>
        </a:p>
      </dgm:t>
    </dgm:pt>
    <dgm:pt modelId="{3D041CF1-32D5-4A9F-BC50-4C033B359829}">
      <dgm:prSet phldrT="[文本]" custT="1"/>
      <dgm:spPr/>
      <dgm:t>
        <a:bodyPr/>
        <a:lstStyle/>
        <a:p>
          <a:r>
            <a:rPr lang="zh-CN" altLang="en-US" sz="1800" b="1" dirty="0" smtClean="0">
              <a:latin typeface="微软雅黑" pitchFamily="34" charset="-122"/>
              <a:ea typeface="微软雅黑" pitchFamily="34" charset="-122"/>
            </a:rPr>
            <a:t>三</a:t>
          </a:r>
          <a:endParaRPr lang="zh-CN" altLang="en-US" sz="1800" b="1" dirty="0">
            <a:latin typeface="微软雅黑" pitchFamily="34" charset="-122"/>
            <a:ea typeface="微软雅黑" pitchFamily="34" charset="-122"/>
          </a:endParaRPr>
        </a:p>
      </dgm:t>
    </dgm:pt>
    <dgm:pt modelId="{2711AB7E-A50F-431D-93B9-27CE7EA5FE83}" type="parTrans" cxnId="{B3DDBA51-2A44-40C1-B788-709FA3C5AF8E}">
      <dgm:prSet/>
      <dgm:spPr/>
      <dgm:t>
        <a:bodyPr/>
        <a:lstStyle/>
        <a:p>
          <a:endParaRPr lang="zh-CN" altLang="en-US" sz="1200">
            <a:latin typeface="微软雅黑" pitchFamily="34" charset="-122"/>
            <a:ea typeface="微软雅黑" pitchFamily="34" charset="-122"/>
          </a:endParaRPr>
        </a:p>
      </dgm:t>
    </dgm:pt>
    <dgm:pt modelId="{CAE84C62-8CB8-473D-82DE-6F9BB3500A7E}" type="sibTrans" cxnId="{B3DDBA51-2A44-40C1-B788-709FA3C5AF8E}">
      <dgm:prSet/>
      <dgm:spPr/>
      <dgm:t>
        <a:bodyPr/>
        <a:lstStyle/>
        <a:p>
          <a:endParaRPr lang="zh-CN" altLang="en-US" sz="1200">
            <a:latin typeface="微软雅黑" pitchFamily="34" charset="-122"/>
            <a:ea typeface="微软雅黑" pitchFamily="34" charset="-122"/>
          </a:endParaRPr>
        </a:p>
      </dgm:t>
    </dgm:pt>
    <dgm:pt modelId="{35DE40A7-EF87-449C-99AE-3A74F7136A00}">
      <dgm:prSet phldrT="[文本]" custT="1"/>
      <dgm:spPr/>
      <dgm:t>
        <a:bodyPr/>
        <a:lstStyle/>
        <a:p>
          <a:pPr>
            <a:spcAft>
              <a:spcPts val="0"/>
            </a:spcAft>
          </a:pPr>
          <a:r>
            <a:rPr lang="en-US" altLang="zh-CN" sz="1300" b="1" dirty="0" smtClean="0">
              <a:latin typeface="微软雅黑" pitchFamily="34" charset="-122"/>
              <a:ea typeface="微软雅黑" pitchFamily="34" charset="-122"/>
            </a:rPr>
            <a:t>CIF</a:t>
          </a:r>
          <a:r>
            <a:rPr lang="zh-CN" altLang="en-US" sz="1300" b="1" dirty="0" smtClean="0">
              <a:latin typeface="微软雅黑" pitchFamily="34" charset="-122"/>
              <a:ea typeface="微软雅黑" pitchFamily="34" charset="-122"/>
            </a:rPr>
            <a:t>系统</a:t>
          </a:r>
          <a:r>
            <a:rPr lang="en-US" altLang="zh-CN" sz="1300" b="1" dirty="0" smtClean="0">
              <a:latin typeface="微软雅黑" pitchFamily="34" charset="-122"/>
              <a:ea typeface="微软雅黑" pitchFamily="34" charset="-122"/>
            </a:rPr>
            <a:t>-</a:t>
          </a:r>
          <a:r>
            <a:rPr lang="zh-CN" altLang="en-US" sz="1300" b="1" dirty="0" smtClean="0">
              <a:latin typeface="微软雅黑" pitchFamily="34" charset="-122"/>
              <a:ea typeface="微软雅黑" pitchFamily="34" charset="-122"/>
            </a:rPr>
            <a:t>股转业务资质审核</a:t>
          </a:r>
          <a:endParaRPr lang="zh-CN" altLang="en-US" sz="1300" b="1" dirty="0">
            <a:latin typeface="微软雅黑" pitchFamily="34" charset="-122"/>
            <a:ea typeface="微软雅黑" pitchFamily="34" charset="-122"/>
          </a:endParaRPr>
        </a:p>
      </dgm:t>
    </dgm:pt>
    <dgm:pt modelId="{5A5D3398-FB97-404F-A6F6-6441EC5E73AC}" type="parTrans" cxnId="{E9459A56-238C-4D61-A34C-4A47B4BAA27A}">
      <dgm:prSet/>
      <dgm:spPr/>
      <dgm:t>
        <a:bodyPr/>
        <a:lstStyle/>
        <a:p>
          <a:endParaRPr lang="zh-CN" altLang="en-US" sz="1200">
            <a:latin typeface="微软雅黑" pitchFamily="34" charset="-122"/>
            <a:ea typeface="微软雅黑" pitchFamily="34" charset="-122"/>
          </a:endParaRPr>
        </a:p>
      </dgm:t>
    </dgm:pt>
    <dgm:pt modelId="{C7C57AEB-555B-4228-882D-372C4ABEA39E}" type="sibTrans" cxnId="{E9459A56-238C-4D61-A34C-4A47B4BAA27A}">
      <dgm:prSet/>
      <dgm:spPr/>
      <dgm:t>
        <a:bodyPr/>
        <a:lstStyle/>
        <a:p>
          <a:endParaRPr lang="zh-CN" altLang="en-US" sz="1200">
            <a:latin typeface="微软雅黑" pitchFamily="34" charset="-122"/>
            <a:ea typeface="微软雅黑" pitchFamily="34" charset="-122"/>
          </a:endParaRPr>
        </a:p>
      </dgm:t>
    </dgm:pt>
    <dgm:pt modelId="{98758989-31D3-4C7E-AF99-212E4C0DD2CB}">
      <dgm:prSet phldrT="[文本]" custT="1"/>
      <dgm:spPr/>
      <dgm:t>
        <a:bodyPr/>
        <a:lstStyle/>
        <a:p>
          <a:pPr>
            <a:spcAft>
              <a:spcPts val="0"/>
            </a:spcAft>
          </a:pPr>
          <a:r>
            <a:rPr lang="zh-CN" altLang="en-US" sz="1300" b="0" dirty="0" smtClean="0">
              <a:latin typeface="微软雅黑" pitchFamily="34" charset="-122"/>
              <a:ea typeface="微软雅黑" pitchFamily="34" charset="-122"/>
            </a:rPr>
            <a:t>个人投资者上传客户资产及交易经验相关凭证，机构投资者上传营业执照。</a:t>
          </a:r>
          <a:endParaRPr lang="zh-CN" altLang="en-US" sz="1300" b="0" dirty="0">
            <a:latin typeface="微软雅黑" pitchFamily="34" charset="-122"/>
            <a:ea typeface="微软雅黑" pitchFamily="34" charset="-122"/>
          </a:endParaRPr>
        </a:p>
      </dgm:t>
    </dgm:pt>
    <dgm:pt modelId="{CE76DD31-421D-4E9C-BEB0-91DF3E836B59}" type="parTrans" cxnId="{533E20CA-806A-47F0-B9F6-8474AE559B08}">
      <dgm:prSet/>
      <dgm:spPr/>
      <dgm:t>
        <a:bodyPr/>
        <a:lstStyle/>
        <a:p>
          <a:endParaRPr lang="zh-CN" altLang="en-US" sz="1200">
            <a:latin typeface="微软雅黑" pitchFamily="34" charset="-122"/>
            <a:ea typeface="微软雅黑" pitchFamily="34" charset="-122"/>
          </a:endParaRPr>
        </a:p>
      </dgm:t>
    </dgm:pt>
    <dgm:pt modelId="{9B0745A3-F562-44C3-85CD-FC25DB16C45F}" type="sibTrans" cxnId="{533E20CA-806A-47F0-B9F6-8474AE559B08}">
      <dgm:prSet/>
      <dgm:spPr/>
      <dgm:t>
        <a:bodyPr/>
        <a:lstStyle/>
        <a:p>
          <a:endParaRPr lang="zh-CN" altLang="en-US" sz="1200">
            <a:latin typeface="微软雅黑" pitchFamily="34" charset="-122"/>
            <a:ea typeface="微软雅黑" pitchFamily="34" charset="-122"/>
          </a:endParaRPr>
        </a:p>
      </dgm:t>
    </dgm:pt>
    <dgm:pt modelId="{2E34D0A7-3CAC-44AF-87DD-3E9095F1CE78}">
      <dgm:prSet phldrT="[文本]" custT="1"/>
      <dgm:spPr/>
      <dgm:t>
        <a:bodyPr/>
        <a:lstStyle/>
        <a:p>
          <a:r>
            <a:rPr lang="zh-CN" altLang="en-US" sz="1800" b="1" dirty="0" smtClean="0">
              <a:latin typeface="微软雅黑" pitchFamily="34" charset="-122"/>
              <a:ea typeface="微软雅黑" pitchFamily="34" charset="-122"/>
            </a:rPr>
            <a:t>一</a:t>
          </a:r>
          <a:endParaRPr lang="zh-CN" altLang="en-US" sz="1800" b="1" dirty="0">
            <a:latin typeface="微软雅黑" pitchFamily="34" charset="-122"/>
            <a:ea typeface="微软雅黑" pitchFamily="34" charset="-122"/>
          </a:endParaRPr>
        </a:p>
      </dgm:t>
    </dgm:pt>
    <dgm:pt modelId="{B7DEB369-8387-45EB-9D76-1C5675CCA6BE}" type="parTrans" cxnId="{60E5D887-3299-4646-A3D5-CDCBDCE86B44}">
      <dgm:prSet/>
      <dgm:spPr/>
      <dgm:t>
        <a:bodyPr/>
        <a:lstStyle/>
        <a:p>
          <a:endParaRPr lang="zh-CN" altLang="en-US" sz="1200">
            <a:latin typeface="微软雅黑" pitchFamily="34" charset="-122"/>
            <a:ea typeface="微软雅黑" pitchFamily="34" charset="-122"/>
          </a:endParaRPr>
        </a:p>
      </dgm:t>
    </dgm:pt>
    <dgm:pt modelId="{312EFC38-FA73-421C-B6CF-501FF56280BF}" type="sibTrans" cxnId="{60E5D887-3299-4646-A3D5-CDCBDCE86B44}">
      <dgm:prSet/>
      <dgm:spPr/>
      <dgm:t>
        <a:bodyPr/>
        <a:lstStyle/>
        <a:p>
          <a:endParaRPr lang="zh-CN" altLang="en-US" sz="1200">
            <a:latin typeface="微软雅黑" pitchFamily="34" charset="-122"/>
            <a:ea typeface="微软雅黑" pitchFamily="34" charset="-122"/>
          </a:endParaRPr>
        </a:p>
      </dgm:t>
    </dgm:pt>
    <dgm:pt modelId="{EFF58A62-4F6F-48B7-B84E-17233F2373F6}">
      <dgm:prSet phldrT="[文本]" custT="1"/>
      <dgm:spPr/>
      <dgm:t>
        <a:bodyPr/>
        <a:lstStyle/>
        <a:p>
          <a:r>
            <a:rPr lang="zh-CN" altLang="en-US" sz="1800" b="1" dirty="0" smtClean="0">
              <a:latin typeface="微软雅黑" pitchFamily="34" charset="-122"/>
              <a:ea typeface="微软雅黑" pitchFamily="34" charset="-122"/>
            </a:rPr>
            <a:t>四</a:t>
          </a:r>
          <a:endParaRPr lang="zh-CN" altLang="en-US" sz="1800" b="1" dirty="0">
            <a:latin typeface="微软雅黑" pitchFamily="34" charset="-122"/>
            <a:ea typeface="微软雅黑" pitchFamily="34" charset="-122"/>
          </a:endParaRPr>
        </a:p>
      </dgm:t>
    </dgm:pt>
    <dgm:pt modelId="{5F397359-6F90-4748-80C7-D345EA004341}" type="parTrans" cxnId="{DC26AAF2-DCED-44DF-A5B2-A6775D429500}">
      <dgm:prSet/>
      <dgm:spPr/>
      <dgm:t>
        <a:bodyPr/>
        <a:lstStyle/>
        <a:p>
          <a:endParaRPr lang="zh-CN" altLang="en-US" sz="1200">
            <a:latin typeface="微软雅黑" pitchFamily="34" charset="-122"/>
            <a:ea typeface="微软雅黑" pitchFamily="34" charset="-122"/>
          </a:endParaRPr>
        </a:p>
      </dgm:t>
    </dgm:pt>
    <dgm:pt modelId="{D354D351-D9B6-49F6-99A5-62B9EB546E7A}" type="sibTrans" cxnId="{DC26AAF2-DCED-44DF-A5B2-A6775D429500}">
      <dgm:prSet/>
      <dgm:spPr/>
      <dgm:t>
        <a:bodyPr/>
        <a:lstStyle/>
        <a:p>
          <a:endParaRPr lang="zh-CN" altLang="en-US" sz="1200">
            <a:latin typeface="微软雅黑" pitchFamily="34" charset="-122"/>
            <a:ea typeface="微软雅黑" pitchFamily="34" charset="-122"/>
          </a:endParaRPr>
        </a:p>
      </dgm:t>
    </dgm:pt>
    <dgm:pt modelId="{40E35786-905F-47AF-8ECF-F79772C43EAB}">
      <dgm:prSet phldrT="[文本]" custT="1"/>
      <dgm:spPr/>
      <dgm:t>
        <a:bodyPr/>
        <a:lstStyle/>
        <a:p>
          <a:pPr>
            <a:spcAft>
              <a:spcPts val="0"/>
            </a:spcAft>
          </a:pPr>
          <a:r>
            <a:rPr lang="zh-CN" altLang="en-US" sz="1300" dirty="0" smtClean="0">
              <a:latin typeface="微软雅黑" pitchFamily="34" charset="-122"/>
              <a:ea typeface="微软雅黑" pitchFamily="34" charset="-122"/>
            </a:rPr>
            <a:t>投资者提供符合参与股票公开转让条件的证明材料，接受主办券商的投资者适当性审查</a:t>
          </a:r>
          <a:endParaRPr lang="zh-CN" altLang="en-US" sz="1300" dirty="0">
            <a:latin typeface="微软雅黑" pitchFamily="34" charset="-122"/>
            <a:ea typeface="微软雅黑" pitchFamily="34" charset="-122"/>
          </a:endParaRPr>
        </a:p>
      </dgm:t>
    </dgm:pt>
    <dgm:pt modelId="{3DB1D4BD-0C57-4C15-A07F-87FF6A7D0B15}" type="parTrans" cxnId="{45734355-2F1D-4F88-AEED-797F45387CB2}">
      <dgm:prSet/>
      <dgm:spPr/>
      <dgm:t>
        <a:bodyPr/>
        <a:lstStyle/>
        <a:p>
          <a:endParaRPr lang="zh-CN" altLang="en-US" sz="1200">
            <a:latin typeface="微软雅黑" pitchFamily="34" charset="-122"/>
            <a:ea typeface="微软雅黑" pitchFamily="34" charset="-122"/>
          </a:endParaRPr>
        </a:p>
      </dgm:t>
    </dgm:pt>
    <dgm:pt modelId="{4160494F-3AE3-4437-914B-C07BC95B4DB6}" type="sibTrans" cxnId="{45734355-2F1D-4F88-AEED-797F45387CB2}">
      <dgm:prSet/>
      <dgm:spPr/>
      <dgm:t>
        <a:bodyPr/>
        <a:lstStyle/>
        <a:p>
          <a:endParaRPr lang="zh-CN" altLang="en-US" sz="1200">
            <a:latin typeface="微软雅黑" pitchFamily="34" charset="-122"/>
            <a:ea typeface="微软雅黑" pitchFamily="34" charset="-122"/>
          </a:endParaRPr>
        </a:p>
      </dgm:t>
    </dgm:pt>
    <dgm:pt modelId="{262CAE65-A7F7-4EE4-913B-67B49BB31872}">
      <dgm:prSet custT="1"/>
      <dgm:spPr/>
      <dgm:t>
        <a:bodyPr/>
        <a:lstStyle/>
        <a:p>
          <a:pPr>
            <a:spcAft>
              <a:spcPts val="0"/>
            </a:spcAft>
          </a:pPr>
          <a:r>
            <a:rPr lang="zh-CN" altLang="en-US" sz="1300" b="1" dirty="0" smtClean="0">
              <a:latin typeface="微软雅黑" pitchFamily="34" charset="-122"/>
              <a:ea typeface="微软雅黑" pitchFamily="34" charset="-122"/>
            </a:rPr>
            <a:t>登记转</a:t>
          </a:r>
          <a:r>
            <a:rPr lang="en-US" altLang="zh-CN" sz="1300" b="1" dirty="0" smtClean="0">
              <a:latin typeface="微软雅黑" pitchFamily="34" charset="-122"/>
              <a:ea typeface="微软雅黑" pitchFamily="34" charset="-122"/>
            </a:rPr>
            <a:t>A</a:t>
          </a:r>
          <a:r>
            <a:rPr lang="zh-CN" altLang="en-US" sz="1300" b="1" dirty="0" smtClean="0">
              <a:latin typeface="微软雅黑" pitchFamily="34" charset="-122"/>
              <a:ea typeface="微软雅黑" pitchFamily="34" charset="-122"/>
            </a:rPr>
            <a:t>证券账户（若无）</a:t>
          </a:r>
          <a:endParaRPr lang="zh-CN" altLang="en-US" sz="1300" b="1" dirty="0">
            <a:latin typeface="微软雅黑" pitchFamily="34" charset="-122"/>
            <a:ea typeface="微软雅黑" pitchFamily="34" charset="-122"/>
          </a:endParaRPr>
        </a:p>
      </dgm:t>
    </dgm:pt>
    <dgm:pt modelId="{EB0322CF-7AB9-4BB4-B830-07A4A3E9853C}" type="parTrans" cxnId="{0E837017-6A38-4B73-8357-F1C44D7C77D0}">
      <dgm:prSet/>
      <dgm:spPr/>
      <dgm:t>
        <a:bodyPr/>
        <a:lstStyle/>
        <a:p>
          <a:endParaRPr lang="zh-CN" altLang="en-US"/>
        </a:p>
      </dgm:t>
    </dgm:pt>
    <dgm:pt modelId="{C18D7532-AD5F-4761-AFDB-1D61EF10F9F4}" type="sibTrans" cxnId="{0E837017-6A38-4B73-8357-F1C44D7C77D0}">
      <dgm:prSet/>
      <dgm:spPr/>
      <dgm:t>
        <a:bodyPr/>
        <a:lstStyle/>
        <a:p>
          <a:endParaRPr lang="zh-CN" altLang="en-US"/>
        </a:p>
      </dgm:t>
    </dgm:pt>
    <dgm:pt modelId="{254ABF87-0979-4E23-A3CF-CEBB314F1D22}">
      <dgm:prSet custT="1"/>
      <dgm:spPr/>
      <dgm:t>
        <a:bodyPr/>
        <a:lstStyle/>
        <a:p>
          <a:pPr>
            <a:spcAft>
              <a:spcPts val="0"/>
            </a:spcAft>
          </a:pPr>
          <a:r>
            <a:rPr lang="zh-CN" sz="1300" dirty="0" smtClean="0">
              <a:latin typeface="微软雅黑" pitchFamily="34" charset="-122"/>
              <a:ea typeface="微软雅黑" pitchFamily="34" charset="-122"/>
            </a:rPr>
            <a:t>投资者提供开户材料，由主办券商为投资者开立证券账户及资金账户</a:t>
          </a:r>
          <a:r>
            <a:rPr lang="zh-CN" altLang="en-US" sz="1300" dirty="0" smtClean="0">
              <a:latin typeface="微软雅黑" pitchFamily="34" charset="-122"/>
              <a:ea typeface="微软雅黑" pitchFamily="34" charset="-122"/>
            </a:rPr>
            <a:t>。</a:t>
          </a:r>
          <a:endParaRPr lang="zh-CN" altLang="en-US" sz="1300" dirty="0">
            <a:latin typeface="微软雅黑" pitchFamily="34" charset="-122"/>
            <a:ea typeface="微软雅黑" pitchFamily="34" charset="-122"/>
          </a:endParaRPr>
        </a:p>
      </dgm:t>
    </dgm:pt>
    <dgm:pt modelId="{BFB82477-EB47-49A0-BC90-3648C8F2A75A}" type="parTrans" cxnId="{1C54C16C-19A8-4017-8621-C2A4B962DAEC}">
      <dgm:prSet/>
      <dgm:spPr/>
      <dgm:t>
        <a:bodyPr/>
        <a:lstStyle/>
        <a:p>
          <a:endParaRPr lang="zh-CN" altLang="en-US"/>
        </a:p>
      </dgm:t>
    </dgm:pt>
    <dgm:pt modelId="{38718D8E-CBB0-4BC2-B6CD-48F894730767}" type="sibTrans" cxnId="{1C54C16C-19A8-4017-8621-C2A4B962DAEC}">
      <dgm:prSet/>
      <dgm:spPr/>
      <dgm:t>
        <a:bodyPr/>
        <a:lstStyle/>
        <a:p>
          <a:endParaRPr lang="zh-CN" altLang="en-US"/>
        </a:p>
      </dgm:t>
    </dgm:pt>
    <dgm:pt modelId="{76DF8E7F-B1CA-485C-8EBC-65C2737C876B}">
      <dgm:prSet phldrT="[文本]" custT="1"/>
      <dgm:spPr/>
      <dgm:t>
        <a:bodyPr/>
        <a:lstStyle/>
        <a:p>
          <a:pPr>
            <a:spcAft>
              <a:spcPts val="0"/>
            </a:spcAft>
          </a:pPr>
          <a:r>
            <a:rPr lang="zh-CN" altLang="en-US" sz="1300" dirty="0" smtClean="0">
              <a:latin typeface="微软雅黑" pitchFamily="34" charset="-122"/>
              <a:ea typeface="微软雅黑" pitchFamily="34" charset="-122"/>
            </a:rPr>
            <a:t>老三板签署</a:t>
          </a:r>
          <a:r>
            <a:rPr lang="en-US" altLang="zh-CN" sz="1300" dirty="0" smtClean="0">
              <a:latin typeface="微软雅黑" pitchFamily="34" charset="-122"/>
              <a:ea typeface="微软雅黑" pitchFamily="34" charset="-122"/>
            </a:rPr>
            <a:t>《</a:t>
          </a:r>
          <a:r>
            <a:rPr lang="zh-CN" altLang="zh-CN" sz="1300" dirty="0" smtClean="0">
              <a:latin typeface="微软雅黑" pitchFamily="34" charset="-122"/>
              <a:ea typeface="微软雅黑" pitchFamily="34" charset="-122"/>
            </a:rPr>
            <a:t>两网公司及退市公司股票转让委托协议书</a:t>
          </a:r>
          <a:r>
            <a:rPr lang="en-US" altLang="zh-CN" sz="1300" dirty="0" smtClean="0">
              <a:latin typeface="微软雅黑" pitchFamily="34" charset="-122"/>
              <a:ea typeface="微软雅黑" pitchFamily="34" charset="-122"/>
            </a:rPr>
            <a:t>》</a:t>
          </a:r>
          <a:r>
            <a:rPr lang="zh-CN" altLang="en-US" sz="1300" dirty="0" smtClean="0">
              <a:latin typeface="微软雅黑" pitchFamily="34" charset="-122"/>
              <a:ea typeface="微软雅黑" pitchFamily="34" charset="-122"/>
            </a:rPr>
            <a:t>、</a:t>
          </a:r>
          <a:r>
            <a:rPr lang="en-US" altLang="zh-CN" sz="1300" dirty="0" smtClean="0">
              <a:latin typeface="微软雅黑" pitchFamily="34" charset="-122"/>
              <a:ea typeface="微软雅黑" pitchFamily="34" charset="-122"/>
            </a:rPr>
            <a:t>《</a:t>
          </a:r>
          <a:r>
            <a:rPr lang="zh-CN" altLang="zh-CN" sz="1300" dirty="0" smtClean="0">
              <a:latin typeface="微软雅黑" pitchFamily="34" charset="-122"/>
              <a:ea typeface="微软雅黑" pitchFamily="34" charset="-122"/>
            </a:rPr>
            <a:t>两网公司及退市公司股票转让风险揭示书</a:t>
          </a:r>
          <a:r>
            <a:rPr lang="en-US" altLang="zh-CN" sz="1300" dirty="0" smtClean="0">
              <a:latin typeface="微软雅黑" pitchFamily="34" charset="-122"/>
              <a:ea typeface="微软雅黑" pitchFamily="34" charset="-122"/>
            </a:rPr>
            <a:t>》</a:t>
          </a:r>
          <a:r>
            <a:rPr lang="zh-CN" altLang="en-US" sz="1300" dirty="0" smtClean="0">
              <a:latin typeface="微软雅黑" pitchFamily="34" charset="-122"/>
              <a:ea typeface="微软雅黑" pitchFamily="34" charset="-122"/>
            </a:rPr>
            <a:t>。</a:t>
          </a:r>
          <a:endParaRPr lang="zh-CN" altLang="en-US" sz="1300" dirty="0">
            <a:latin typeface="微软雅黑" pitchFamily="34" charset="-122"/>
            <a:ea typeface="微软雅黑" pitchFamily="34" charset="-122"/>
          </a:endParaRPr>
        </a:p>
      </dgm:t>
    </dgm:pt>
    <dgm:pt modelId="{155CD8AF-58A4-4214-BF35-34BDF4B1F4AC}" type="parTrans" cxnId="{01D4BA01-4DDF-4548-BC7A-F10BCF0151A1}">
      <dgm:prSet/>
      <dgm:spPr/>
      <dgm:t>
        <a:bodyPr/>
        <a:lstStyle/>
        <a:p>
          <a:endParaRPr lang="zh-CN" altLang="en-US"/>
        </a:p>
      </dgm:t>
    </dgm:pt>
    <dgm:pt modelId="{082A89FC-D7E0-4420-8086-507018EB60BB}" type="sibTrans" cxnId="{01D4BA01-4DDF-4548-BC7A-F10BCF0151A1}">
      <dgm:prSet/>
      <dgm:spPr/>
      <dgm:t>
        <a:bodyPr/>
        <a:lstStyle/>
        <a:p>
          <a:endParaRPr lang="zh-CN" altLang="en-US"/>
        </a:p>
      </dgm:t>
    </dgm:pt>
    <dgm:pt modelId="{F320F22D-6CB4-4DF0-9EE4-6D3359B9428F}">
      <dgm:prSet phldrT="[文本]" custT="1"/>
      <dgm:spPr/>
      <dgm:t>
        <a:bodyPr/>
        <a:lstStyle/>
        <a:p>
          <a:pPr>
            <a:spcAft>
              <a:spcPts val="0"/>
            </a:spcAft>
          </a:pPr>
          <a:r>
            <a:rPr lang="zh-CN" altLang="en-US" sz="1400" b="1" dirty="0" smtClean="0">
              <a:latin typeface="微软雅黑" pitchFamily="34" charset="-122"/>
              <a:ea typeface="微软雅黑" pitchFamily="34" charset="-122"/>
            </a:rPr>
            <a:t>五</a:t>
          </a:r>
          <a:endParaRPr lang="zh-CN" altLang="en-US" sz="1400" b="1" dirty="0">
            <a:latin typeface="微软雅黑" pitchFamily="34" charset="-122"/>
            <a:ea typeface="微软雅黑" pitchFamily="34" charset="-122"/>
          </a:endParaRPr>
        </a:p>
      </dgm:t>
    </dgm:pt>
    <dgm:pt modelId="{58A6EBFD-2A63-4B74-9275-B1C01E6C4A82}" type="parTrans" cxnId="{06AE6F77-6BC1-4360-AE30-F06461EA92E3}">
      <dgm:prSet/>
      <dgm:spPr/>
      <dgm:t>
        <a:bodyPr/>
        <a:lstStyle/>
        <a:p>
          <a:endParaRPr lang="zh-CN" altLang="en-US"/>
        </a:p>
      </dgm:t>
    </dgm:pt>
    <dgm:pt modelId="{3439AD7B-5563-4E68-8875-F0A2BA9102CA}" type="sibTrans" cxnId="{06AE6F77-6BC1-4360-AE30-F06461EA92E3}">
      <dgm:prSet/>
      <dgm:spPr/>
      <dgm:t>
        <a:bodyPr/>
        <a:lstStyle/>
        <a:p>
          <a:endParaRPr lang="zh-CN" altLang="en-US"/>
        </a:p>
      </dgm:t>
    </dgm:pt>
    <dgm:pt modelId="{97868166-B0B4-49D1-BF71-26F88416E61B}">
      <dgm:prSet/>
      <dgm:spPr/>
      <dgm:t>
        <a:bodyPr/>
        <a:lstStyle/>
        <a:p>
          <a:r>
            <a:rPr lang="en-US" altLang="zh-CN" b="1" dirty="0" smtClean="0">
              <a:latin typeface="微软雅黑" pitchFamily="34" charset="-122"/>
              <a:ea typeface="微软雅黑" pitchFamily="34" charset="-122"/>
            </a:rPr>
            <a:t>CIF</a:t>
          </a:r>
          <a:r>
            <a:rPr lang="zh-CN" altLang="en-US" b="1" dirty="0" smtClean="0">
              <a:latin typeface="微软雅黑" pitchFamily="34" charset="-122"/>
              <a:ea typeface="微软雅黑" pitchFamily="34" charset="-122"/>
            </a:rPr>
            <a:t>系统</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股转交易权限申请</a:t>
          </a:r>
          <a:endParaRPr lang="zh-CN" altLang="en-US" dirty="0"/>
        </a:p>
      </dgm:t>
    </dgm:pt>
    <dgm:pt modelId="{7AE0E39E-E9BA-44A1-A661-168885572A01}" type="parTrans" cxnId="{F573AFCF-775C-41F9-BFF0-F55439A0915B}">
      <dgm:prSet/>
      <dgm:spPr/>
      <dgm:t>
        <a:bodyPr/>
        <a:lstStyle/>
        <a:p>
          <a:endParaRPr lang="zh-CN" altLang="en-US"/>
        </a:p>
      </dgm:t>
    </dgm:pt>
    <dgm:pt modelId="{33E2BEC7-813B-4FA9-9FD4-E176FC09E160}" type="sibTrans" cxnId="{F573AFCF-775C-41F9-BFF0-F55439A0915B}">
      <dgm:prSet/>
      <dgm:spPr/>
      <dgm:t>
        <a:bodyPr/>
        <a:lstStyle/>
        <a:p>
          <a:endParaRPr lang="zh-CN" altLang="en-US"/>
        </a:p>
      </dgm:t>
    </dgm:pt>
    <dgm:pt modelId="{C0F30D4C-A0AE-4FA9-95E2-3B9FC8157B41}">
      <dgm:prSet/>
      <dgm:spPr/>
      <dgm:t>
        <a:bodyPr/>
        <a:lstStyle/>
        <a:p>
          <a:r>
            <a:rPr lang="zh-CN" altLang="en-US" b="0" dirty="0" smtClean="0">
              <a:latin typeface="微软雅黑" pitchFamily="34" charset="-122"/>
              <a:ea typeface="微软雅黑" pitchFamily="34" charset="-122"/>
            </a:rPr>
            <a:t>三点之前权限申请</a:t>
          </a:r>
          <a:r>
            <a:rPr lang="en-US" altLang="zh-CN" b="0" dirty="0" smtClean="0">
              <a:latin typeface="微软雅黑" pitchFamily="34" charset="-122"/>
              <a:ea typeface="微软雅黑" pitchFamily="34" charset="-122"/>
            </a:rPr>
            <a:t>T</a:t>
          </a:r>
          <a:r>
            <a:rPr lang="zh-CN" altLang="en-US" b="0" dirty="0" smtClean="0">
              <a:latin typeface="微软雅黑" pitchFamily="34" charset="-122"/>
              <a:ea typeface="微软雅黑" pitchFamily="34" charset="-122"/>
            </a:rPr>
            <a:t>日办理，</a:t>
          </a:r>
          <a:r>
            <a:rPr lang="en-US" altLang="zh-CN" b="0" dirty="0" smtClean="0">
              <a:latin typeface="微软雅黑" pitchFamily="34" charset="-122"/>
              <a:ea typeface="微软雅黑" pitchFamily="34" charset="-122"/>
            </a:rPr>
            <a:t>T+1</a:t>
          </a:r>
          <a:r>
            <a:rPr lang="zh-CN" altLang="en-US" b="0" dirty="0" smtClean="0">
              <a:latin typeface="微软雅黑" pitchFamily="34" charset="-122"/>
              <a:ea typeface="微软雅黑" pitchFamily="34" charset="-122"/>
            </a:rPr>
            <a:t>生效，三点之后的权限申请，</a:t>
          </a:r>
          <a:r>
            <a:rPr lang="en-US" altLang="zh-CN" b="0" dirty="0" smtClean="0">
              <a:latin typeface="微软雅黑" pitchFamily="34" charset="-122"/>
              <a:ea typeface="微软雅黑" pitchFamily="34" charset="-122"/>
            </a:rPr>
            <a:t>T+2</a:t>
          </a:r>
          <a:r>
            <a:rPr lang="zh-CN" altLang="en-US" b="0" dirty="0" smtClean="0">
              <a:latin typeface="微软雅黑" pitchFamily="34" charset="-122"/>
              <a:ea typeface="微软雅黑" pitchFamily="34" charset="-122"/>
            </a:rPr>
            <a:t>日生效</a:t>
          </a:r>
          <a:endParaRPr lang="zh-CN" altLang="en-US" b="0" dirty="0"/>
        </a:p>
      </dgm:t>
    </dgm:pt>
    <dgm:pt modelId="{C327481B-43AD-40DD-9374-84503136C4C1}" type="parTrans" cxnId="{2517E640-1AA1-4B8A-9999-02A5C0F88D8F}">
      <dgm:prSet/>
      <dgm:spPr/>
      <dgm:t>
        <a:bodyPr/>
        <a:lstStyle/>
        <a:p>
          <a:endParaRPr lang="zh-CN" altLang="en-US"/>
        </a:p>
      </dgm:t>
    </dgm:pt>
    <dgm:pt modelId="{94B17712-4A9F-4D9B-8532-14D194F1E252}" type="sibTrans" cxnId="{2517E640-1AA1-4B8A-9999-02A5C0F88D8F}">
      <dgm:prSet/>
      <dgm:spPr/>
      <dgm:t>
        <a:bodyPr/>
        <a:lstStyle/>
        <a:p>
          <a:endParaRPr lang="zh-CN" altLang="en-US"/>
        </a:p>
      </dgm:t>
    </dgm:pt>
    <dgm:pt modelId="{D291CFBE-60C0-4727-B113-DABF8CE4EF99}" type="pres">
      <dgm:prSet presAssocID="{97F1B5FA-5912-46FB-91F6-EF71398DDC6B}" presName="linearFlow" presStyleCnt="0">
        <dgm:presLayoutVars>
          <dgm:dir/>
          <dgm:animLvl val="lvl"/>
          <dgm:resizeHandles val="exact"/>
        </dgm:presLayoutVars>
      </dgm:prSet>
      <dgm:spPr/>
      <dgm:t>
        <a:bodyPr/>
        <a:lstStyle/>
        <a:p>
          <a:endParaRPr lang="zh-CN" altLang="en-US"/>
        </a:p>
      </dgm:t>
    </dgm:pt>
    <dgm:pt modelId="{CAEB0DE6-06C3-43F1-9239-C1C9E29663B2}" type="pres">
      <dgm:prSet presAssocID="{2E34D0A7-3CAC-44AF-87DD-3E9095F1CE78}" presName="composite" presStyleCnt="0"/>
      <dgm:spPr/>
    </dgm:pt>
    <dgm:pt modelId="{D78AFC63-A53E-4935-A2A6-9E01FEA47B35}" type="pres">
      <dgm:prSet presAssocID="{2E34D0A7-3CAC-44AF-87DD-3E9095F1CE78}" presName="parentText" presStyleLbl="alignNode1" presStyleIdx="0" presStyleCnt="5">
        <dgm:presLayoutVars>
          <dgm:chMax val="1"/>
          <dgm:bulletEnabled val="1"/>
        </dgm:presLayoutVars>
      </dgm:prSet>
      <dgm:spPr/>
      <dgm:t>
        <a:bodyPr/>
        <a:lstStyle/>
        <a:p>
          <a:endParaRPr lang="zh-CN" altLang="en-US"/>
        </a:p>
      </dgm:t>
    </dgm:pt>
    <dgm:pt modelId="{2D28F7DB-B565-40E7-BA67-1DDCF38A23F0}" type="pres">
      <dgm:prSet presAssocID="{2E34D0A7-3CAC-44AF-87DD-3E9095F1CE78}" presName="descendantText" presStyleLbl="alignAcc1" presStyleIdx="0" presStyleCnt="5">
        <dgm:presLayoutVars>
          <dgm:bulletEnabled val="1"/>
        </dgm:presLayoutVars>
      </dgm:prSet>
      <dgm:spPr/>
      <dgm:t>
        <a:bodyPr/>
        <a:lstStyle/>
        <a:p>
          <a:endParaRPr lang="zh-CN" altLang="en-US"/>
        </a:p>
      </dgm:t>
    </dgm:pt>
    <dgm:pt modelId="{4B053AD4-80EF-4364-9920-5D4A12088503}" type="pres">
      <dgm:prSet presAssocID="{312EFC38-FA73-421C-B6CF-501FF56280BF}" presName="sp" presStyleCnt="0"/>
      <dgm:spPr/>
    </dgm:pt>
    <dgm:pt modelId="{B19AD212-F5EF-4EF2-877C-3DE1DA9D3F37}" type="pres">
      <dgm:prSet presAssocID="{7D540A23-37F0-4DD0-BBC4-FEA0A4CB1CEA}" presName="composite" presStyleCnt="0"/>
      <dgm:spPr/>
    </dgm:pt>
    <dgm:pt modelId="{A0892E2F-4866-4EFE-A6A5-7A369825771E}" type="pres">
      <dgm:prSet presAssocID="{7D540A23-37F0-4DD0-BBC4-FEA0A4CB1CEA}" presName="parentText" presStyleLbl="alignNode1" presStyleIdx="1" presStyleCnt="5">
        <dgm:presLayoutVars>
          <dgm:chMax val="1"/>
          <dgm:bulletEnabled val="1"/>
        </dgm:presLayoutVars>
      </dgm:prSet>
      <dgm:spPr/>
      <dgm:t>
        <a:bodyPr/>
        <a:lstStyle/>
        <a:p>
          <a:endParaRPr lang="zh-CN" altLang="en-US"/>
        </a:p>
      </dgm:t>
    </dgm:pt>
    <dgm:pt modelId="{85412C4C-C17E-46CD-8688-428829912EB3}" type="pres">
      <dgm:prSet presAssocID="{7D540A23-37F0-4DD0-BBC4-FEA0A4CB1CEA}" presName="descendantText" presStyleLbl="alignAcc1" presStyleIdx="1" presStyleCnt="5">
        <dgm:presLayoutVars>
          <dgm:bulletEnabled val="1"/>
        </dgm:presLayoutVars>
      </dgm:prSet>
      <dgm:spPr/>
      <dgm:t>
        <a:bodyPr/>
        <a:lstStyle/>
        <a:p>
          <a:endParaRPr lang="zh-CN" altLang="en-US"/>
        </a:p>
      </dgm:t>
    </dgm:pt>
    <dgm:pt modelId="{C773081F-6D1F-4767-8744-D5F1CC0ED642}" type="pres">
      <dgm:prSet presAssocID="{D9701FBA-F900-4AC9-B885-D079E34E8E51}" presName="sp" presStyleCnt="0"/>
      <dgm:spPr/>
    </dgm:pt>
    <dgm:pt modelId="{76CC96E8-9A12-4190-948D-A1CDB2E40AE8}" type="pres">
      <dgm:prSet presAssocID="{3D041CF1-32D5-4A9F-BC50-4C033B359829}" presName="composite" presStyleCnt="0"/>
      <dgm:spPr/>
    </dgm:pt>
    <dgm:pt modelId="{9FC2E0CF-8732-46B1-B8EF-A60F649BB212}" type="pres">
      <dgm:prSet presAssocID="{3D041CF1-32D5-4A9F-BC50-4C033B359829}" presName="parentText" presStyleLbl="alignNode1" presStyleIdx="2" presStyleCnt="5">
        <dgm:presLayoutVars>
          <dgm:chMax val="1"/>
          <dgm:bulletEnabled val="1"/>
        </dgm:presLayoutVars>
      </dgm:prSet>
      <dgm:spPr/>
      <dgm:t>
        <a:bodyPr/>
        <a:lstStyle/>
        <a:p>
          <a:endParaRPr lang="zh-CN" altLang="en-US"/>
        </a:p>
      </dgm:t>
    </dgm:pt>
    <dgm:pt modelId="{BD8886E4-D108-45A6-917E-3D99CA216CE6}" type="pres">
      <dgm:prSet presAssocID="{3D041CF1-32D5-4A9F-BC50-4C033B359829}" presName="descendantText" presStyleLbl="alignAcc1" presStyleIdx="2" presStyleCnt="5">
        <dgm:presLayoutVars>
          <dgm:bulletEnabled val="1"/>
        </dgm:presLayoutVars>
      </dgm:prSet>
      <dgm:spPr/>
      <dgm:t>
        <a:bodyPr/>
        <a:lstStyle/>
        <a:p>
          <a:endParaRPr lang="zh-CN" altLang="en-US"/>
        </a:p>
      </dgm:t>
    </dgm:pt>
    <dgm:pt modelId="{481CD47C-63EF-4542-B058-56FBE9D7788E}" type="pres">
      <dgm:prSet presAssocID="{CAE84C62-8CB8-473D-82DE-6F9BB3500A7E}" presName="sp" presStyleCnt="0"/>
      <dgm:spPr/>
    </dgm:pt>
    <dgm:pt modelId="{FDF36D09-4436-42ED-8830-448C0069D0DF}" type="pres">
      <dgm:prSet presAssocID="{EFF58A62-4F6F-48B7-B84E-17233F2373F6}" presName="composite" presStyleCnt="0"/>
      <dgm:spPr/>
    </dgm:pt>
    <dgm:pt modelId="{14047039-B1E7-4DE3-8250-10D89D946294}" type="pres">
      <dgm:prSet presAssocID="{EFF58A62-4F6F-48B7-B84E-17233F2373F6}" presName="parentText" presStyleLbl="alignNode1" presStyleIdx="3" presStyleCnt="5">
        <dgm:presLayoutVars>
          <dgm:chMax val="1"/>
          <dgm:bulletEnabled val="1"/>
        </dgm:presLayoutVars>
      </dgm:prSet>
      <dgm:spPr/>
      <dgm:t>
        <a:bodyPr/>
        <a:lstStyle/>
        <a:p>
          <a:endParaRPr lang="zh-CN" altLang="en-US"/>
        </a:p>
      </dgm:t>
    </dgm:pt>
    <dgm:pt modelId="{F7521E02-C19A-49E7-89D4-96440369D0CF}" type="pres">
      <dgm:prSet presAssocID="{EFF58A62-4F6F-48B7-B84E-17233F2373F6}" presName="descendantText" presStyleLbl="alignAcc1" presStyleIdx="3" presStyleCnt="5">
        <dgm:presLayoutVars>
          <dgm:bulletEnabled val="1"/>
        </dgm:presLayoutVars>
      </dgm:prSet>
      <dgm:spPr/>
      <dgm:t>
        <a:bodyPr/>
        <a:lstStyle/>
        <a:p>
          <a:endParaRPr lang="zh-CN" altLang="en-US"/>
        </a:p>
      </dgm:t>
    </dgm:pt>
    <dgm:pt modelId="{A6059936-CE09-4521-8D78-00738126B8D0}" type="pres">
      <dgm:prSet presAssocID="{D354D351-D9B6-49F6-99A5-62B9EB546E7A}" presName="sp" presStyleCnt="0"/>
      <dgm:spPr/>
    </dgm:pt>
    <dgm:pt modelId="{BDB40FAB-F7FA-4062-B6BF-FE1F379C93CA}" type="pres">
      <dgm:prSet presAssocID="{F320F22D-6CB4-4DF0-9EE4-6D3359B9428F}" presName="composite" presStyleCnt="0"/>
      <dgm:spPr/>
    </dgm:pt>
    <dgm:pt modelId="{92E06587-C4AB-4329-A9C0-A6EDA4CC7DAB}" type="pres">
      <dgm:prSet presAssocID="{F320F22D-6CB4-4DF0-9EE4-6D3359B9428F}" presName="parentText" presStyleLbl="alignNode1" presStyleIdx="4" presStyleCnt="5">
        <dgm:presLayoutVars>
          <dgm:chMax val="1"/>
          <dgm:bulletEnabled val="1"/>
        </dgm:presLayoutVars>
      </dgm:prSet>
      <dgm:spPr/>
      <dgm:t>
        <a:bodyPr/>
        <a:lstStyle/>
        <a:p>
          <a:endParaRPr lang="zh-CN" altLang="en-US"/>
        </a:p>
      </dgm:t>
    </dgm:pt>
    <dgm:pt modelId="{A6E069F5-8878-4BDF-AC7B-E591F55610FD}" type="pres">
      <dgm:prSet presAssocID="{F320F22D-6CB4-4DF0-9EE4-6D3359B9428F}" presName="descendantText" presStyleLbl="alignAcc1" presStyleIdx="4" presStyleCnt="5">
        <dgm:presLayoutVars>
          <dgm:bulletEnabled val="1"/>
        </dgm:presLayoutVars>
      </dgm:prSet>
      <dgm:spPr/>
      <dgm:t>
        <a:bodyPr/>
        <a:lstStyle/>
        <a:p>
          <a:endParaRPr lang="zh-CN" altLang="en-US"/>
        </a:p>
      </dgm:t>
    </dgm:pt>
  </dgm:ptLst>
  <dgm:cxnLst>
    <dgm:cxn modelId="{7FDB4945-DC2F-47B3-99D2-12DFB0D62ECF}" srcId="{7D540A23-37F0-4DD0-BBC4-FEA0A4CB1CEA}" destId="{054C660D-F367-4624-9554-18B0B6D66B31}" srcOrd="1" destOrd="0" parTransId="{9E3B0721-1BC8-48D7-9FAC-DC24A01E39C9}" sibTransId="{3F4FD7D4-30A5-4D6D-AAE3-D9E74BCF7840}"/>
    <dgm:cxn modelId="{60E5D887-3299-4646-A3D5-CDCBDCE86B44}" srcId="{97F1B5FA-5912-46FB-91F6-EF71398DDC6B}" destId="{2E34D0A7-3CAC-44AF-87DD-3E9095F1CE78}" srcOrd="0" destOrd="0" parTransId="{B7DEB369-8387-45EB-9D76-1C5675CCA6BE}" sibTransId="{312EFC38-FA73-421C-B6CF-501FF56280BF}"/>
    <dgm:cxn modelId="{4EDA4BC7-3C6A-4166-ACED-EC662DF5FFE4}" type="presOf" srcId="{76DF8E7F-B1CA-485C-8EBC-65C2737C876B}" destId="{85412C4C-C17E-46CD-8688-428829912EB3}" srcOrd="0" destOrd="2" presId="urn:microsoft.com/office/officeart/2005/8/layout/chevron2"/>
    <dgm:cxn modelId="{FB67CEED-DD0F-48DC-B4F7-F6861DEBC83D}" type="presOf" srcId="{3D041CF1-32D5-4A9F-BC50-4C033B359829}" destId="{9FC2E0CF-8732-46B1-B8EF-A60F649BB212}" srcOrd="0" destOrd="0" presId="urn:microsoft.com/office/officeart/2005/8/layout/chevron2"/>
    <dgm:cxn modelId="{06FBD5D4-F9DB-475F-B6ED-E01B531C469B}" type="presOf" srcId="{40E35786-905F-47AF-8ECF-F79772C43EAB}" destId="{2D28F7DB-B565-40E7-BA67-1DDCF38A23F0}" srcOrd="0" destOrd="1" presId="urn:microsoft.com/office/officeart/2005/8/layout/chevron2"/>
    <dgm:cxn modelId="{A078D63E-38D4-4BF4-9180-AF05EC74318D}" type="presOf" srcId="{97868166-B0B4-49D1-BF71-26F88416E61B}" destId="{A6E069F5-8878-4BDF-AC7B-E591F55610FD}" srcOrd="0" destOrd="0" presId="urn:microsoft.com/office/officeart/2005/8/layout/chevron2"/>
    <dgm:cxn modelId="{1C638122-71F5-4501-8BA4-FFC1583FE06A}" type="presOf" srcId="{97F1B5FA-5912-46FB-91F6-EF71398DDC6B}" destId="{D291CFBE-60C0-4727-B113-DABF8CE4EF99}" srcOrd="0" destOrd="0" presId="urn:microsoft.com/office/officeart/2005/8/layout/chevron2"/>
    <dgm:cxn modelId="{D94976CD-EBD0-43BF-9073-093215F6ADCB}" type="presOf" srcId="{28E9CAE5-97F3-40B6-8D86-8B842341BB42}" destId="{85412C4C-C17E-46CD-8688-428829912EB3}" srcOrd="0" destOrd="0" presId="urn:microsoft.com/office/officeart/2005/8/layout/chevron2"/>
    <dgm:cxn modelId="{C32F1478-A992-4E82-9B30-D3033EE21BE2}" type="presOf" srcId="{2E34D0A7-3CAC-44AF-87DD-3E9095F1CE78}" destId="{D78AFC63-A53E-4935-A2A6-9E01FEA47B35}" srcOrd="0" destOrd="0" presId="urn:microsoft.com/office/officeart/2005/8/layout/chevron2"/>
    <dgm:cxn modelId="{E7B99CB1-8EAE-4583-A58F-ED6F3F01DC5A}" type="presOf" srcId="{98758989-31D3-4C7E-AF99-212E4C0DD2CB}" destId="{F7521E02-C19A-49E7-89D4-96440369D0CF}" srcOrd="0" destOrd="1" presId="urn:microsoft.com/office/officeart/2005/8/layout/chevron2"/>
    <dgm:cxn modelId="{15DBDB34-9CF2-4F2E-9890-E1A5DB458EC7}" type="presOf" srcId="{35DE40A7-EF87-449C-99AE-3A74F7136A00}" destId="{F7521E02-C19A-49E7-89D4-96440369D0CF}" srcOrd="0" destOrd="0" presId="urn:microsoft.com/office/officeart/2005/8/layout/chevron2"/>
    <dgm:cxn modelId="{5036057A-9C24-4B3B-9CE4-3F8090EFF020}" srcId="{7D540A23-37F0-4DD0-BBC4-FEA0A4CB1CEA}" destId="{28E9CAE5-97F3-40B6-8D86-8B842341BB42}" srcOrd="0" destOrd="0" parTransId="{80510A47-01C6-4893-9E9B-90E839CA5FB1}" sibTransId="{067F6CA1-2660-41A2-AF66-71B818C5EA27}"/>
    <dgm:cxn modelId="{1C54C16C-19A8-4017-8621-C2A4B962DAEC}" srcId="{3D041CF1-32D5-4A9F-BC50-4C033B359829}" destId="{254ABF87-0979-4E23-A3CF-CEBB314F1D22}" srcOrd="1" destOrd="0" parTransId="{BFB82477-EB47-49A0-BC90-3648C8F2A75A}" sibTransId="{38718D8E-CBB0-4BC2-B6CD-48F894730767}"/>
    <dgm:cxn modelId="{D3BD1E9D-3884-4F20-8D27-8C86B0AE0BA4}" srcId="{2E34D0A7-3CAC-44AF-87DD-3E9095F1CE78}" destId="{9A070C13-A0FD-4D2D-92B2-57EC5E461550}" srcOrd="0" destOrd="0" parTransId="{03AC39D6-5E33-4DB2-8FC1-51E57F5A7E7F}" sibTransId="{35C3B701-532E-472B-A26A-9B4DE372E140}"/>
    <dgm:cxn modelId="{A80F0C3B-2AAA-412C-885C-369876A615CB}" type="presOf" srcId="{EFF58A62-4F6F-48B7-B84E-17233F2373F6}" destId="{14047039-B1E7-4DE3-8250-10D89D946294}" srcOrd="0" destOrd="0" presId="urn:microsoft.com/office/officeart/2005/8/layout/chevron2"/>
    <dgm:cxn modelId="{DD6CD623-A184-4922-8463-EBE1D1F0DF07}" type="presOf" srcId="{254ABF87-0979-4E23-A3CF-CEBB314F1D22}" destId="{BD8886E4-D108-45A6-917E-3D99CA216CE6}" srcOrd="0" destOrd="1" presId="urn:microsoft.com/office/officeart/2005/8/layout/chevron2"/>
    <dgm:cxn modelId="{D37AD062-8AAB-4E51-BAEC-94C85BF22DD1}" type="presOf" srcId="{9A070C13-A0FD-4D2D-92B2-57EC5E461550}" destId="{2D28F7DB-B565-40E7-BA67-1DDCF38A23F0}" srcOrd="0" destOrd="0" presId="urn:microsoft.com/office/officeart/2005/8/layout/chevron2"/>
    <dgm:cxn modelId="{85BA0447-3432-4D0D-913C-885505BB0290}" type="presOf" srcId="{054C660D-F367-4624-9554-18B0B6D66B31}" destId="{85412C4C-C17E-46CD-8688-428829912EB3}" srcOrd="0" destOrd="1" presId="urn:microsoft.com/office/officeart/2005/8/layout/chevron2"/>
    <dgm:cxn modelId="{994B6451-BDDE-43BC-8C69-46B73CE6A179}" type="presOf" srcId="{262CAE65-A7F7-4EE4-913B-67B49BB31872}" destId="{BD8886E4-D108-45A6-917E-3D99CA216CE6}" srcOrd="0" destOrd="0" presId="urn:microsoft.com/office/officeart/2005/8/layout/chevron2"/>
    <dgm:cxn modelId="{91D5F46A-9822-449F-BF31-2F9D7879E2D0}" srcId="{97F1B5FA-5912-46FB-91F6-EF71398DDC6B}" destId="{7D540A23-37F0-4DD0-BBC4-FEA0A4CB1CEA}" srcOrd="1" destOrd="0" parTransId="{95773A27-C760-488A-8CF8-0BB30BB46A3B}" sibTransId="{D9701FBA-F900-4AC9-B885-D079E34E8E51}"/>
    <dgm:cxn modelId="{E9459A56-238C-4D61-A34C-4A47B4BAA27A}" srcId="{EFF58A62-4F6F-48B7-B84E-17233F2373F6}" destId="{35DE40A7-EF87-449C-99AE-3A74F7136A00}" srcOrd="0" destOrd="0" parTransId="{5A5D3398-FB97-404F-A6F6-6441EC5E73AC}" sibTransId="{C7C57AEB-555B-4228-882D-372C4ABEA39E}"/>
    <dgm:cxn modelId="{45734355-2F1D-4F88-AEED-797F45387CB2}" srcId="{2E34D0A7-3CAC-44AF-87DD-3E9095F1CE78}" destId="{40E35786-905F-47AF-8ECF-F79772C43EAB}" srcOrd="1" destOrd="0" parTransId="{3DB1D4BD-0C57-4C15-A07F-87FF6A7D0B15}" sibTransId="{4160494F-3AE3-4437-914B-C07BC95B4DB6}"/>
    <dgm:cxn modelId="{CABA7B49-66F3-43D0-9525-B08FA49311FA}" type="presOf" srcId="{F320F22D-6CB4-4DF0-9EE4-6D3359B9428F}" destId="{92E06587-C4AB-4329-A9C0-A6EDA4CC7DAB}" srcOrd="0" destOrd="0" presId="urn:microsoft.com/office/officeart/2005/8/layout/chevron2"/>
    <dgm:cxn modelId="{0E837017-6A38-4B73-8357-F1C44D7C77D0}" srcId="{3D041CF1-32D5-4A9F-BC50-4C033B359829}" destId="{262CAE65-A7F7-4EE4-913B-67B49BB31872}" srcOrd="0" destOrd="0" parTransId="{EB0322CF-7AB9-4BB4-B830-07A4A3E9853C}" sibTransId="{C18D7532-AD5F-4761-AFDB-1D61EF10F9F4}"/>
    <dgm:cxn modelId="{0623318C-B52F-46E4-B224-C0EB90BB9E48}" type="presOf" srcId="{C0F30D4C-A0AE-4FA9-95E2-3B9FC8157B41}" destId="{A6E069F5-8878-4BDF-AC7B-E591F55610FD}" srcOrd="0" destOrd="1" presId="urn:microsoft.com/office/officeart/2005/8/layout/chevron2"/>
    <dgm:cxn modelId="{F573AFCF-775C-41F9-BFF0-F55439A0915B}" srcId="{F320F22D-6CB4-4DF0-9EE4-6D3359B9428F}" destId="{97868166-B0B4-49D1-BF71-26F88416E61B}" srcOrd="0" destOrd="0" parTransId="{7AE0E39E-E9BA-44A1-A661-168885572A01}" sibTransId="{33E2BEC7-813B-4FA9-9FD4-E176FC09E160}"/>
    <dgm:cxn modelId="{910C0654-9519-4E5E-8AAD-5A5D2E74BC0A}" type="presOf" srcId="{7D540A23-37F0-4DD0-BBC4-FEA0A4CB1CEA}" destId="{A0892E2F-4866-4EFE-A6A5-7A369825771E}" srcOrd="0" destOrd="0" presId="urn:microsoft.com/office/officeart/2005/8/layout/chevron2"/>
    <dgm:cxn modelId="{533E20CA-806A-47F0-B9F6-8474AE559B08}" srcId="{EFF58A62-4F6F-48B7-B84E-17233F2373F6}" destId="{98758989-31D3-4C7E-AF99-212E4C0DD2CB}" srcOrd="1" destOrd="0" parTransId="{CE76DD31-421D-4E9C-BEB0-91DF3E836B59}" sibTransId="{9B0745A3-F562-44C3-85CD-FC25DB16C45F}"/>
    <dgm:cxn modelId="{06AE6F77-6BC1-4360-AE30-F06461EA92E3}" srcId="{97F1B5FA-5912-46FB-91F6-EF71398DDC6B}" destId="{F320F22D-6CB4-4DF0-9EE4-6D3359B9428F}" srcOrd="4" destOrd="0" parTransId="{58A6EBFD-2A63-4B74-9275-B1C01E6C4A82}" sibTransId="{3439AD7B-5563-4E68-8875-F0A2BA9102CA}"/>
    <dgm:cxn modelId="{DC26AAF2-DCED-44DF-A5B2-A6775D429500}" srcId="{97F1B5FA-5912-46FB-91F6-EF71398DDC6B}" destId="{EFF58A62-4F6F-48B7-B84E-17233F2373F6}" srcOrd="3" destOrd="0" parTransId="{5F397359-6F90-4748-80C7-D345EA004341}" sibTransId="{D354D351-D9B6-49F6-99A5-62B9EB546E7A}"/>
    <dgm:cxn modelId="{B3DDBA51-2A44-40C1-B788-709FA3C5AF8E}" srcId="{97F1B5FA-5912-46FB-91F6-EF71398DDC6B}" destId="{3D041CF1-32D5-4A9F-BC50-4C033B359829}" srcOrd="2" destOrd="0" parTransId="{2711AB7E-A50F-431D-93B9-27CE7EA5FE83}" sibTransId="{CAE84C62-8CB8-473D-82DE-6F9BB3500A7E}"/>
    <dgm:cxn modelId="{2517E640-1AA1-4B8A-9999-02A5C0F88D8F}" srcId="{F320F22D-6CB4-4DF0-9EE4-6D3359B9428F}" destId="{C0F30D4C-A0AE-4FA9-95E2-3B9FC8157B41}" srcOrd="1" destOrd="0" parTransId="{C327481B-43AD-40DD-9374-84503136C4C1}" sibTransId="{94B17712-4A9F-4D9B-8532-14D194F1E252}"/>
    <dgm:cxn modelId="{01D4BA01-4DDF-4548-BC7A-F10BCF0151A1}" srcId="{7D540A23-37F0-4DD0-BBC4-FEA0A4CB1CEA}" destId="{76DF8E7F-B1CA-485C-8EBC-65C2737C876B}" srcOrd="2" destOrd="0" parTransId="{155CD8AF-58A4-4214-BF35-34BDF4B1F4AC}" sibTransId="{082A89FC-D7E0-4420-8086-507018EB60BB}"/>
    <dgm:cxn modelId="{E63D0BAB-0FC6-44DD-87D2-31AAAD920FF5}" type="presParOf" srcId="{D291CFBE-60C0-4727-B113-DABF8CE4EF99}" destId="{CAEB0DE6-06C3-43F1-9239-C1C9E29663B2}" srcOrd="0" destOrd="0" presId="urn:microsoft.com/office/officeart/2005/8/layout/chevron2"/>
    <dgm:cxn modelId="{1B93D193-7233-409C-A8B6-33BBDE92E002}" type="presParOf" srcId="{CAEB0DE6-06C3-43F1-9239-C1C9E29663B2}" destId="{D78AFC63-A53E-4935-A2A6-9E01FEA47B35}" srcOrd="0" destOrd="0" presId="urn:microsoft.com/office/officeart/2005/8/layout/chevron2"/>
    <dgm:cxn modelId="{E41201B8-E3B5-4545-AE72-6D46BAD2CFC0}" type="presParOf" srcId="{CAEB0DE6-06C3-43F1-9239-C1C9E29663B2}" destId="{2D28F7DB-B565-40E7-BA67-1DDCF38A23F0}" srcOrd="1" destOrd="0" presId="urn:microsoft.com/office/officeart/2005/8/layout/chevron2"/>
    <dgm:cxn modelId="{F604EE81-959A-43BD-98BB-6D0680D4FBD1}" type="presParOf" srcId="{D291CFBE-60C0-4727-B113-DABF8CE4EF99}" destId="{4B053AD4-80EF-4364-9920-5D4A12088503}" srcOrd="1" destOrd="0" presId="urn:microsoft.com/office/officeart/2005/8/layout/chevron2"/>
    <dgm:cxn modelId="{BB341A82-C3B6-4D70-A929-B5F807E94867}" type="presParOf" srcId="{D291CFBE-60C0-4727-B113-DABF8CE4EF99}" destId="{B19AD212-F5EF-4EF2-877C-3DE1DA9D3F37}" srcOrd="2" destOrd="0" presId="urn:microsoft.com/office/officeart/2005/8/layout/chevron2"/>
    <dgm:cxn modelId="{2954E804-0737-4801-89E0-F4CC72A7C770}" type="presParOf" srcId="{B19AD212-F5EF-4EF2-877C-3DE1DA9D3F37}" destId="{A0892E2F-4866-4EFE-A6A5-7A369825771E}" srcOrd="0" destOrd="0" presId="urn:microsoft.com/office/officeart/2005/8/layout/chevron2"/>
    <dgm:cxn modelId="{DA1A8A65-2CB6-4F62-A959-15DE53D85CA9}" type="presParOf" srcId="{B19AD212-F5EF-4EF2-877C-3DE1DA9D3F37}" destId="{85412C4C-C17E-46CD-8688-428829912EB3}" srcOrd="1" destOrd="0" presId="urn:microsoft.com/office/officeart/2005/8/layout/chevron2"/>
    <dgm:cxn modelId="{9746475A-1FF4-49C1-85E0-6BE29ECA70ED}" type="presParOf" srcId="{D291CFBE-60C0-4727-B113-DABF8CE4EF99}" destId="{C773081F-6D1F-4767-8744-D5F1CC0ED642}" srcOrd="3" destOrd="0" presId="urn:microsoft.com/office/officeart/2005/8/layout/chevron2"/>
    <dgm:cxn modelId="{6DB261B1-FB43-4963-A200-424B55CB89B9}" type="presParOf" srcId="{D291CFBE-60C0-4727-B113-DABF8CE4EF99}" destId="{76CC96E8-9A12-4190-948D-A1CDB2E40AE8}" srcOrd="4" destOrd="0" presId="urn:microsoft.com/office/officeart/2005/8/layout/chevron2"/>
    <dgm:cxn modelId="{5724A040-C09A-4493-9C31-8AD2503F2D46}" type="presParOf" srcId="{76CC96E8-9A12-4190-948D-A1CDB2E40AE8}" destId="{9FC2E0CF-8732-46B1-B8EF-A60F649BB212}" srcOrd="0" destOrd="0" presId="urn:microsoft.com/office/officeart/2005/8/layout/chevron2"/>
    <dgm:cxn modelId="{6BB746C8-1FA7-4FA9-A965-7267644F6978}" type="presParOf" srcId="{76CC96E8-9A12-4190-948D-A1CDB2E40AE8}" destId="{BD8886E4-D108-45A6-917E-3D99CA216CE6}" srcOrd="1" destOrd="0" presId="urn:microsoft.com/office/officeart/2005/8/layout/chevron2"/>
    <dgm:cxn modelId="{C44F698B-78A0-4A7B-AF03-BD14B6C4CA0B}" type="presParOf" srcId="{D291CFBE-60C0-4727-B113-DABF8CE4EF99}" destId="{481CD47C-63EF-4542-B058-56FBE9D7788E}" srcOrd="5" destOrd="0" presId="urn:microsoft.com/office/officeart/2005/8/layout/chevron2"/>
    <dgm:cxn modelId="{EDF560BD-26A3-46D3-B8CB-C6F7E2BCEEFD}" type="presParOf" srcId="{D291CFBE-60C0-4727-B113-DABF8CE4EF99}" destId="{FDF36D09-4436-42ED-8830-448C0069D0DF}" srcOrd="6" destOrd="0" presId="urn:microsoft.com/office/officeart/2005/8/layout/chevron2"/>
    <dgm:cxn modelId="{92E401D3-AE63-4BBF-A63D-DE6E73920877}" type="presParOf" srcId="{FDF36D09-4436-42ED-8830-448C0069D0DF}" destId="{14047039-B1E7-4DE3-8250-10D89D946294}" srcOrd="0" destOrd="0" presId="urn:microsoft.com/office/officeart/2005/8/layout/chevron2"/>
    <dgm:cxn modelId="{5C804C2F-2E67-482E-B1E5-9DD17CBBA491}" type="presParOf" srcId="{FDF36D09-4436-42ED-8830-448C0069D0DF}" destId="{F7521E02-C19A-49E7-89D4-96440369D0CF}" srcOrd="1" destOrd="0" presId="urn:microsoft.com/office/officeart/2005/8/layout/chevron2"/>
    <dgm:cxn modelId="{30DF6072-219C-4D46-B47A-C85B778483CC}" type="presParOf" srcId="{D291CFBE-60C0-4727-B113-DABF8CE4EF99}" destId="{A6059936-CE09-4521-8D78-00738126B8D0}" srcOrd="7" destOrd="0" presId="urn:microsoft.com/office/officeart/2005/8/layout/chevron2"/>
    <dgm:cxn modelId="{55B803D0-92A7-4EFA-8E56-0A4740A2E149}" type="presParOf" srcId="{D291CFBE-60C0-4727-B113-DABF8CE4EF99}" destId="{BDB40FAB-F7FA-4062-B6BF-FE1F379C93CA}" srcOrd="8" destOrd="0" presId="urn:microsoft.com/office/officeart/2005/8/layout/chevron2"/>
    <dgm:cxn modelId="{6A642942-0C7E-4A83-941D-1AE0D9F22889}" type="presParOf" srcId="{BDB40FAB-F7FA-4062-B6BF-FE1F379C93CA}" destId="{92E06587-C4AB-4329-A9C0-A6EDA4CC7DAB}" srcOrd="0" destOrd="0" presId="urn:microsoft.com/office/officeart/2005/8/layout/chevron2"/>
    <dgm:cxn modelId="{3B89A41D-9AAE-4F43-963E-74E25895B540}" type="presParOf" srcId="{BDB40FAB-F7FA-4062-B6BF-FE1F379C93CA}" destId="{A6E069F5-8878-4BDF-AC7B-E591F55610FD}"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605B1FF5-8274-496C-AF40-2B38CF8F552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146D0DC1-DEE2-44B0-8A8E-04020760E898}">
      <dgm:prSet custT="1"/>
      <dgm:spPr>
        <a:solidFill>
          <a:srgbClr val="E72520"/>
        </a:solidFill>
      </dgm:spPr>
      <dgm:t>
        <a:bodyPr/>
        <a:lstStyle/>
        <a:p>
          <a:pPr rtl="0"/>
          <a:r>
            <a:rPr lang="zh-CN" sz="1600" b="1" dirty="0" smtClean="0">
              <a:latin typeface="+mn-ea"/>
              <a:ea typeface="+mn-ea"/>
            </a:rPr>
            <a:t>如何认定合伙企业的实缴出资总额达到</a:t>
          </a:r>
          <a:r>
            <a:rPr lang="en-US" sz="1600" b="1" dirty="0" smtClean="0">
              <a:latin typeface="+mn-ea"/>
              <a:ea typeface="+mn-ea"/>
            </a:rPr>
            <a:t>500</a:t>
          </a:r>
          <a:r>
            <a:rPr lang="zh-CN" sz="1600" b="1" dirty="0" smtClean="0">
              <a:latin typeface="+mn-ea"/>
              <a:ea typeface="+mn-ea"/>
            </a:rPr>
            <a:t>万元以上人民币？</a:t>
          </a:r>
          <a:endParaRPr lang="zh-CN" altLang="en-US" sz="1600" b="1" dirty="0">
            <a:latin typeface="+mn-ea"/>
            <a:ea typeface="+mn-ea"/>
          </a:endParaRPr>
        </a:p>
      </dgm:t>
    </dgm:pt>
    <dgm:pt modelId="{DD727CB9-4993-4FEC-9E93-E3BF9C3B4E90}" type="parTrans" cxnId="{C5F96B9D-1997-4304-AD43-4A94AE59723F}">
      <dgm:prSet/>
      <dgm:spPr/>
      <dgm:t>
        <a:bodyPr/>
        <a:lstStyle/>
        <a:p>
          <a:endParaRPr lang="zh-CN" altLang="en-US" sz="1600">
            <a:latin typeface="+mn-ea"/>
            <a:ea typeface="+mn-ea"/>
          </a:endParaRPr>
        </a:p>
      </dgm:t>
    </dgm:pt>
    <dgm:pt modelId="{0D81B789-D8FD-40A8-A073-F57ED0584450}" type="sibTrans" cxnId="{C5F96B9D-1997-4304-AD43-4A94AE59723F}">
      <dgm:prSet/>
      <dgm:spPr/>
      <dgm:t>
        <a:bodyPr/>
        <a:lstStyle/>
        <a:p>
          <a:endParaRPr lang="zh-CN" altLang="en-US" sz="1600">
            <a:latin typeface="+mn-ea"/>
            <a:ea typeface="+mn-ea"/>
          </a:endParaRPr>
        </a:p>
      </dgm:t>
    </dgm:pt>
    <dgm:pt modelId="{C29840D6-73E7-46DB-B36A-E9D6C4063259}">
      <dgm:prSet custT="1"/>
      <dgm:spPr>
        <a:solidFill>
          <a:srgbClr val="00B050"/>
        </a:solidFill>
      </dgm:spPr>
      <dgm:t>
        <a:bodyPr/>
        <a:lstStyle/>
        <a:p>
          <a:r>
            <a:rPr lang="zh-CN" sz="1600" b="1" dirty="0" smtClean="0">
              <a:latin typeface="+mn-ea"/>
              <a:ea typeface="+mn-ea"/>
            </a:rPr>
            <a:t>已在某家券商开通深圳</a:t>
          </a:r>
          <a:r>
            <a:rPr lang="en-US" sz="1600" b="1" dirty="0" smtClean="0">
              <a:latin typeface="+mn-ea"/>
              <a:ea typeface="+mn-ea"/>
            </a:rPr>
            <a:t>A</a:t>
          </a:r>
          <a:r>
            <a:rPr lang="zh-CN" sz="1600" b="1" dirty="0" smtClean="0">
              <a:latin typeface="+mn-ea"/>
              <a:ea typeface="+mn-ea"/>
            </a:rPr>
            <a:t>股证券账户，能否在另一家券商申请参与挂牌公司股票公开转让？</a:t>
          </a:r>
          <a:endParaRPr lang="zh-CN" altLang="en-US" sz="1600" b="1" dirty="0">
            <a:latin typeface="+mn-ea"/>
            <a:ea typeface="+mn-ea"/>
          </a:endParaRPr>
        </a:p>
      </dgm:t>
    </dgm:pt>
    <dgm:pt modelId="{0956331C-8826-4DF5-8379-679D8974A945}" type="parTrans" cxnId="{332C6509-83F4-4FD9-BE81-BCF3FA832895}">
      <dgm:prSet/>
      <dgm:spPr/>
      <dgm:t>
        <a:bodyPr/>
        <a:lstStyle/>
        <a:p>
          <a:endParaRPr lang="zh-CN" altLang="en-US" sz="1600">
            <a:latin typeface="+mn-ea"/>
            <a:ea typeface="+mn-ea"/>
          </a:endParaRPr>
        </a:p>
      </dgm:t>
    </dgm:pt>
    <dgm:pt modelId="{4849B7D4-5DBE-48AF-9584-F20CCC3C1CA5}" type="sibTrans" cxnId="{332C6509-83F4-4FD9-BE81-BCF3FA832895}">
      <dgm:prSet/>
      <dgm:spPr/>
      <dgm:t>
        <a:bodyPr/>
        <a:lstStyle/>
        <a:p>
          <a:endParaRPr lang="zh-CN" altLang="en-US" sz="1600">
            <a:latin typeface="+mn-ea"/>
            <a:ea typeface="+mn-ea"/>
          </a:endParaRPr>
        </a:p>
      </dgm:t>
    </dgm:pt>
    <dgm:pt modelId="{649FE975-110E-4C96-B2F1-D0AD0D5C9A9E}">
      <dgm:prSet custT="1"/>
      <dgm:spPr/>
      <dgm:t>
        <a:bodyPr/>
        <a:lstStyle/>
        <a:p>
          <a:r>
            <a:rPr lang="zh-CN" sz="1600" dirty="0" smtClean="0">
              <a:latin typeface="+mn-ea"/>
              <a:ea typeface="+mn-ea"/>
            </a:rPr>
            <a:t>根据中国结算深圳分公司的证券账户管理模式，投资者开立深圳</a:t>
          </a:r>
          <a:r>
            <a:rPr lang="en-US" sz="1600" dirty="0" smtClean="0">
              <a:latin typeface="+mn-ea"/>
              <a:ea typeface="+mn-ea"/>
            </a:rPr>
            <a:t>A</a:t>
          </a:r>
          <a:r>
            <a:rPr lang="zh-CN" sz="1600" dirty="0" smtClean="0">
              <a:latin typeface="+mn-ea"/>
              <a:ea typeface="+mn-ea"/>
            </a:rPr>
            <a:t>股证券账户，可以在任一家券商开通账户权限。因此，投资者可以在另一家券商申请参与挂牌公司股票公开转让</a:t>
          </a:r>
          <a:endParaRPr lang="zh-CN" altLang="en-US" sz="1600" b="0" dirty="0">
            <a:latin typeface="+mn-ea"/>
            <a:ea typeface="+mn-ea"/>
          </a:endParaRPr>
        </a:p>
      </dgm:t>
    </dgm:pt>
    <dgm:pt modelId="{CDC90490-3A0A-4553-998F-F61C051D965B}" type="parTrans" cxnId="{7FD3AE62-AB76-41AF-A743-C9F6AECE2F31}">
      <dgm:prSet/>
      <dgm:spPr/>
      <dgm:t>
        <a:bodyPr/>
        <a:lstStyle/>
        <a:p>
          <a:endParaRPr lang="zh-CN" altLang="en-US" sz="1600">
            <a:latin typeface="+mn-ea"/>
            <a:ea typeface="+mn-ea"/>
          </a:endParaRPr>
        </a:p>
      </dgm:t>
    </dgm:pt>
    <dgm:pt modelId="{B8FCA115-E048-404C-857E-9483129F7FA0}" type="sibTrans" cxnId="{7FD3AE62-AB76-41AF-A743-C9F6AECE2F31}">
      <dgm:prSet/>
      <dgm:spPr/>
      <dgm:t>
        <a:bodyPr/>
        <a:lstStyle/>
        <a:p>
          <a:endParaRPr lang="zh-CN" altLang="en-US" sz="1600">
            <a:latin typeface="+mn-ea"/>
            <a:ea typeface="+mn-ea"/>
          </a:endParaRPr>
        </a:p>
      </dgm:t>
    </dgm:pt>
    <dgm:pt modelId="{D6F3918B-C376-47CF-A8D4-37A9A351F7B8}">
      <dgm:prSet custT="1"/>
      <dgm:spPr/>
      <dgm:t>
        <a:bodyPr/>
        <a:lstStyle/>
        <a:p>
          <a:r>
            <a:rPr lang="zh-CN" sz="1600" dirty="0" smtClean="0">
              <a:latin typeface="+mn-ea"/>
              <a:ea typeface="+mn-ea"/>
            </a:rPr>
            <a:t>合伙企业经审计的财务报表中实缴出资总额达到</a:t>
          </a:r>
          <a:r>
            <a:rPr lang="en-US" sz="1600" dirty="0" smtClean="0">
              <a:latin typeface="+mn-ea"/>
              <a:ea typeface="+mn-ea"/>
            </a:rPr>
            <a:t>500</a:t>
          </a:r>
          <a:r>
            <a:rPr lang="zh-CN" sz="1600" dirty="0" smtClean="0">
              <a:latin typeface="+mn-ea"/>
              <a:ea typeface="+mn-ea"/>
            </a:rPr>
            <a:t>万元即可认定为合格投资者</a:t>
          </a:r>
          <a:endParaRPr lang="zh-CN" altLang="en-US" sz="1600" b="0" dirty="0">
            <a:latin typeface="+mn-ea"/>
            <a:ea typeface="+mn-ea"/>
          </a:endParaRPr>
        </a:p>
      </dgm:t>
    </dgm:pt>
    <dgm:pt modelId="{6AECEBF7-4F9F-4838-A992-8577CAFF4DF3}" type="sibTrans" cxnId="{237D310C-9B57-4DA2-9A80-BD71355E5634}">
      <dgm:prSet/>
      <dgm:spPr/>
      <dgm:t>
        <a:bodyPr/>
        <a:lstStyle/>
        <a:p>
          <a:endParaRPr lang="zh-CN" altLang="en-US" sz="1600">
            <a:latin typeface="+mn-ea"/>
            <a:ea typeface="+mn-ea"/>
          </a:endParaRPr>
        </a:p>
      </dgm:t>
    </dgm:pt>
    <dgm:pt modelId="{238E385E-0CA0-457A-855D-0689A68F8D33}" type="parTrans" cxnId="{237D310C-9B57-4DA2-9A80-BD71355E5634}">
      <dgm:prSet/>
      <dgm:spPr/>
      <dgm:t>
        <a:bodyPr/>
        <a:lstStyle/>
        <a:p>
          <a:endParaRPr lang="zh-CN" altLang="en-US" sz="1600">
            <a:latin typeface="+mn-ea"/>
            <a:ea typeface="+mn-ea"/>
          </a:endParaRPr>
        </a:p>
      </dgm:t>
    </dgm:pt>
    <dgm:pt modelId="{8C5371E3-E9CF-45CC-A3A3-AC9A1968643E}">
      <dgm:prSet custT="1"/>
      <dgm:spPr/>
      <dgm:t>
        <a:bodyPr/>
        <a:lstStyle/>
        <a:p>
          <a:r>
            <a:rPr lang="zh-CN" sz="1600" b="1" dirty="0" smtClean="0"/>
            <a:t>受限投资者是否需要签署《买卖挂牌公司股票委托代理协议》和《全国中小企业股份转让系统挂牌公司股票公开转让特别风险揭示书》</a:t>
          </a:r>
          <a:r>
            <a:rPr lang="zh-CN" altLang="en-US" sz="1600" b="1" dirty="0" smtClean="0"/>
            <a:t>？</a:t>
          </a:r>
          <a:endParaRPr lang="zh-CN" altLang="en-US" sz="1600" b="0" dirty="0">
            <a:latin typeface="+mn-ea"/>
            <a:ea typeface="+mn-ea"/>
          </a:endParaRPr>
        </a:p>
      </dgm:t>
    </dgm:pt>
    <dgm:pt modelId="{DF60E310-BC4F-42A5-AD19-C8F6145ABFC6}" type="parTrans" cxnId="{6CCCA195-ED77-4EFC-B5C4-37A743E3404B}">
      <dgm:prSet/>
      <dgm:spPr/>
      <dgm:t>
        <a:bodyPr/>
        <a:lstStyle/>
        <a:p>
          <a:endParaRPr lang="zh-CN" altLang="en-US" sz="1600">
            <a:latin typeface="+mn-ea"/>
            <a:ea typeface="+mn-ea"/>
          </a:endParaRPr>
        </a:p>
      </dgm:t>
    </dgm:pt>
    <dgm:pt modelId="{A792E35C-BA61-4974-9499-BA57EDB0FA1D}" type="sibTrans" cxnId="{6CCCA195-ED77-4EFC-B5C4-37A743E3404B}">
      <dgm:prSet/>
      <dgm:spPr/>
      <dgm:t>
        <a:bodyPr/>
        <a:lstStyle/>
        <a:p>
          <a:endParaRPr lang="zh-CN" altLang="en-US" sz="1600">
            <a:latin typeface="+mn-ea"/>
            <a:ea typeface="+mn-ea"/>
          </a:endParaRPr>
        </a:p>
      </dgm:t>
    </dgm:pt>
    <dgm:pt modelId="{B6BC8C92-44DE-43A4-BD54-BD2DFA54B8FB}">
      <dgm:prSet custT="1"/>
      <dgm:spPr/>
      <dgm:t>
        <a:bodyPr/>
        <a:lstStyle/>
        <a:p>
          <a:r>
            <a:rPr lang="zh-CN" sz="1600" dirty="0" smtClean="0"/>
            <a:t>受限投资者也需遵照《全国中小企业股份转让系统投资者适当性管理细则》（试行）第十条规定，与主办券商签署《买卖挂牌公司股票委托代理协议》和《全国中小企业股份转让系统挂牌公司股票公开转让特别风险揭示书》</a:t>
          </a:r>
          <a:endParaRPr lang="zh-CN" altLang="en-US" sz="1600" b="0" dirty="0">
            <a:latin typeface="+mn-ea"/>
            <a:ea typeface="+mn-ea"/>
          </a:endParaRPr>
        </a:p>
      </dgm:t>
    </dgm:pt>
    <dgm:pt modelId="{BC621E28-067E-47B5-A8B2-CBBB3B526CCB}" type="parTrans" cxnId="{9377D6A6-F815-4B0B-97B0-24ECD4870F47}">
      <dgm:prSet/>
      <dgm:spPr/>
      <dgm:t>
        <a:bodyPr/>
        <a:lstStyle/>
        <a:p>
          <a:endParaRPr lang="zh-CN" altLang="en-US"/>
        </a:p>
      </dgm:t>
    </dgm:pt>
    <dgm:pt modelId="{9BF913E2-0329-40C0-9A3E-FA774A422CAB}" type="sibTrans" cxnId="{9377D6A6-F815-4B0B-97B0-24ECD4870F47}">
      <dgm:prSet/>
      <dgm:spPr/>
      <dgm:t>
        <a:bodyPr/>
        <a:lstStyle/>
        <a:p>
          <a:endParaRPr lang="zh-CN" altLang="en-US"/>
        </a:p>
      </dgm:t>
    </dgm:pt>
    <dgm:pt modelId="{730D9801-6ECD-4DC7-81CB-1BC52FC897C2}" type="pres">
      <dgm:prSet presAssocID="{605B1FF5-8274-496C-AF40-2B38CF8F5528}" presName="linear" presStyleCnt="0">
        <dgm:presLayoutVars>
          <dgm:dir/>
          <dgm:animLvl val="lvl"/>
          <dgm:resizeHandles val="exact"/>
        </dgm:presLayoutVars>
      </dgm:prSet>
      <dgm:spPr/>
      <dgm:t>
        <a:bodyPr/>
        <a:lstStyle/>
        <a:p>
          <a:endParaRPr lang="zh-CN" altLang="en-US"/>
        </a:p>
      </dgm:t>
    </dgm:pt>
    <dgm:pt modelId="{F4A58F3E-47A1-4E79-8ABB-9B894F3CAB70}" type="pres">
      <dgm:prSet presAssocID="{146D0DC1-DEE2-44B0-8A8E-04020760E898}" presName="parentLin" presStyleCnt="0"/>
      <dgm:spPr/>
      <dgm:t>
        <a:bodyPr/>
        <a:lstStyle/>
        <a:p>
          <a:endParaRPr lang="zh-CN" altLang="en-US"/>
        </a:p>
      </dgm:t>
    </dgm:pt>
    <dgm:pt modelId="{86E978CC-D894-4BF9-92BD-1048134B4CC4}" type="pres">
      <dgm:prSet presAssocID="{146D0DC1-DEE2-44B0-8A8E-04020760E898}" presName="parentLeftMargin" presStyleLbl="node1" presStyleIdx="0" presStyleCnt="3"/>
      <dgm:spPr/>
      <dgm:t>
        <a:bodyPr/>
        <a:lstStyle/>
        <a:p>
          <a:endParaRPr lang="zh-CN" altLang="en-US"/>
        </a:p>
      </dgm:t>
    </dgm:pt>
    <dgm:pt modelId="{C113CEFD-F005-4D11-ACF4-FE89D4FB10A2}" type="pres">
      <dgm:prSet presAssocID="{146D0DC1-DEE2-44B0-8A8E-04020760E898}" presName="parentText" presStyleLbl="node1" presStyleIdx="0" presStyleCnt="3" custScaleY="62672">
        <dgm:presLayoutVars>
          <dgm:chMax val="0"/>
          <dgm:bulletEnabled val="1"/>
        </dgm:presLayoutVars>
      </dgm:prSet>
      <dgm:spPr/>
      <dgm:t>
        <a:bodyPr/>
        <a:lstStyle/>
        <a:p>
          <a:endParaRPr lang="zh-CN" altLang="en-US"/>
        </a:p>
      </dgm:t>
    </dgm:pt>
    <dgm:pt modelId="{9BE50752-09EB-433F-930B-4B5D6E00AF27}" type="pres">
      <dgm:prSet presAssocID="{146D0DC1-DEE2-44B0-8A8E-04020760E898}" presName="negativeSpace" presStyleCnt="0"/>
      <dgm:spPr/>
      <dgm:t>
        <a:bodyPr/>
        <a:lstStyle/>
        <a:p>
          <a:endParaRPr lang="zh-CN" altLang="en-US"/>
        </a:p>
      </dgm:t>
    </dgm:pt>
    <dgm:pt modelId="{8749E73B-05E7-491D-BFE6-30873417E976}" type="pres">
      <dgm:prSet presAssocID="{146D0DC1-DEE2-44B0-8A8E-04020760E898}" presName="childText" presStyleLbl="conFgAcc1" presStyleIdx="0" presStyleCnt="3" custLinFactNeighborX="-48624" custLinFactNeighborY="53690">
        <dgm:presLayoutVars>
          <dgm:bulletEnabled val="1"/>
        </dgm:presLayoutVars>
      </dgm:prSet>
      <dgm:spPr/>
      <dgm:t>
        <a:bodyPr/>
        <a:lstStyle/>
        <a:p>
          <a:endParaRPr lang="zh-CN" altLang="en-US"/>
        </a:p>
      </dgm:t>
    </dgm:pt>
    <dgm:pt modelId="{57DCBD76-296B-4EB0-9868-35B966D047A2}" type="pres">
      <dgm:prSet presAssocID="{0D81B789-D8FD-40A8-A073-F57ED0584450}" presName="spaceBetweenRectangles" presStyleCnt="0"/>
      <dgm:spPr/>
      <dgm:t>
        <a:bodyPr/>
        <a:lstStyle/>
        <a:p>
          <a:endParaRPr lang="zh-CN" altLang="en-US"/>
        </a:p>
      </dgm:t>
    </dgm:pt>
    <dgm:pt modelId="{E58E257B-958C-42C7-9162-02AE3CA47FFB}" type="pres">
      <dgm:prSet presAssocID="{C29840D6-73E7-46DB-B36A-E9D6C4063259}" presName="parentLin" presStyleCnt="0"/>
      <dgm:spPr/>
      <dgm:t>
        <a:bodyPr/>
        <a:lstStyle/>
        <a:p>
          <a:endParaRPr lang="zh-CN" altLang="en-US"/>
        </a:p>
      </dgm:t>
    </dgm:pt>
    <dgm:pt modelId="{09571F97-1A51-4584-BE65-9AC18C1E9E5D}" type="pres">
      <dgm:prSet presAssocID="{C29840D6-73E7-46DB-B36A-E9D6C4063259}" presName="parentLeftMargin" presStyleLbl="node1" presStyleIdx="0" presStyleCnt="3"/>
      <dgm:spPr/>
      <dgm:t>
        <a:bodyPr/>
        <a:lstStyle/>
        <a:p>
          <a:endParaRPr lang="zh-CN" altLang="en-US"/>
        </a:p>
      </dgm:t>
    </dgm:pt>
    <dgm:pt modelId="{68DC5C54-6663-4BF4-A3E5-03E0A9A406F2}" type="pres">
      <dgm:prSet presAssocID="{C29840D6-73E7-46DB-B36A-E9D6C4063259}" presName="parentText" presStyleLbl="node1" presStyleIdx="1" presStyleCnt="3" custScaleY="66729">
        <dgm:presLayoutVars>
          <dgm:chMax val="0"/>
          <dgm:bulletEnabled val="1"/>
        </dgm:presLayoutVars>
      </dgm:prSet>
      <dgm:spPr/>
      <dgm:t>
        <a:bodyPr/>
        <a:lstStyle/>
        <a:p>
          <a:endParaRPr lang="zh-CN" altLang="en-US"/>
        </a:p>
      </dgm:t>
    </dgm:pt>
    <dgm:pt modelId="{A40A5AA2-D0DF-4E70-8CF1-1829DDE9B4F6}" type="pres">
      <dgm:prSet presAssocID="{C29840D6-73E7-46DB-B36A-E9D6C4063259}" presName="negativeSpace" presStyleCnt="0"/>
      <dgm:spPr/>
      <dgm:t>
        <a:bodyPr/>
        <a:lstStyle/>
        <a:p>
          <a:endParaRPr lang="zh-CN" altLang="en-US"/>
        </a:p>
      </dgm:t>
    </dgm:pt>
    <dgm:pt modelId="{DB283026-D3AA-4580-BFDB-D1A346E63259}" type="pres">
      <dgm:prSet presAssocID="{C29840D6-73E7-46DB-B36A-E9D6C4063259}" presName="childText" presStyleLbl="conFgAcc1" presStyleIdx="1" presStyleCnt="3" custLinFactNeighborX="17241" custLinFactNeighborY="10833">
        <dgm:presLayoutVars>
          <dgm:bulletEnabled val="1"/>
        </dgm:presLayoutVars>
      </dgm:prSet>
      <dgm:spPr/>
      <dgm:t>
        <a:bodyPr/>
        <a:lstStyle/>
        <a:p>
          <a:endParaRPr lang="zh-CN" altLang="en-US"/>
        </a:p>
      </dgm:t>
    </dgm:pt>
    <dgm:pt modelId="{53B3038A-B8E4-4145-AB01-CF3987CC1051}" type="pres">
      <dgm:prSet presAssocID="{4849B7D4-5DBE-48AF-9584-F20CCC3C1CA5}" presName="spaceBetweenRectangles" presStyleCnt="0"/>
      <dgm:spPr/>
      <dgm:t>
        <a:bodyPr/>
        <a:lstStyle/>
        <a:p>
          <a:endParaRPr lang="zh-CN" altLang="en-US"/>
        </a:p>
      </dgm:t>
    </dgm:pt>
    <dgm:pt modelId="{08BE10E2-78D0-44B7-8CE4-355DCC6BF530}" type="pres">
      <dgm:prSet presAssocID="{8C5371E3-E9CF-45CC-A3A3-AC9A1968643E}" presName="parentLin" presStyleCnt="0"/>
      <dgm:spPr/>
    </dgm:pt>
    <dgm:pt modelId="{494B1C3C-CAD5-41B8-9CD3-A3444FC0FB82}" type="pres">
      <dgm:prSet presAssocID="{8C5371E3-E9CF-45CC-A3A3-AC9A1968643E}" presName="parentLeftMargin" presStyleLbl="node1" presStyleIdx="1" presStyleCnt="3"/>
      <dgm:spPr/>
      <dgm:t>
        <a:bodyPr/>
        <a:lstStyle/>
        <a:p>
          <a:endParaRPr lang="zh-CN" altLang="en-US"/>
        </a:p>
      </dgm:t>
    </dgm:pt>
    <dgm:pt modelId="{4E587F6B-C20D-4A5D-9B6E-9C824B9AA37F}" type="pres">
      <dgm:prSet presAssocID="{8C5371E3-E9CF-45CC-A3A3-AC9A1968643E}" presName="parentText" presStyleLbl="node1" presStyleIdx="2" presStyleCnt="3" custScaleY="65260">
        <dgm:presLayoutVars>
          <dgm:chMax val="0"/>
          <dgm:bulletEnabled val="1"/>
        </dgm:presLayoutVars>
      </dgm:prSet>
      <dgm:spPr/>
      <dgm:t>
        <a:bodyPr/>
        <a:lstStyle/>
        <a:p>
          <a:endParaRPr lang="zh-CN" altLang="en-US"/>
        </a:p>
      </dgm:t>
    </dgm:pt>
    <dgm:pt modelId="{06157831-C51F-482D-B521-F58070B71C4F}" type="pres">
      <dgm:prSet presAssocID="{8C5371E3-E9CF-45CC-A3A3-AC9A1968643E}" presName="negativeSpace" presStyleCnt="0"/>
      <dgm:spPr/>
    </dgm:pt>
    <dgm:pt modelId="{B2BD3C76-0BB2-49D6-BC63-7260A1DEFBA6}" type="pres">
      <dgm:prSet presAssocID="{8C5371E3-E9CF-45CC-A3A3-AC9A1968643E}" presName="childText" presStyleLbl="conFgAcc1" presStyleIdx="2" presStyleCnt="3">
        <dgm:presLayoutVars>
          <dgm:bulletEnabled val="1"/>
        </dgm:presLayoutVars>
      </dgm:prSet>
      <dgm:spPr/>
      <dgm:t>
        <a:bodyPr/>
        <a:lstStyle/>
        <a:p>
          <a:endParaRPr lang="zh-CN" altLang="en-US"/>
        </a:p>
      </dgm:t>
    </dgm:pt>
  </dgm:ptLst>
  <dgm:cxnLst>
    <dgm:cxn modelId="{0B0D19C9-E73A-4CD7-B7BF-006DCEC55C03}" type="presOf" srcId="{C29840D6-73E7-46DB-B36A-E9D6C4063259}" destId="{09571F97-1A51-4584-BE65-9AC18C1E9E5D}" srcOrd="0" destOrd="0" presId="urn:microsoft.com/office/officeart/2005/8/layout/list1"/>
    <dgm:cxn modelId="{7FD3AE62-AB76-41AF-A743-C9F6AECE2F31}" srcId="{C29840D6-73E7-46DB-B36A-E9D6C4063259}" destId="{649FE975-110E-4C96-B2F1-D0AD0D5C9A9E}" srcOrd="0" destOrd="0" parTransId="{CDC90490-3A0A-4553-998F-F61C051D965B}" sibTransId="{B8FCA115-E048-404C-857E-9483129F7FA0}"/>
    <dgm:cxn modelId="{332C6509-83F4-4FD9-BE81-BCF3FA832895}" srcId="{605B1FF5-8274-496C-AF40-2B38CF8F5528}" destId="{C29840D6-73E7-46DB-B36A-E9D6C4063259}" srcOrd="1" destOrd="0" parTransId="{0956331C-8826-4DF5-8379-679D8974A945}" sibTransId="{4849B7D4-5DBE-48AF-9584-F20CCC3C1CA5}"/>
    <dgm:cxn modelId="{C5F96B9D-1997-4304-AD43-4A94AE59723F}" srcId="{605B1FF5-8274-496C-AF40-2B38CF8F5528}" destId="{146D0DC1-DEE2-44B0-8A8E-04020760E898}" srcOrd="0" destOrd="0" parTransId="{DD727CB9-4993-4FEC-9E93-E3BF9C3B4E90}" sibTransId="{0D81B789-D8FD-40A8-A073-F57ED0584450}"/>
    <dgm:cxn modelId="{90C031EB-C710-4CD2-A672-0B28B43E7A45}" type="presOf" srcId="{D6F3918B-C376-47CF-A8D4-37A9A351F7B8}" destId="{8749E73B-05E7-491D-BFE6-30873417E976}" srcOrd="0" destOrd="0" presId="urn:microsoft.com/office/officeart/2005/8/layout/list1"/>
    <dgm:cxn modelId="{4779CE83-438C-4195-BEFA-4A64D214BA70}" type="presOf" srcId="{649FE975-110E-4C96-B2F1-D0AD0D5C9A9E}" destId="{DB283026-D3AA-4580-BFDB-D1A346E63259}" srcOrd="0" destOrd="0" presId="urn:microsoft.com/office/officeart/2005/8/layout/list1"/>
    <dgm:cxn modelId="{3E3EA1E7-C2B2-4505-A064-7540F6139224}" type="presOf" srcId="{605B1FF5-8274-496C-AF40-2B38CF8F5528}" destId="{730D9801-6ECD-4DC7-81CB-1BC52FC897C2}" srcOrd="0" destOrd="0" presId="urn:microsoft.com/office/officeart/2005/8/layout/list1"/>
    <dgm:cxn modelId="{B3E637D3-FF37-467C-96FC-28DB945563CE}" type="presOf" srcId="{8C5371E3-E9CF-45CC-A3A3-AC9A1968643E}" destId="{4E587F6B-C20D-4A5D-9B6E-9C824B9AA37F}" srcOrd="1" destOrd="0" presId="urn:microsoft.com/office/officeart/2005/8/layout/list1"/>
    <dgm:cxn modelId="{E47B404C-9C2B-4F13-AE68-8B87A3315999}" type="presOf" srcId="{8C5371E3-E9CF-45CC-A3A3-AC9A1968643E}" destId="{494B1C3C-CAD5-41B8-9CD3-A3444FC0FB82}" srcOrd="0" destOrd="0" presId="urn:microsoft.com/office/officeart/2005/8/layout/list1"/>
    <dgm:cxn modelId="{6CCCA195-ED77-4EFC-B5C4-37A743E3404B}" srcId="{605B1FF5-8274-496C-AF40-2B38CF8F5528}" destId="{8C5371E3-E9CF-45CC-A3A3-AC9A1968643E}" srcOrd="2" destOrd="0" parTransId="{DF60E310-BC4F-42A5-AD19-C8F6145ABFC6}" sibTransId="{A792E35C-BA61-4974-9499-BA57EDB0FA1D}"/>
    <dgm:cxn modelId="{29E1DD29-4297-4E6A-8176-E431001D93DE}" type="presOf" srcId="{146D0DC1-DEE2-44B0-8A8E-04020760E898}" destId="{C113CEFD-F005-4D11-ACF4-FE89D4FB10A2}" srcOrd="1" destOrd="0" presId="urn:microsoft.com/office/officeart/2005/8/layout/list1"/>
    <dgm:cxn modelId="{8DF8C386-76ED-46A1-9B6B-372454F8A1A6}" type="presOf" srcId="{C29840D6-73E7-46DB-B36A-E9D6C4063259}" destId="{68DC5C54-6663-4BF4-A3E5-03E0A9A406F2}" srcOrd="1" destOrd="0" presId="urn:microsoft.com/office/officeart/2005/8/layout/list1"/>
    <dgm:cxn modelId="{237D310C-9B57-4DA2-9A80-BD71355E5634}" srcId="{146D0DC1-DEE2-44B0-8A8E-04020760E898}" destId="{D6F3918B-C376-47CF-A8D4-37A9A351F7B8}" srcOrd="0" destOrd="0" parTransId="{238E385E-0CA0-457A-855D-0689A68F8D33}" sibTransId="{6AECEBF7-4F9F-4838-A992-8577CAFF4DF3}"/>
    <dgm:cxn modelId="{27B70FBD-E2D3-4B23-A1DB-186F4948E7D0}" type="presOf" srcId="{146D0DC1-DEE2-44B0-8A8E-04020760E898}" destId="{86E978CC-D894-4BF9-92BD-1048134B4CC4}" srcOrd="0" destOrd="0" presId="urn:microsoft.com/office/officeart/2005/8/layout/list1"/>
    <dgm:cxn modelId="{3D70E7B9-D782-47BC-B896-C824613945F5}" type="presOf" srcId="{B6BC8C92-44DE-43A4-BD54-BD2DFA54B8FB}" destId="{B2BD3C76-0BB2-49D6-BC63-7260A1DEFBA6}" srcOrd="0" destOrd="0" presId="urn:microsoft.com/office/officeart/2005/8/layout/list1"/>
    <dgm:cxn modelId="{9377D6A6-F815-4B0B-97B0-24ECD4870F47}" srcId="{8C5371E3-E9CF-45CC-A3A3-AC9A1968643E}" destId="{B6BC8C92-44DE-43A4-BD54-BD2DFA54B8FB}" srcOrd="0" destOrd="0" parTransId="{BC621E28-067E-47B5-A8B2-CBBB3B526CCB}" sibTransId="{9BF913E2-0329-40C0-9A3E-FA774A422CAB}"/>
    <dgm:cxn modelId="{CB8976B3-8115-4991-9B4F-A2FEF8C6D3B4}" type="presParOf" srcId="{730D9801-6ECD-4DC7-81CB-1BC52FC897C2}" destId="{F4A58F3E-47A1-4E79-8ABB-9B894F3CAB70}" srcOrd="0" destOrd="0" presId="urn:microsoft.com/office/officeart/2005/8/layout/list1"/>
    <dgm:cxn modelId="{632994B3-DBAC-4549-AF9C-D33640A5F4EE}" type="presParOf" srcId="{F4A58F3E-47A1-4E79-8ABB-9B894F3CAB70}" destId="{86E978CC-D894-4BF9-92BD-1048134B4CC4}" srcOrd="0" destOrd="0" presId="urn:microsoft.com/office/officeart/2005/8/layout/list1"/>
    <dgm:cxn modelId="{02FDC35A-84EA-4F9B-8794-950C12E08057}" type="presParOf" srcId="{F4A58F3E-47A1-4E79-8ABB-9B894F3CAB70}" destId="{C113CEFD-F005-4D11-ACF4-FE89D4FB10A2}" srcOrd="1" destOrd="0" presId="urn:microsoft.com/office/officeart/2005/8/layout/list1"/>
    <dgm:cxn modelId="{FBEA5FA1-8426-45E6-8510-C4251884A43C}" type="presParOf" srcId="{730D9801-6ECD-4DC7-81CB-1BC52FC897C2}" destId="{9BE50752-09EB-433F-930B-4B5D6E00AF27}" srcOrd="1" destOrd="0" presId="urn:microsoft.com/office/officeart/2005/8/layout/list1"/>
    <dgm:cxn modelId="{B0DA1168-A762-4A06-BE68-DB6C9EC53B00}" type="presParOf" srcId="{730D9801-6ECD-4DC7-81CB-1BC52FC897C2}" destId="{8749E73B-05E7-491D-BFE6-30873417E976}" srcOrd="2" destOrd="0" presId="urn:microsoft.com/office/officeart/2005/8/layout/list1"/>
    <dgm:cxn modelId="{DAC98FF8-931A-43A4-8592-DAE61192579C}" type="presParOf" srcId="{730D9801-6ECD-4DC7-81CB-1BC52FC897C2}" destId="{57DCBD76-296B-4EB0-9868-35B966D047A2}" srcOrd="3" destOrd="0" presId="urn:microsoft.com/office/officeart/2005/8/layout/list1"/>
    <dgm:cxn modelId="{740CD100-1A20-4A99-B43A-D55E857F8DBA}" type="presParOf" srcId="{730D9801-6ECD-4DC7-81CB-1BC52FC897C2}" destId="{E58E257B-958C-42C7-9162-02AE3CA47FFB}" srcOrd="4" destOrd="0" presId="urn:microsoft.com/office/officeart/2005/8/layout/list1"/>
    <dgm:cxn modelId="{F1E17E34-BF42-47E1-B899-CEE9494A4293}" type="presParOf" srcId="{E58E257B-958C-42C7-9162-02AE3CA47FFB}" destId="{09571F97-1A51-4584-BE65-9AC18C1E9E5D}" srcOrd="0" destOrd="0" presId="urn:microsoft.com/office/officeart/2005/8/layout/list1"/>
    <dgm:cxn modelId="{BDBF171E-90CC-4A16-82A2-C3D8353FA7B7}" type="presParOf" srcId="{E58E257B-958C-42C7-9162-02AE3CA47FFB}" destId="{68DC5C54-6663-4BF4-A3E5-03E0A9A406F2}" srcOrd="1" destOrd="0" presId="urn:microsoft.com/office/officeart/2005/8/layout/list1"/>
    <dgm:cxn modelId="{C75AAA6F-9B4E-4E95-B96F-BA0F22B75596}" type="presParOf" srcId="{730D9801-6ECD-4DC7-81CB-1BC52FC897C2}" destId="{A40A5AA2-D0DF-4E70-8CF1-1829DDE9B4F6}" srcOrd="5" destOrd="0" presId="urn:microsoft.com/office/officeart/2005/8/layout/list1"/>
    <dgm:cxn modelId="{A312FE6B-503A-4399-8261-915639786CA3}" type="presParOf" srcId="{730D9801-6ECD-4DC7-81CB-1BC52FC897C2}" destId="{DB283026-D3AA-4580-BFDB-D1A346E63259}" srcOrd="6" destOrd="0" presId="urn:microsoft.com/office/officeart/2005/8/layout/list1"/>
    <dgm:cxn modelId="{05E1CF17-8F20-474E-B945-B9E2EEE7A91F}" type="presParOf" srcId="{730D9801-6ECD-4DC7-81CB-1BC52FC897C2}" destId="{53B3038A-B8E4-4145-AB01-CF3987CC1051}" srcOrd="7" destOrd="0" presId="urn:microsoft.com/office/officeart/2005/8/layout/list1"/>
    <dgm:cxn modelId="{D7BAB1DB-65B7-44EB-875D-2B908F966926}" type="presParOf" srcId="{730D9801-6ECD-4DC7-81CB-1BC52FC897C2}" destId="{08BE10E2-78D0-44B7-8CE4-355DCC6BF530}" srcOrd="8" destOrd="0" presId="urn:microsoft.com/office/officeart/2005/8/layout/list1"/>
    <dgm:cxn modelId="{5C3DDAE2-8B62-4829-9FB4-5249F3F27756}" type="presParOf" srcId="{08BE10E2-78D0-44B7-8CE4-355DCC6BF530}" destId="{494B1C3C-CAD5-41B8-9CD3-A3444FC0FB82}" srcOrd="0" destOrd="0" presId="urn:microsoft.com/office/officeart/2005/8/layout/list1"/>
    <dgm:cxn modelId="{A4759D93-2EE0-4314-B81B-265E600399A8}" type="presParOf" srcId="{08BE10E2-78D0-44B7-8CE4-355DCC6BF530}" destId="{4E587F6B-C20D-4A5D-9B6E-9C824B9AA37F}" srcOrd="1" destOrd="0" presId="urn:microsoft.com/office/officeart/2005/8/layout/list1"/>
    <dgm:cxn modelId="{C5B4AC86-2704-428A-8685-A546B7CB3749}" type="presParOf" srcId="{730D9801-6ECD-4DC7-81CB-1BC52FC897C2}" destId="{06157831-C51F-482D-B521-F58070B71C4F}" srcOrd="9" destOrd="0" presId="urn:microsoft.com/office/officeart/2005/8/layout/list1"/>
    <dgm:cxn modelId="{0385421C-013F-4290-8462-C10AF14EC3AA}" type="presParOf" srcId="{730D9801-6ECD-4DC7-81CB-1BC52FC897C2}" destId="{B2BD3C76-0BB2-49D6-BC63-7260A1DEFBA6}"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A228-F372-4F65-A7A2-F5607A3C50EF}" type="datetimeFigureOut">
              <a:rPr lang="zh-CN" altLang="en-US" smtClean="0"/>
              <a:pPr/>
              <a:t>2017/3/10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AAFA-26FE-4FFD-959A-17F2447D6A9A}" type="slidenum">
              <a:rPr lang="zh-CN" altLang="en-US" smtClean="0"/>
              <a:pPr/>
              <a:t>‹#›</a:t>
            </a:fld>
            <a:endParaRPr lang="zh-CN" altLang="en-US"/>
          </a:p>
        </p:txBody>
      </p:sp>
    </p:spTree>
    <p:extLst>
      <p:ext uri="{BB962C8B-B14F-4D97-AF65-F5344CB8AC3E}">
        <p14:creationId xmlns="" xmlns:p14="http://schemas.microsoft.com/office/powerpoint/2010/main" val="328440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pPr/>
              <a:t>40</a:t>
            </a:fld>
            <a:endParaRPr lang="zh-CN" altLang="en-US"/>
          </a:p>
        </p:txBody>
      </p:sp>
    </p:spTree>
    <p:extLst>
      <p:ext uri="{BB962C8B-B14F-4D97-AF65-F5344CB8AC3E}">
        <p14:creationId xmlns="" xmlns:p14="http://schemas.microsoft.com/office/powerpoint/2010/main" val="57443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2EA7E0"/>
        </a:solidFill>
        <a:effectLst/>
      </p:bgPr>
    </p:bg>
    <p:spTree>
      <p:nvGrpSpPr>
        <p:cNvPr id="1" name=""/>
        <p:cNvGrpSpPr/>
        <p:nvPr/>
      </p:nvGrpSpPr>
      <p:grpSpPr>
        <a:xfrm>
          <a:off x="0" y="0"/>
          <a:ext cx="0" cy="0"/>
          <a:chOff x="0" y="0"/>
          <a:chExt cx="0" cy="0"/>
        </a:xfrm>
      </p:grpSpPr>
      <p:sp>
        <p:nvSpPr>
          <p:cNvPr id="24" name="TextBox 14"/>
          <p:cNvSpPr txBox="1"/>
          <p:nvPr userDrawn="1"/>
        </p:nvSpPr>
        <p:spPr>
          <a:xfrm>
            <a:off x="3302757" y="1969883"/>
            <a:ext cx="8434317" cy="2086725"/>
          </a:xfrm>
          <a:prstGeom prst="rect">
            <a:avLst/>
          </a:prstGeom>
          <a:noFill/>
        </p:spPr>
        <p:txBody>
          <a:bodyPr wrap="square" rtlCol="0">
            <a:spAutoFit/>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全国中小企业股份转让系统业务指南</a:t>
            </a:r>
          </a:p>
        </p:txBody>
      </p:sp>
      <p:pic>
        <p:nvPicPr>
          <p:cNvPr id="23" name="Picture 2" descr="E:\运营管理总部\个人工作资料\公司logo\公司LOGO标准\图片格式（仅供查阅）\应用办公系统\12.gif"/>
          <p:cNvPicPr>
            <a:picLocks noChangeAspect="1" noChangeArrowheads="1"/>
          </p:cNvPicPr>
          <p:nvPr userDrawn="1"/>
        </p:nvPicPr>
        <p:blipFill>
          <a:blip r:embed="rId2" cstate="print"/>
          <a:srcRect/>
          <a:stretch>
            <a:fillRect/>
          </a:stretch>
        </p:blipFill>
        <p:spPr bwMode="auto">
          <a:xfrm>
            <a:off x="555002" y="1690548"/>
            <a:ext cx="2645395" cy="2645395"/>
          </a:xfrm>
          <a:prstGeom prst="rect">
            <a:avLst/>
          </a:prstGeom>
          <a:noFill/>
        </p:spPr>
      </p:pic>
      <p:sp>
        <p:nvSpPr>
          <p:cNvPr id="4" name="TextBox 3"/>
          <p:cNvSpPr txBox="1"/>
          <p:nvPr userDrawn="1"/>
        </p:nvSpPr>
        <p:spPr>
          <a:xfrm>
            <a:off x="177421" y="5854882"/>
            <a:ext cx="11805315" cy="923330"/>
          </a:xfrm>
          <a:prstGeom prst="rect">
            <a:avLst/>
          </a:prstGeom>
          <a:noFill/>
        </p:spPr>
        <p:txBody>
          <a:bodyPr wrap="square" rtlCol="0">
            <a:spAutoFit/>
          </a:bodyPr>
          <a:lstStyle/>
          <a:p>
            <a:r>
              <a:rPr lang="zh-CN" altLang="en-US" dirty="0" smtClean="0">
                <a:solidFill>
                  <a:srgbClr val="FF0000"/>
                </a:solidFill>
              </a:rPr>
              <a:t>免责声明：本指南内容来自全国中小企业股份转让系统公司及其他机构公开的业务制度和材料，相关内容不构成投资建议，仅可用于投资者学习，不可用于商业目的。如因时效性原因，相关制度和流程发生变化，请以最新的制度流程为准。</a:t>
            </a:r>
            <a:endParaRPr lang="zh-CN" altLang="en-US" dirty="0">
              <a:solidFill>
                <a:srgbClr val="FF0000"/>
              </a:solidFill>
            </a:endParaRPr>
          </a:p>
        </p:txBody>
      </p:sp>
    </p:spTree>
    <p:extLst>
      <p:ext uri="{BB962C8B-B14F-4D97-AF65-F5344CB8AC3E}">
        <p14:creationId xmlns="" xmlns:p14="http://schemas.microsoft.com/office/powerpoint/2010/main" val="3233940683"/>
      </p:ext>
    </p:extLst>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82" name="文本框 81"/>
          <p:cNvSpPr txBox="1"/>
          <p:nvPr userDrawn="1"/>
        </p:nvSpPr>
        <p:spPr>
          <a:xfrm>
            <a:off x="2228760" y="3051897"/>
            <a:ext cx="3877985" cy="1200329"/>
          </a:xfrm>
          <a:prstGeom prst="rect">
            <a:avLst/>
          </a:prstGeom>
          <a:noFill/>
        </p:spPr>
        <p:txBody>
          <a:bodyPr wrap="none" rtlCol="0">
            <a:spAutoFit/>
          </a:bodyPr>
          <a:lstStyle/>
          <a:p>
            <a:r>
              <a:rPr lang="zh-CN" altLang="en-US" sz="7200" b="1" dirty="0" smtClean="0">
                <a:solidFill>
                  <a:schemeClr val="bg1"/>
                </a:solidFill>
              </a:rPr>
              <a:t>谢谢聆听</a:t>
            </a:r>
            <a:endParaRPr lang="zh-CN" altLang="en-US" sz="7200" b="1" dirty="0">
              <a:solidFill>
                <a:schemeClr val="bg1"/>
              </a:solidFill>
            </a:endParaRPr>
          </a:p>
        </p:txBody>
      </p:sp>
      <p:pic>
        <p:nvPicPr>
          <p:cNvPr id="27" name="Picture 2" descr="E:\运营管理总部\个人工作资料\公司logo\公司LOGO标准\图片格式（仅供查阅）\应用办公系统\12.gif"/>
          <p:cNvPicPr>
            <a:picLocks noChangeAspect="1" noChangeArrowheads="1"/>
          </p:cNvPicPr>
          <p:nvPr userDrawn="1"/>
        </p:nvPicPr>
        <p:blipFill>
          <a:blip r:embed="rId2" cstate="print"/>
          <a:srcRect/>
          <a:stretch>
            <a:fillRect/>
          </a:stretch>
        </p:blipFill>
        <p:spPr bwMode="auto">
          <a:xfrm>
            <a:off x="7574507" y="1442612"/>
            <a:ext cx="3630305" cy="3630305"/>
          </a:xfrm>
          <a:prstGeom prst="rect">
            <a:avLst/>
          </a:prstGeom>
          <a:noFill/>
        </p:spPr>
      </p:pic>
    </p:spTree>
    <p:extLst>
      <p:ext uri="{BB962C8B-B14F-4D97-AF65-F5344CB8AC3E}">
        <p14:creationId xmlns="" xmlns:p14="http://schemas.microsoft.com/office/powerpoint/2010/main" val="3655019292"/>
      </p:ext>
    </p:extLst>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3" name="矩形 2"/>
          <p:cNvSpPr/>
          <p:nvPr userDrawn="1"/>
        </p:nvSpPr>
        <p:spPr>
          <a:xfrm>
            <a:off x="6096000" y="0"/>
            <a:ext cx="6096000" cy="6858000"/>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userDrawn="1"/>
        </p:nvGrpSpPr>
        <p:grpSpPr>
          <a:xfrm>
            <a:off x="4467122" y="2105602"/>
            <a:ext cx="3257757" cy="3406452"/>
            <a:chOff x="4467186" y="1920556"/>
            <a:chExt cx="3257757" cy="3406452"/>
          </a:xfrm>
        </p:grpSpPr>
        <p:sp>
          <p:nvSpPr>
            <p:cNvPr id="8" name="等腰三角形 7"/>
            <p:cNvSpPr/>
            <p:nvPr/>
          </p:nvSpPr>
          <p:spPr>
            <a:xfrm rot="16200000">
              <a:off x="4337230" y="3572605"/>
              <a:ext cx="1884359" cy="1624448"/>
            </a:xfrm>
            <a:prstGeom prst="triangle">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4337230" y="2630422"/>
              <a:ext cx="1884359" cy="1624448"/>
            </a:xfrm>
            <a:prstGeom prst="triangle">
              <a:avLst/>
            </a:prstGeom>
            <a:solidFill>
              <a:srgbClr val="00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5970539" y="2630422"/>
              <a:ext cx="1884359" cy="1624448"/>
            </a:xfrm>
            <a:prstGeom prst="triangle">
              <a:avLst/>
            </a:prstGeom>
            <a:solidFill>
              <a:srgbClr val="BB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2600000">
              <a:off x="5560700" y="1920556"/>
              <a:ext cx="1884359" cy="1624448"/>
            </a:xfrm>
            <a:prstGeom prst="triangle">
              <a:avLst/>
            </a:prstGeom>
            <a:solidFill>
              <a:srgbClr val="DF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9000000" flipV="1">
              <a:off x="5560700" y="3340287"/>
              <a:ext cx="1884359" cy="1624448"/>
            </a:xfrm>
            <a:prstGeom prst="triangle">
              <a:avLst/>
            </a:prstGeom>
            <a:solidFill>
              <a:srgbClr val="82C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9000000" flipH="1">
              <a:off x="4747069" y="1920557"/>
              <a:ext cx="1884359" cy="1624448"/>
            </a:xfrm>
            <a:prstGeom prst="triangle">
              <a:avLst/>
            </a:pr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a:off x="341039" y="3175878"/>
            <a:ext cx="792457" cy="812984"/>
            <a:chOff x="7673976" y="2593975"/>
            <a:chExt cx="1716088" cy="1760538"/>
          </a:xfrm>
        </p:grpSpPr>
        <p:sp>
          <p:nvSpPr>
            <p:cNvPr id="16" name="Freeform 60"/>
            <p:cNvSpPr>
              <a:spLocks/>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rgbClr val="23A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userDrawn="1"/>
        </p:nvGrpSpPr>
        <p:grpSpPr>
          <a:xfrm>
            <a:off x="7989549" y="3348851"/>
            <a:ext cx="652955" cy="635854"/>
            <a:chOff x="7704137" y="2810669"/>
            <a:chExt cx="1333500" cy="1298575"/>
          </a:xfrm>
          <a:solidFill>
            <a:schemeClr val="bg1"/>
          </a:solidFill>
        </p:grpSpPr>
        <p:sp>
          <p:nvSpPr>
            <p:cNvPr id="19" name="Freeform 44"/>
            <p:cNvSpPr>
              <a:spLocks/>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0" name="Freeform 45"/>
            <p:cNvSpPr>
              <a:spLocks/>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1" name="Freeform 46"/>
            <p:cNvSpPr>
              <a:spLocks/>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2" name="Freeform 47"/>
            <p:cNvSpPr>
              <a:spLocks/>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3" name="Freeform 48"/>
            <p:cNvSpPr>
              <a:spLocks/>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4" name="Freeform 49"/>
            <p:cNvSpPr>
              <a:spLocks/>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5" name="Freeform 50"/>
            <p:cNvSpPr>
              <a:spLocks/>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6" name="Freeform 51"/>
            <p:cNvSpPr>
              <a:spLocks/>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sp>
          <p:nvSpPr>
            <p:cNvPr id="27" name="Freeform 52"/>
            <p:cNvSpPr>
              <a:spLocks/>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p>
          </p:txBody>
        </p:sp>
      </p:grpSp>
      <p:grpSp>
        <p:nvGrpSpPr>
          <p:cNvPr id="28" name="组合 27"/>
          <p:cNvGrpSpPr/>
          <p:nvPr userDrawn="1"/>
        </p:nvGrpSpPr>
        <p:grpSpPr>
          <a:xfrm>
            <a:off x="828429" y="5128462"/>
            <a:ext cx="855525" cy="653404"/>
            <a:chOff x="7756526" y="649288"/>
            <a:chExt cx="1847850" cy="1411287"/>
          </a:xfrm>
        </p:grpSpPr>
        <p:sp>
          <p:nvSpPr>
            <p:cNvPr id="29"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solidFill>
              <a:srgbClr val="3B4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solidFill>
              <a:srgbClr val="23A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26"/>
            <p:cNvSpPr>
              <a:spLocks noChangeArrowheads="1"/>
            </p:cNvSpPr>
            <p:nvPr/>
          </p:nvSpPr>
          <p:spPr bwMode="auto">
            <a:xfrm>
              <a:off x="7948613" y="1250950"/>
              <a:ext cx="146050" cy="146050"/>
            </a:xfrm>
            <a:prstGeom prst="ellipse">
              <a:avLst/>
            </a:prstGeom>
            <a:solidFill>
              <a:srgbClr val="A6C8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27"/>
            <p:cNvSpPr>
              <a:spLocks noChangeArrowheads="1"/>
            </p:cNvSpPr>
            <p:nvPr/>
          </p:nvSpPr>
          <p:spPr bwMode="auto">
            <a:xfrm>
              <a:off x="8261351" y="1250950"/>
              <a:ext cx="149225" cy="146050"/>
            </a:xfrm>
            <a:prstGeom prst="ellipse">
              <a:avLst/>
            </a:prstGeom>
            <a:solidFill>
              <a:srgbClr val="A6C8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Oval 28"/>
            <p:cNvSpPr>
              <a:spLocks noChangeArrowheads="1"/>
            </p:cNvSpPr>
            <p:nvPr/>
          </p:nvSpPr>
          <p:spPr bwMode="auto">
            <a:xfrm>
              <a:off x="8574088" y="1250950"/>
              <a:ext cx="149225" cy="146050"/>
            </a:xfrm>
            <a:prstGeom prst="ellipse">
              <a:avLst/>
            </a:prstGeom>
            <a:solidFill>
              <a:srgbClr val="A6C8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p:cNvGrpSpPr/>
          <p:nvPr userDrawn="1"/>
        </p:nvGrpSpPr>
        <p:grpSpPr>
          <a:xfrm>
            <a:off x="6963118" y="5148931"/>
            <a:ext cx="623510" cy="612467"/>
            <a:chOff x="234950" y="2943226"/>
            <a:chExt cx="1344613" cy="1320800"/>
          </a:xfrm>
          <a:solidFill>
            <a:schemeClr val="bg1"/>
          </a:solidFill>
        </p:grpSpPr>
        <p:sp>
          <p:nvSpPr>
            <p:cNvPr id="35" name="Freeform 41"/>
            <p:cNvSpPr>
              <a:spLocks/>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2"/>
            <p:cNvSpPr>
              <a:spLocks/>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3"/>
            <p:cNvSpPr>
              <a:spLocks/>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4"/>
            <p:cNvSpPr>
              <a:spLocks/>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5"/>
            <p:cNvSpPr>
              <a:spLocks/>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userDrawn="1"/>
        </p:nvGrpSpPr>
        <p:grpSpPr>
          <a:xfrm>
            <a:off x="6963118" y="1593804"/>
            <a:ext cx="623510" cy="578605"/>
            <a:chOff x="5278438" y="2973388"/>
            <a:chExt cx="1344613" cy="1247775"/>
          </a:xfrm>
          <a:solidFill>
            <a:schemeClr val="bg1"/>
          </a:solidFill>
        </p:grpSpPr>
        <p:sp>
          <p:nvSpPr>
            <p:cNvPr id="4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userDrawn="1"/>
        </p:nvGrpSpPr>
        <p:grpSpPr>
          <a:xfrm>
            <a:off x="910304" y="1561549"/>
            <a:ext cx="664429" cy="643114"/>
            <a:chOff x="3030538" y="663575"/>
            <a:chExt cx="1435101" cy="1389063"/>
          </a:xfrm>
        </p:grpSpPr>
        <p:sp>
          <p:nvSpPr>
            <p:cNvPr id="46"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rgbClr val="3B4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
            <p:cNvSpPr>
              <a:spLocks/>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rgbClr val="3B4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
            <p:cNvSpPr>
              <a:spLocks/>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rgbClr val="3B4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4"/>
            <p:cNvSpPr>
              <a:spLocks/>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rgbClr val="A6C8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5"/>
            <p:cNvSpPr>
              <a:spLocks/>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rgbClr val="A6C8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6"/>
            <p:cNvSpPr>
              <a:spLocks/>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rgbClr val="23A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Oval 17"/>
            <p:cNvSpPr>
              <a:spLocks noChangeArrowheads="1"/>
            </p:cNvSpPr>
            <p:nvPr/>
          </p:nvSpPr>
          <p:spPr bwMode="auto">
            <a:xfrm>
              <a:off x="3906838" y="1149350"/>
              <a:ext cx="52388" cy="52388"/>
            </a:xfrm>
            <a:prstGeom prst="ellipse">
              <a:avLst/>
            </a:prstGeom>
            <a:solidFill>
              <a:srgbClr val="23A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p:cNvSpPr txBox="1"/>
          <p:nvPr userDrawn="1"/>
        </p:nvSpPr>
        <p:spPr>
          <a:xfrm>
            <a:off x="1592373" y="1499091"/>
            <a:ext cx="3262432" cy="1163395"/>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第一章</a:t>
            </a:r>
            <a:endParaRPr lang="en-US" altLang="zh-CN" dirty="0" smtClean="0">
              <a:solidFill>
                <a:schemeClr val="tx1">
                  <a:lumMod val="65000"/>
                  <a:lumOff val="35000"/>
                </a:schemeClr>
              </a:solidFill>
            </a:endParaRPr>
          </a:p>
          <a:p>
            <a:pPr>
              <a:lnSpc>
                <a:spcPct val="120000"/>
              </a:lnSpc>
            </a:pPr>
            <a:r>
              <a:rPr lang="zh-CN" altLang="en-US" sz="2000" b="1" dirty="0" smtClean="0">
                <a:solidFill>
                  <a:schemeClr val="tx1">
                    <a:lumMod val="65000"/>
                    <a:lumOff val="35000"/>
                  </a:schemeClr>
                </a:solidFill>
              </a:rPr>
              <a:t>全国中小企业股份转让系统</a:t>
            </a:r>
            <a:endParaRPr lang="en-US" altLang="zh-CN" sz="2000" b="1" dirty="0" smtClean="0">
              <a:solidFill>
                <a:schemeClr val="tx1">
                  <a:lumMod val="65000"/>
                  <a:lumOff val="35000"/>
                </a:schemeClr>
              </a:solidFill>
            </a:endParaRPr>
          </a:p>
          <a:p>
            <a:pPr>
              <a:lnSpc>
                <a:spcPct val="120000"/>
              </a:lnSpc>
            </a:pPr>
            <a:r>
              <a:rPr lang="zh-CN" altLang="en-US" sz="2000" b="1" dirty="0" smtClean="0">
                <a:solidFill>
                  <a:schemeClr val="tx1">
                    <a:lumMod val="65000"/>
                    <a:lumOff val="35000"/>
                  </a:schemeClr>
                </a:solidFill>
              </a:rPr>
              <a:t>简介</a:t>
            </a:r>
            <a:endParaRPr lang="zh-CN" altLang="en-US" sz="2000" b="1" dirty="0">
              <a:solidFill>
                <a:schemeClr val="tx1">
                  <a:lumMod val="65000"/>
                  <a:lumOff val="35000"/>
                </a:schemeClr>
              </a:solidFill>
            </a:endParaRPr>
          </a:p>
        </p:txBody>
      </p:sp>
      <p:sp>
        <p:nvSpPr>
          <p:cNvPr id="54" name="文本框 53"/>
          <p:cNvSpPr txBox="1"/>
          <p:nvPr userDrawn="1"/>
        </p:nvSpPr>
        <p:spPr>
          <a:xfrm>
            <a:off x="1127239" y="3268695"/>
            <a:ext cx="3262432" cy="1163395"/>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a:t>
            </a:r>
            <a:r>
              <a:rPr lang="zh-CN" altLang="en-US" dirty="0">
                <a:solidFill>
                  <a:schemeClr val="tx1">
                    <a:lumMod val="65000"/>
                    <a:lumOff val="35000"/>
                  </a:schemeClr>
                </a:solidFill>
              </a:rPr>
              <a:t>二</a:t>
            </a:r>
            <a:r>
              <a:rPr lang="zh-CN" altLang="en-US" dirty="0" smtClean="0">
                <a:solidFill>
                  <a:schemeClr val="tx1">
                    <a:lumMod val="65000"/>
                    <a:lumOff val="35000"/>
                  </a:schemeClr>
                </a:solidFill>
              </a:rPr>
              <a:t>章</a:t>
            </a:r>
            <a:endParaRPr lang="en-US" altLang="zh-CN" dirty="0" smtClean="0">
              <a:solidFill>
                <a:schemeClr val="tx1">
                  <a:lumMod val="65000"/>
                  <a:lumOff val="35000"/>
                </a:schemeClr>
              </a:solidFill>
            </a:endParaRPr>
          </a:p>
          <a:p>
            <a:pPr>
              <a:lnSpc>
                <a:spcPct val="120000"/>
              </a:lnSpc>
            </a:pPr>
            <a:r>
              <a:rPr lang="zh-CN" altLang="en-US" sz="2000" b="1" dirty="0" smtClean="0">
                <a:solidFill>
                  <a:schemeClr val="tx1">
                    <a:lumMod val="65000"/>
                    <a:lumOff val="35000"/>
                  </a:schemeClr>
                </a:solidFill>
              </a:rPr>
              <a:t>全国中小企业股份转让系统</a:t>
            </a:r>
            <a:endParaRPr lang="en-US" altLang="zh-CN" sz="2000" b="1" dirty="0" smtClean="0">
              <a:solidFill>
                <a:schemeClr val="tx1">
                  <a:lumMod val="65000"/>
                  <a:lumOff val="35000"/>
                </a:schemeClr>
              </a:solidFill>
            </a:endParaRPr>
          </a:p>
          <a:p>
            <a:pPr>
              <a:lnSpc>
                <a:spcPct val="120000"/>
              </a:lnSpc>
            </a:pPr>
            <a:r>
              <a:rPr lang="zh-CN" altLang="en-US" sz="2000" b="1" dirty="0" smtClean="0">
                <a:solidFill>
                  <a:schemeClr val="tx1">
                    <a:lumMod val="65000"/>
                    <a:lumOff val="35000"/>
                  </a:schemeClr>
                </a:solidFill>
              </a:rPr>
              <a:t>挂牌准入</a:t>
            </a:r>
            <a:endParaRPr lang="zh-CN" altLang="en-US" sz="2000" b="1" dirty="0">
              <a:solidFill>
                <a:schemeClr val="tx1">
                  <a:lumMod val="65000"/>
                  <a:lumOff val="35000"/>
                </a:schemeClr>
              </a:solidFill>
            </a:endParaRPr>
          </a:p>
        </p:txBody>
      </p:sp>
      <p:grpSp>
        <p:nvGrpSpPr>
          <p:cNvPr id="2" name="组合 1"/>
          <p:cNvGrpSpPr/>
          <p:nvPr userDrawn="1"/>
        </p:nvGrpSpPr>
        <p:grpSpPr>
          <a:xfrm>
            <a:off x="5247894" y="2911404"/>
            <a:ext cx="1655322" cy="1440000"/>
            <a:chOff x="5247894" y="3088828"/>
            <a:chExt cx="1655322" cy="1440000"/>
          </a:xfrm>
        </p:grpSpPr>
        <p:sp>
          <p:nvSpPr>
            <p:cNvPr id="14" name="椭圆 13"/>
            <p:cNvSpPr/>
            <p:nvPr userDrawn="1"/>
          </p:nvSpPr>
          <p:spPr>
            <a:xfrm>
              <a:off x="5376000" y="3088828"/>
              <a:ext cx="1440000" cy="1440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5"/>
            <p:cNvSpPr txBox="1"/>
            <p:nvPr userDrawn="1"/>
          </p:nvSpPr>
          <p:spPr>
            <a:xfrm>
              <a:off x="5247894" y="3857044"/>
              <a:ext cx="1655322" cy="338554"/>
            </a:xfrm>
            <a:prstGeom prst="rect">
              <a:avLst/>
            </a:prstGeom>
            <a:noFill/>
          </p:spPr>
          <p:txBody>
            <a:bodyPr wrap="square" rtlCol="0">
              <a:spAutoFit/>
            </a:bodyPr>
            <a:lstStyle/>
            <a:p>
              <a:pPr algn="ctr"/>
              <a:r>
                <a:rPr lang="en-US" altLang="zh-CN" sz="1600" dirty="0" smtClean="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56" name="文本框 13"/>
            <p:cNvSpPr txBox="1"/>
            <p:nvPr userDrawn="1"/>
          </p:nvSpPr>
          <p:spPr>
            <a:xfrm>
              <a:off x="5247894" y="3416514"/>
              <a:ext cx="1655322"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ea typeface="微软雅黑"/>
                </a:rPr>
                <a:t>目录页</a:t>
              </a:r>
              <a:endParaRPr lang="zh-CN" altLang="en-US" sz="2400" b="1" dirty="0">
                <a:solidFill>
                  <a:schemeClr val="tx1">
                    <a:lumMod val="65000"/>
                    <a:lumOff val="35000"/>
                  </a:schemeClr>
                </a:solidFill>
                <a:ea typeface="微软雅黑"/>
              </a:endParaRPr>
            </a:p>
          </p:txBody>
        </p:sp>
      </p:grpSp>
      <p:sp>
        <p:nvSpPr>
          <p:cNvPr id="57" name="文本框 56"/>
          <p:cNvSpPr txBox="1"/>
          <p:nvPr userDrawn="1"/>
        </p:nvSpPr>
        <p:spPr>
          <a:xfrm>
            <a:off x="1796123" y="5058132"/>
            <a:ext cx="1467068" cy="794064"/>
          </a:xfrm>
          <a:prstGeom prst="rect">
            <a:avLst/>
          </a:prstGeom>
          <a:noFill/>
        </p:spPr>
        <p:txBody>
          <a:bodyPr wrap="none" rtlCol="0">
            <a:spAutoFit/>
          </a:bodyPr>
          <a:lstStyle/>
          <a:p>
            <a:pPr>
              <a:lnSpc>
                <a:spcPct val="120000"/>
              </a:lnSpc>
            </a:pPr>
            <a:r>
              <a:rPr lang="zh-CN" altLang="en-US" dirty="0" smtClean="0">
                <a:solidFill>
                  <a:schemeClr val="tx1">
                    <a:lumMod val="65000"/>
                    <a:lumOff val="35000"/>
                  </a:schemeClr>
                </a:solidFill>
              </a:rPr>
              <a:t>第三章</a:t>
            </a:r>
            <a:endParaRPr lang="en-US" altLang="zh-CN" dirty="0" smtClean="0">
              <a:solidFill>
                <a:schemeClr val="tx1">
                  <a:lumMod val="65000"/>
                  <a:lumOff val="35000"/>
                </a:schemeClr>
              </a:solidFill>
            </a:endParaRPr>
          </a:p>
          <a:p>
            <a:pPr>
              <a:lnSpc>
                <a:spcPct val="120000"/>
              </a:lnSpc>
            </a:pPr>
            <a:r>
              <a:rPr lang="zh-CN" altLang="en-US" sz="2000" b="1" dirty="0" smtClean="0">
                <a:solidFill>
                  <a:schemeClr val="tx1">
                    <a:lumMod val="65000"/>
                    <a:lumOff val="35000"/>
                  </a:schemeClr>
                </a:solidFill>
              </a:rPr>
              <a:t>投资者准入</a:t>
            </a:r>
            <a:endParaRPr lang="zh-CN" altLang="en-US" sz="2000" b="1" dirty="0">
              <a:solidFill>
                <a:schemeClr val="tx1">
                  <a:lumMod val="65000"/>
                  <a:lumOff val="35000"/>
                </a:schemeClr>
              </a:solidFill>
            </a:endParaRPr>
          </a:p>
        </p:txBody>
      </p:sp>
      <p:sp>
        <p:nvSpPr>
          <p:cNvPr id="58" name="文本框 57"/>
          <p:cNvSpPr txBox="1"/>
          <p:nvPr userDrawn="1"/>
        </p:nvSpPr>
        <p:spPr>
          <a:xfrm>
            <a:off x="7745923" y="1499091"/>
            <a:ext cx="3262432" cy="1163395"/>
          </a:xfrm>
          <a:prstGeom prst="rect">
            <a:avLst/>
          </a:prstGeom>
          <a:noFill/>
        </p:spPr>
        <p:txBody>
          <a:bodyPr wrap="none" rtlCol="0">
            <a:spAutoFit/>
          </a:bodyPr>
          <a:lstStyle/>
          <a:p>
            <a:pPr>
              <a:lnSpc>
                <a:spcPct val="120000"/>
              </a:lnSpc>
            </a:pPr>
            <a:r>
              <a:rPr lang="zh-CN" altLang="en-US" dirty="0" smtClean="0">
                <a:solidFill>
                  <a:schemeClr val="bg1"/>
                </a:solidFill>
              </a:rPr>
              <a:t>第四章</a:t>
            </a:r>
            <a:endParaRPr lang="en-US" altLang="zh-CN" dirty="0" smtClean="0">
              <a:solidFill>
                <a:schemeClr val="bg1"/>
              </a:solidFill>
            </a:endParaRPr>
          </a:p>
          <a:p>
            <a:pPr marL="0" marR="0" indent="0" algn="l" defTabSz="914400" rtl="0" eaLnBrk="1" fontAlgn="auto" latinLnBrk="0" hangingPunct="1">
              <a:lnSpc>
                <a:spcPct val="120000"/>
              </a:lnSpc>
              <a:spcBef>
                <a:spcPts val="0"/>
              </a:spcBef>
              <a:spcAft>
                <a:spcPts val="0"/>
              </a:spcAft>
              <a:buClrTx/>
              <a:buSzTx/>
              <a:buFontTx/>
              <a:buNone/>
              <a:tabLst/>
              <a:defRPr/>
            </a:pPr>
            <a:r>
              <a:rPr lang="zh-CN" altLang="en-US" sz="2000" b="1" kern="1200" dirty="0" smtClean="0">
                <a:solidFill>
                  <a:schemeClr val="bg1"/>
                </a:solidFill>
                <a:latin typeface="+mn-lt"/>
                <a:ea typeface="+mn-ea"/>
                <a:cs typeface="+mn-cs"/>
              </a:rPr>
              <a:t>全国中小企业股份转让系统</a:t>
            </a:r>
            <a:endParaRPr lang="en-US" altLang="zh-CN" sz="2000" b="1" kern="1200" dirty="0" smtClean="0">
              <a:solidFill>
                <a:schemeClr val="bg1"/>
              </a:solidFill>
              <a:latin typeface="+mn-lt"/>
              <a:ea typeface="+mn-ea"/>
              <a:cs typeface="+mn-cs"/>
            </a:endParaRPr>
          </a:p>
          <a:p>
            <a:pPr>
              <a:lnSpc>
                <a:spcPct val="120000"/>
              </a:lnSpc>
            </a:pPr>
            <a:r>
              <a:rPr lang="zh-CN" altLang="en-US" sz="2000" b="1" dirty="0" smtClean="0">
                <a:solidFill>
                  <a:schemeClr val="bg1"/>
                </a:solidFill>
              </a:rPr>
              <a:t>交易制度</a:t>
            </a:r>
            <a:endParaRPr lang="zh-CN" altLang="en-US" sz="2000" b="1" dirty="0">
              <a:solidFill>
                <a:schemeClr val="bg1"/>
              </a:solidFill>
            </a:endParaRPr>
          </a:p>
        </p:txBody>
      </p:sp>
      <p:sp>
        <p:nvSpPr>
          <p:cNvPr id="59" name="文本框 58"/>
          <p:cNvSpPr txBox="1"/>
          <p:nvPr userDrawn="1"/>
        </p:nvSpPr>
        <p:spPr>
          <a:xfrm>
            <a:off x="8762568" y="3254627"/>
            <a:ext cx="3262432" cy="1163395"/>
          </a:xfrm>
          <a:prstGeom prst="rect">
            <a:avLst/>
          </a:prstGeom>
          <a:noFill/>
        </p:spPr>
        <p:txBody>
          <a:bodyPr wrap="none" rtlCol="0">
            <a:spAutoFit/>
          </a:bodyPr>
          <a:lstStyle/>
          <a:p>
            <a:pPr>
              <a:lnSpc>
                <a:spcPct val="120000"/>
              </a:lnSpc>
            </a:pPr>
            <a:r>
              <a:rPr lang="zh-CN" altLang="en-US" dirty="0" smtClean="0">
                <a:solidFill>
                  <a:schemeClr val="bg1"/>
                </a:solidFill>
              </a:rPr>
              <a:t>第五章</a:t>
            </a:r>
            <a:endParaRPr lang="en-US" altLang="zh-CN" dirty="0" smtClean="0">
              <a:solidFill>
                <a:schemeClr val="bg1"/>
              </a:solidFill>
            </a:endParaRPr>
          </a:p>
          <a:p>
            <a:pPr marL="0" marR="0" indent="0" algn="l" defTabSz="914400" rtl="0" eaLnBrk="1" fontAlgn="auto" latinLnBrk="0" hangingPunct="1">
              <a:lnSpc>
                <a:spcPct val="120000"/>
              </a:lnSpc>
              <a:spcBef>
                <a:spcPts val="0"/>
              </a:spcBef>
              <a:spcAft>
                <a:spcPts val="0"/>
              </a:spcAft>
              <a:buClrTx/>
              <a:buSzTx/>
              <a:buFontTx/>
              <a:buNone/>
              <a:tabLst/>
              <a:defRPr/>
            </a:pPr>
            <a:r>
              <a:rPr lang="zh-CN" altLang="en-US" sz="2000" b="1" kern="1200" dirty="0" smtClean="0">
                <a:solidFill>
                  <a:schemeClr val="bg1"/>
                </a:solidFill>
                <a:latin typeface="+mn-lt"/>
                <a:ea typeface="+mn-ea"/>
                <a:cs typeface="+mn-cs"/>
              </a:rPr>
              <a:t>全国中小企业股份转让系统</a:t>
            </a:r>
            <a:endParaRPr lang="en-US" altLang="zh-CN" sz="2000" b="1" kern="1200" dirty="0" smtClean="0">
              <a:solidFill>
                <a:schemeClr val="bg1"/>
              </a:solidFill>
              <a:latin typeface="+mn-lt"/>
              <a:ea typeface="+mn-ea"/>
              <a:cs typeface="+mn-cs"/>
            </a:endParaRPr>
          </a:p>
          <a:p>
            <a:pPr>
              <a:lnSpc>
                <a:spcPct val="120000"/>
              </a:lnSpc>
            </a:pPr>
            <a:r>
              <a:rPr lang="zh-CN" altLang="en-US" sz="2000" b="1" dirty="0" smtClean="0">
                <a:solidFill>
                  <a:schemeClr val="bg1"/>
                </a:solidFill>
              </a:rPr>
              <a:t>系统操作</a:t>
            </a:r>
            <a:endParaRPr lang="zh-CN" altLang="en-US" sz="2000" b="1" dirty="0">
              <a:solidFill>
                <a:schemeClr val="bg1"/>
              </a:solidFill>
            </a:endParaRPr>
          </a:p>
        </p:txBody>
      </p:sp>
      <p:sp>
        <p:nvSpPr>
          <p:cNvPr id="60" name="文本框 59"/>
          <p:cNvSpPr txBox="1"/>
          <p:nvPr userDrawn="1"/>
        </p:nvSpPr>
        <p:spPr>
          <a:xfrm>
            <a:off x="7745923" y="5043799"/>
            <a:ext cx="3262432" cy="1163395"/>
          </a:xfrm>
          <a:prstGeom prst="rect">
            <a:avLst/>
          </a:prstGeom>
          <a:noFill/>
        </p:spPr>
        <p:txBody>
          <a:bodyPr wrap="none" rtlCol="0">
            <a:spAutoFit/>
          </a:bodyPr>
          <a:lstStyle/>
          <a:p>
            <a:pPr>
              <a:lnSpc>
                <a:spcPct val="120000"/>
              </a:lnSpc>
            </a:pPr>
            <a:r>
              <a:rPr lang="zh-CN" altLang="en-US" dirty="0" smtClean="0">
                <a:solidFill>
                  <a:schemeClr val="bg1"/>
                </a:solidFill>
              </a:rPr>
              <a:t>第六章</a:t>
            </a:r>
            <a:endParaRPr lang="en-US" altLang="zh-CN" dirty="0" smtClean="0">
              <a:solidFill>
                <a:schemeClr val="bg1"/>
              </a:solidFill>
            </a:endParaRPr>
          </a:p>
          <a:p>
            <a:pPr marL="0" marR="0" indent="0" algn="l" defTabSz="914400" rtl="0" eaLnBrk="1" fontAlgn="auto" latinLnBrk="0" hangingPunct="1">
              <a:lnSpc>
                <a:spcPct val="120000"/>
              </a:lnSpc>
              <a:spcBef>
                <a:spcPts val="0"/>
              </a:spcBef>
              <a:spcAft>
                <a:spcPts val="0"/>
              </a:spcAft>
              <a:buClrTx/>
              <a:buSzTx/>
              <a:buFontTx/>
              <a:buNone/>
              <a:tabLst/>
              <a:defRPr/>
            </a:pPr>
            <a:r>
              <a:rPr lang="zh-CN" altLang="en-US" sz="2000" b="1" kern="1200" dirty="0" smtClean="0">
                <a:solidFill>
                  <a:schemeClr val="bg1"/>
                </a:solidFill>
                <a:latin typeface="+mn-lt"/>
                <a:ea typeface="+mn-ea"/>
                <a:cs typeface="+mn-cs"/>
              </a:rPr>
              <a:t>全国中小企业股份转让系统</a:t>
            </a:r>
            <a:endParaRPr lang="en-US" altLang="zh-CN" sz="2000" b="1" kern="1200" dirty="0" smtClean="0">
              <a:solidFill>
                <a:schemeClr val="bg1"/>
              </a:solidFill>
              <a:latin typeface="+mn-lt"/>
              <a:ea typeface="+mn-ea"/>
              <a:cs typeface="+mn-cs"/>
            </a:endParaRPr>
          </a:p>
          <a:p>
            <a:pPr>
              <a:lnSpc>
                <a:spcPct val="120000"/>
              </a:lnSpc>
            </a:pPr>
            <a:r>
              <a:rPr lang="zh-CN" altLang="en-US" sz="2000" b="1" dirty="0" smtClean="0">
                <a:solidFill>
                  <a:schemeClr val="bg1"/>
                </a:solidFill>
              </a:rPr>
              <a:t>常见问题</a:t>
            </a:r>
            <a:endParaRPr lang="zh-CN" altLang="en-US" sz="2000" b="1" dirty="0">
              <a:solidFill>
                <a:schemeClr val="bg1"/>
              </a:solidFill>
            </a:endParaRPr>
          </a:p>
        </p:txBody>
      </p:sp>
    </p:spTree>
    <p:extLst>
      <p:ext uri="{BB962C8B-B14F-4D97-AF65-F5344CB8AC3E}">
        <p14:creationId xmlns="" xmlns:p14="http://schemas.microsoft.com/office/powerpoint/2010/main" val="3348149045"/>
      </p:ext>
    </p:extLst>
  </p:cSld>
  <p:clrMapOvr>
    <a:masterClrMapping/>
  </p:clrMapOvr>
  <mc:AlternateContent xmlns:mc="http://schemas.openxmlformats.org/markup-compatibility/2006">
    <mc:Choice xmlns="" xmlns:p14="http://schemas.microsoft.com/office/powerpoint/2010/main" Requires="p14">
      <p:transition>
        <p14:flip dir="r"/>
      </p:transition>
    </mc:Choice>
    <mc:Fallback>
      <p:transition>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a:t>
            </a:r>
            <a:r>
              <a:rPr lang="zh-CN" altLang="en-US" dirty="0" smtClean="0">
                <a:solidFill>
                  <a:schemeClr val="bg1"/>
                </a:solidFill>
                <a:latin typeface="微软雅黑" panose="020B0503020204020204" pitchFamily="34" charset="-122"/>
                <a:ea typeface="微软雅黑" panose="020B0503020204020204" pitchFamily="34" charset="-122"/>
              </a:rPr>
              <a:t>一</a:t>
            </a:r>
            <a:r>
              <a:rPr lang="zh-CN" altLang="en-US" dirty="0">
                <a:solidFill>
                  <a:schemeClr val="bg1"/>
                </a:solidFill>
                <a:latin typeface="微软雅黑" panose="020B0503020204020204" pitchFamily="34" charset="-122"/>
                <a:ea typeface="微软雅黑" panose="020B0503020204020204" pitchFamily="34" charset="-122"/>
              </a:rPr>
              <a:t>章</a:t>
            </a:r>
            <a:r>
              <a:rPr lang="zh-CN" altLang="en-US" dirty="0" smtClean="0">
                <a:solidFill>
                  <a:schemeClr val="bg1"/>
                </a:solidFill>
                <a:latin typeface="微软雅黑" panose="020B0503020204020204" pitchFamily="34" charset="-122"/>
                <a:ea typeface="微软雅黑" panose="020B0503020204020204" pitchFamily="34" charset="-122"/>
              </a:rPr>
              <a:t>    全国中小企业股份转让系统简介</a:t>
            </a:r>
          </a:p>
        </p:txBody>
      </p:sp>
    </p:spTree>
    <p:extLst>
      <p:ext uri="{BB962C8B-B14F-4D97-AF65-F5344CB8AC3E}">
        <p14:creationId xmlns="" xmlns:p14="http://schemas.microsoft.com/office/powerpoint/2010/main" val="4265523363"/>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8"/>
          <p:cNvSpPr txBox="1"/>
          <p:nvPr userDrawn="1"/>
        </p:nvSpPr>
        <p:spPr>
          <a:xfrm>
            <a:off x="1343471" y="498816"/>
            <a:ext cx="5521353"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第二章  全国中小企业股份转让系统新三板挂牌准入</a:t>
            </a:r>
          </a:p>
        </p:txBody>
      </p:sp>
    </p:spTree>
    <p:extLst>
      <p:ext uri="{BB962C8B-B14F-4D97-AF65-F5344CB8AC3E}">
        <p14:creationId xmlns="" xmlns:p14="http://schemas.microsoft.com/office/powerpoint/2010/main" val="2309777683"/>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 name="TextBox 8"/>
          <p:cNvSpPr txBox="1"/>
          <p:nvPr userDrawn="1"/>
        </p:nvSpPr>
        <p:spPr>
          <a:xfrm>
            <a:off x="1343471" y="498816"/>
            <a:ext cx="6613173"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第三章  全国中小企业股份转让系统投资者准入</a:t>
            </a:r>
          </a:p>
        </p:txBody>
      </p:sp>
    </p:spTree>
    <p:extLst>
      <p:ext uri="{BB962C8B-B14F-4D97-AF65-F5344CB8AC3E}">
        <p14:creationId xmlns="" xmlns:p14="http://schemas.microsoft.com/office/powerpoint/2010/main" val="2391086968"/>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
        <p:nvSpPr>
          <p:cNvPr id="2" name="TextBox 8"/>
          <p:cNvSpPr txBox="1"/>
          <p:nvPr userDrawn="1"/>
        </p:nvSpPr>
        <p:spPr>
          <a:xfrm>
            <a:off x="1343471" y="498816"/>
            <a:ext cx="6722355"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第四章  全国中小企业股份转让系统交易制度</a:t>
            </a:r>
          </a:p>
        </p:txBody>
      </p:sp>
    </p:spTree>
    <p:extLst>
      <p:ext uri="{BB962C8B-B14F-4D97-AF65-F5344CB8AC3E}">
        <p14:creationId xmlns="" xmlns:p14="http://schemas.microsoft.com/office/powerpoint/2010/main" val="921411416"/>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TextBox 8"/>
          <p:cNvSpPr txBox="1"/>
          <p:nvPr userDrawn="1"/>
        </p:nvSpPr>
        <p:spPr>
          <a:xfrm>
            <a:off x="1343472" y="498816"/>
            <a:ext cx="643575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第五章  全国中小企业股份转让系统系统操作</a:t>
            </a:r>
          </a:p>
        </p:txBody>
      </p:sp>
    </p:spTree>
    <p:extLst>
      <p:ext uri="{BB962C8B-B14F-4D97-AF65-F5344CB8AC3E}">
        <p14:creationId xmlns="" xmlns:p14="http://schemas.microsoft.com/office/powerpoint/2010/main" val="3358218012"/>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smtClean="0">
                <a:solidFill>
                  <a:schemeClr val="bg1"/>
                </a:solidFill>
                <a:latin typeface="微软雅黑" panose="020B0503020204020204" pitchFamily="34" charset="-122"/>
                <a:ea typeface="微软雅黑" panose="020B0503020204020204" pitchFamily="34" charset="-122"/>
              </a:rPr>
              <a:t>第六章    常见问题</a:t>
            </a:r>
          </a:p>
        </p:txBody>
      </p:sp>
    </p:spTree>
    <p:extLst>
      <p:ext uri="{BB962C8B-B14F-4D97-AF65-F5344CB8AC3E}">
        <p14:creationId xmlns="" xmlns:p14="http://schemas.microsoft.com/office/powerpoint/2010/main" val="1254660086"/>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450937"/>
            <a:ext cx="1215025" cy="450937"/>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215025" y="450936"/>
            <a:ext cx="10976975" cy="4509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nvSpPr>
        <p:spPr>
          <a:xfrm>
            <a:off x="11783149" y="351479"/>
            <a:ext cx="107972" cy="74995"/>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sz="1800" b="1" i="0" u="none" strike="noStrike" kern="0" cap="none" spc="0" normalizeH="0" baseline="0">
              <a:ln>
                <a:noFill/>
              </a:ln>
              <a:solidFill>
                <a:srgbClr val="F9F9F9"/>
              </a:solidFill>
              <a:effectLst/>
              <a:uLnTx/>
              <a:uFillTx/>
              <a:latin typeface="微软雅黑" pitchFamily="34" charset="-122"/>
              <a:ea typeface="微软雅黑" pitchFamily="34" charset="-122"/>
            </a:endParaRPr>
          </a:p>
        </p:txBody>
      </p:sp>
      <p:sp>
        <p:nvSpPr>
          <p:cNvPr id="10" name="Rectangle 5"/>
          <p:cNvSpPr>
            <a:spLocks noChangeArrowheads="1"/>
          </p:cNvSpPr>
          <p:nvPr userDrawn="1"/>
        </p:nvSpPr>
        <p:spPr bwMode="auto">
          <a:xfrm rot="16200000">
            <a:off x="11129319" y="343982"/>
            <a:ext cx="634120" cy="673544"/>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sz="1800"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sp>
        <p:nvSpPr>
          <p:cNvPr id="11" name="TextBox 15"/>
          <p:cNvSpPr txBox="1"/>
          <p:nvPr userDrawn="1"/>
        </p:nvSpPr>
        <p:spPr>
          <a:xfrm>
            <a:off x="11109607" y="464142"/>
            <a:ext cx="673544" cy="461665"/>
          </a:xfrm>
          <a:prstGeom prst="rect">
            <a:avLst/>
          </a:prstGeom>
          <a:noFill/>
        </p:spPr>
        <p:txBody>
          <a:bodyPr wrap="square" rtlCol="0">
            <a:spAutoFit/>
          </a:bodyPr>
          <a:lstStyle/>
          <a:p>
            <a:pPr algn="ctr"/>
            <a:fld id="{2EEF1883-7A0E-4F66-9932-E581691AD397}" type="slidenum">
              <a:rPr lang="zh-CN" altLang="en-US" sz="2400" smtClean="0">
                <a:solidFill>
                  <a:srgbClr val="2EA7E0"/>
                </a:solidFill>
                <a:latin typeface="Arial" panose="020B0604020202020204" pitchFamily="34" charset="0"/>
                <a:ea typeface="Arial Unicode MS" panose="020B0604020202020204" pitchFamily="34" charset="-122"/>
                <a:cs typeface="Arial" panose="020B0604020202020204" pitchFamily="34" charset="0"/>
              </a:rPr>
              <a:pPr algn="ctr"/>
              <a:t>‹#›</a:t>
            </a:fld>
            <a:r>
              <a:rPr lang="zh-CN" altLang="en-US" sz="2400" dirty="0" smtClean="0">
                <a:solidFill>
                  <a:srgbClr val="2EA7E0"/>
                </a:solidFill>
                <a:latin typeface="Arial" panose="020B0604020202020204" pitchFamily="34" charset="0"/>
                <a:ea typeface="Arial Unicode MS" panose="020B0604020202020204" pitchFamily="34" charset="-122"/>
                <a:cs typeface="Arial" panose="020B0604020202020204" pitchFamily="34" charset="0"/>
              </a:rPr>
              <a:t> </a:t>
            </a:r>
            <a:endParaRPr lang="zh-CN" altLang="en-US" sz="2400" b="0" dirty="0">
              <a:solidFill>
                <a:srgbClr val="2EA7E0"/>
              </a:solidFill>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 xmlns:p14="http://schemas.microsoft.com/office/powerpoint/2010/main" val="345967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18947985"/>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3.1  </a:t>
            </a:r>
            <a:r>
              <a:rPr lang="zh-CN" altLang="en-US" dirty="0" smtClean="0">
                <a:solidFill>
                  <a:schemeClr val="tx1">
                    <a:lumMod val="65000"/>
                    <a:lumOff val="35000"/>
                  </a:schemeClr>
                </a:solidFill>
              </a:rPr>
              <a:t>投资者权限</a:t>
            </a:r>
            <a:endParaRPr lang="zh-CN" altLang="en-US" dirty="0">
              <a:solidFill>
                <a:schemeClr val="tx1">
                  <a:lumMod val="65000"/>
                  <a:lumOff val="35000"/>
                </a:schemeClr>
              </a:solidFill>
            </a:endParaRPr>
          </a:p>
        </p:txBody>
      </p:sp>
      <p:sp>
        <p:nvSpPr>
          <p:cNvPr id="20" name="任意多边形 19"/>
          <p:cNvSpPr/>
          <p:nvPr/>
        </p:nvSpPr>
        <p:spPr>
          <a:xfrm>
            <a:off x="1314164" y="2154534"/>
            <a:ext cx="7071252" cy="2962252"/>
          </a:xfrm>
          <a:custGeom>
            <a:avLst/>
            <a:gdLst>
              <a:gd name="connsiteX0" fmla="*/ 3535626 w 7071252"/>
              <a:gd name="connsiteY0" fmla="*/ 0 h 2962252"/>
              <a:gd name="connsiteX1" fmla="*/ 7071252 w 7071252"/>
              <a:gd name="connsiteY1" fmla="*/ 1481126 h 2962252"/>
              <a:gd name="connsiteX2" fmla="*/ 3535626 w 7071252"/>
              <a:gd name="connsiteY2" fmla="*/ 2962252 h 2962252"/>
              <a:gd name="connsiteX3" fmla="*/ 0 w 7071252"/>
              <a:gd name="connsiteY3" fmla="*/ 1481126 h 2962252"/>
              <a:gd name="connsiteX4" fmla="*/ 3535626 w 7071252"/>
              <a:gd name="connsiteY4" fmla="*/ 0 h 2962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252" h="2962252">
                <a:moveTo>
                  <a:pt x="3535626" y="0"/>
                </a:moveTo>
                <a:cubicBezTo>
                  <a:pt x="5488298" y="0"/>
                  <a:pt x="7071252" y="663123"/>
                  <a:pt x="7071252" y="1481126"/>
                </a:cubicBezTo>
                <a:cubicBezTo>
                  <a:pt x="7071252" y="2299129"/>
                  <a:pt x="5488298" y="2962252"/>
                  <a:pt x="3535626" y="2962252"/>
                </a:cubicBezTo>
                <a:cubicBezTo>
                  <a:pt x="1582954" y="2962252"/>
                  <a:pt x="0" y="2299129"/>
                  <a:pt x="0" y="1481126"/>
                </a:cubicBezTo>
                <a:cubicBezTo>
                  <a:pt x="0" y="663123"/>
                  <a:pt x="1582954" y="0"/>
                  <a:pt x="3535626" y="0"/>
                </a:cubicBezTo>
                <a:close/>
              </a:path>
            </a:pathLst>
          </a:custGeom>
          <a:solidFill>
            <a:srgbClr val="E26E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14164" y="2357095"/>
            <a:ext cx="4717488" cy="2530930"/>
          </a:xfrm>
          <a:custGeom>
            <a:avLst/>
            <a:gdLst>
              <a:gd name="connsiteX0" fmla="*/ 2358744 w 4717488"/>
              <a:gd name="connsiteY0" fmla="*/ 0 h 2530930"/>
              <a:gd name="connsiteX1" fmla="*/ 4717488 w 4717488"/>
              <a:gd name="connsiteY1" fmla="*/ 1265465 h 2530930"/>
              <a:gd name="connsiteX2" fmla="*/ 2358744 w 4717488"/>
              <a:gd name="connsiteY2" fmla="*/ 2530930 h 2530930"/>
              <a:gd name="connsiteX3" fmla="*/ 0 w 4717488"/>
              <a:gd name="connsiteY3" fmla="*/ 1265465 h 2530930"/>
              <a:gd name="connsiteX4" fmla="*/ 2358744 w 4717488"/>
              <a:gd name="connsiteY4" fmla="*/ 0 h 253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488" h="2530930">
                <a:moveTo>
                  <a:pt x="2358744" y="0"/>
                </a:moveTo>
                <a:cubicBezTo>
                  <a:pt x="3661442" y="0"/>
                  <a:pt x="4717488" y="566568"/>
                  <a:pt x="4717488" y="1265465"/>
                </a:cubicBezTo>
                <a:cubicBezTo>
                  <a:pt x="4717488" y="1964362"/>
                  <a:pt x="3661442" y="2530930"/>
                  <a:pt x="2358744" y="2530930"/>
                </a:cubicBezTo>
                <a:cubicBezTo>
                  <a:pt x="1056046" y="2530930"/>
                  <a:pt x="0" y="1964362"/>
                  <a:pt x="0" y="1265465"/>
                </a:cubicBezTo>
                <a:cubicBezTo>
                  <a:pt x="0" y="566568"/>
                  <a:pt x="1056046" y="0"/>
                  <a:pt x="2358744" y="0"/>
                </a:cubicBezTo>
                <a:close/>
              </a:path>
            </a:pathLst>
          </a:custGeom>
          <a:solidFill>
            <a:srgbClr val="2EA5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314164" y="2747365"/>
            <a:ext cx="2130736" cy="1776592"/>
          </a:xfrm>
          <a:custGeom>
            <a:avLst/>
            <a:gdLst>
              <a:gd name="connsiteX0" fmla="*/ 1065368 w 2130736"/>
              <a:gd name="connsiteY0" fmla="*/ 0 h 1776592"/>
              <a:gd name="connsiteX1" fmla="*/ 2130736 w 2130736"/>
              <a:gd name="connsiteY1" fmla="*/ 888296 h 1776592"/>
              <a:gd name="connsiteX2" fmla="*/ 1065368 w 2130736"/>
              <a:gd name="connsiteY2" fmla="*/ 1776592 h 1776592"/>
              <a:gd name="connsiteX3" fmla="*/ 0 w 2130736"/>
              <a:gd name="connsiteY3" fmla="*/ 888296 h 1776592"/>
              <a:gd name="connsiteX4" fmla="*/ 1065368 w 2130736"/>
              <a:gd name="connsiteY4" fmla="*/ 0 h 177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736" h="1776592">
                <a:moveTo>
                  <a:pt x="1065368" y="0"/>
                </a:moveTo>
                <a:cubicBezTo>
                  <a:pt x="1653754" y="0"/>
                  <a:pt x="2130736" y="397704"/>
                  <a:pt x="2130736" y="888296"/>
                </a:cubicBezTo>
                <a:cubicBezTo>
                  <a:pt x="2130736" y="1378888"/>
                  <a:pt x="1653754" y="1776592"/>
                  <a:pt x="1065368" y="1776592"/>
                </a:cubicBezTo>
                <a:cubicBezTo>
                  <a:pt x="476982" y="1776592"/>
                  <a:pt x="0" y="1378888"/>
                  <a:pt x="0" y="888296"/>
                </a:cubicBezTo>
                <a:cubicBezTo>
                  <a:pt x="0" y="397704"/>
                  <a:pt x="476982" y="0"/>
                  <a:pt x="1065368" y="0"/>
                </a:cubicBezTo>
                <a:close/>
              </a:path>
            </a:pathLst>
          </a:custGeom>
          <a:solidFill>
            <a:srgbClr val="008D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 Box 5"/>
          <p:cNvSpPr txBox="1">
            <a:spLocks noChangeArrowheads="1"/>
          </p:cNvSpPr>
          <p:nvPr/>
        </p:nvSpPr>
        <p:spPr bwMode="gray">
          <a:xfrm>
            <a:off x="1099717" y="5322074"/>
            <a:ext cx="2433680" cy="646331"/>
          </a:xfrm>
          <a:prstGeom prst="rect">
            <a:avLst/>
          </a:prstGeom>
          <a:noFill/>
          <a:ln w="12700" algn="ctr">
            <a:noFill/>
            <a:miter lim="800000"/>
            <a:headEnd/>
            <a:tailEnd/>
          </a:ln>
        </p:spPr>
        <p:txBody>
          <a:bodyPr wrap="none">
            <a:spAutoFit/>
          </a:bodyPr>
          <a:lstStyle/>
          <a:p>
            <a:pPr algn="ctr">
              <a:defRPr/>
            </a:pPr>
            <a:r>
              <a:rPr lang="zh-CN" altLang="en-US" b="0" dirty="0" smtClean="0">
                <a:solidFill>
                  <a:schemeClr val="tx1">
                    <a:lumMod val="65000"/>
                    <a:lumOff val="35000"/>
                  </a:schemeClr>
                </a:solidFill>
                <a:latin typeface="微软雅黑" pitchFamily="34" charset="-122"/>
                <a:ea typeface="微软雅黑" pitchFamily="34" charset="-122"/>
              </a:rPr>
              <a:t>登记转</a:t>
            </a:r>
            <a:r>
              <a:rPr lang="en-US" altLang="zh-CN" b="0" dirty="0" smtClean="0">
                <a:solidFill>
                  <a:schemeClr val="tx1">
                    <a:lumMod val="65000"/>
                    <a:lumOff val="35000"/>
                  </a:schemeClr>
                </a:solidFill>
                <a:latin typeface="微软雅黑" pitchFamily="34" charset="-122"/>
                <a:ea typeface="微软雅黑" pitchFamily="34" charset="-122"/>
              </a:rPr>
              <a:t>A</a:t>
            </a:r>
          </a:p>
          <a:p>
            <a:pPr algn="ctr">
              <a:defRPr/>
            </a:pPr>
            <a:r>
              <a:rPr lang="zh-CN" altLang="en-US" dirty="0" smtClean="0">
                <a:solidFill>
                  <a:schemeClr val="tx1">
                    <a:lumMod val="65000"/>
                    <a:lumOff val="35000"/>
                  </a:schemeClr>
                </a:solidFill>
                <a:latin typeface="微软雅黑" pitchFamily="34" charset="-122"/>
                <a:ea typeface="微软雅黑" pitchFamily="34" charset="-122"/>
              </a:rPr>
              <a:t>老三板协议</a:t>
            </a:r>
            <a:r>
              <a:rPr lang="en-US" altLang="zh-CN" dirty="0" smtClean="0">
                <a:solidFill>
                  <a:schemeClr val="tx1">
                    <a:lumMod val="65000"/>
                    <a:lumOff val="35000"/>
                  </a:schemeClr>
                </a:solidFill>
                <a:latin typeface="微软雅黑" pitchFamily="34" charset="-122"/>
                <a:ea typeface="微软雅黑" pitchFamily="34" charset="-122"/>
              </a:rPr>
              <a:t>+</a:t>
            </a:r>
            <a:r>
              <a:rPr lang="zh-CN" altLang="en-US" dirty="0" smtClean="0">
                <a:solidFill>
                  <a:schemeClr val="tx1">
                    <a:lumMod val="65000"/>
                    <a:lumOff val="35000"/>
                  </a:schemeClr>
                </a:solidFill>
                <a:latin typeface="微软雅黑" pitchFamily="34" charset="-122"/>
                <a:ea typeface="微软雅黑" pitchFamily="34" charset="-122"/>
              </a:rPr>
              <a:t>风险揭示</a:t>
            </a:r>
            <a:endParaRPr lang="zh-CN" altLang="en-US" b="0" dirty="0">
              <a:solidFill>
                <a:schemeClr val="tx1">
                  <a:lumMod val="65000"/>
                  <a:lumOff val="35000"/>
                </a:schemeClr>
              </a:solidFill>
              <a:latin typeface="微软雅黑" pitchFamily="34" charset="-122"/>
              <a:ea typeface="微软雅黑" pitchFamily="34" charset="-122"/>
            </a:endParaRPr>
          </a:p>
        </p:txBody>
      </p:sp>
      <p:sp>
        <p:nvSpPr>
          <p:cNvPr id="24" name="Text Box 6"/>
          <p:cNvSpPr txBox="1">
            <a:spLocks noChangeArrowheads="1"/>
          </p:cNvSpPr>
          <p:nvPr/>
        </p:nvSpPr>
        <p:spPr bwMode="gray">
          <a:xfrm>
            <a:off x="3714835" y="5322074"/>
            <a:ext cx="2433679" cy="923330"/>
          </a:xfrm>
          <a:prstGeom prst="rect">
            <a:avLst/>
          </a:prstGeom>
          <a:noFill/>
          <a:ln w="12700" algn="ctr">
            <a:noFill/>
            <a:miter lim="800000"/>
            <a:headEnd/>
            <a:tailEnd/>
          </a:ln>
        </p:spPr>
        <p:txBody>
          <a:bodyPr wrap="none">
            <a:spAutoFit/>
          </a:bodyPr>
          <a:lstStyle/>
          <a:p>
            <a:pPr algn="ctr">
              <a:defRPr/>
            </a:pPr>
            <a:r>
              <a:rPr lang="zh-CN" altLang="en-US" b="0" dirty="0" smtClean="0">
                <a:solidFill>
                  <a:schemeClr val="tx1">
                    <a:lumMod val="65000"/>
                    <a:lumOff val="35000"/>
                  </a:schemeClr>
                </a:solidFill>
                <a:latin typeface="微软雅黑" pitchFamily="34" charset="-122"/>
                <a:ea typeface="微软雅黑" pitchFamily="34" charset="-122"/>
              </a:rPr>
              <a:t>登记转</a:t>
            </a:r>
            <a:r>
              <a:rPr lang="en-US" altLang="zh-CN" b="0" dirty="0" smtClean="0">
                <a:solidFill>
                  <a:schemeClr val="tx1">
                    <a:lumMod val="65000"/>
                    <a:lumOff val="35000"/>
                  </a:schemeClr>
                </a:solidFill>
                <a:latin typeface="微软雅黑" pitchFamily="34" charset="-122"/>
                <a:ea typeface="微软雅黑" pitchFamily="34" charset="-122"/>
              </a:rPr>
              <a:t>A</a:t>
            </a:r>
          </a:p>
          <a:p>
            <a:pPr algn="ctr">
              <a:defRPr/>
            </a:pPr>
            <a:r>
              <a:rPr lang="zh-CN" altLang="en-US" dirty="0" smtClean="0">
                <a:solidFill>
                  <a:schemeClr val="tx1">
                    <a:lumMod val="65000"/>
                    <a:lumOff val="35000"/>
                  </a:schemeClr>
                </a:solidFill>
                <a:latin typeface="微软雅黑" pitchFamily="34" charset="-122"/>
                <a:ea typeface="微软雅黑" pitchFamily="34" charset="-122"/>
              </a:rPr>
              <a:t>老三板协议</a:t>
            </a:r>
            <a:r>
              <a:rPr lang="en-US" altLang="zh-CN" dirty="0" smtClean="0">
                <a:solidFill>
                  <a:schemeClr val="tx1">
                    <a:lumMod val="65000"/>
                    <a:lumOff val="35000"/>
                  </a:schemeClr>
                </a:solidFill>
                <a:latin typeface="微软雅黑" pitchFamily="34" charset="-122"/>
                <a:ea typeface="微软雅黑" pitchFamily="34" charset="-122"/>
              </a:rPr>
              <a:t>+</a:t>
            </a:r>
            <a:r>
              <a:rPr lang="zh-CN" altLang="en-US" dirty="0" smtClean="0">
                <a:solidFill>
                  <a:schemeClr val="tx1">
                    <a:lumMod val="65000"/>
                    <a:lumOff val="35000"/>
                  </a:schemeClr>
                </a:solidFill>
                <a:latin typeface="微软雅黑" pitchFamily="34" charset="-122"/>
                <a:ea typeface="微软雅黑" pitchFamily="34" charset="-122"/>
              </a:rPr>
              <a:t>风险揭示</a:t>
            </a:r>
            <a:endParaRPr lang="en-US" altLang="zh-CN" dirty="0" smtClean="0">
              <a:solidFill>
                <a:schemeClr val="tx1">
                  <a:lumMod val="65000"/>
                  <a:lumOff val="35000"/>
                </a:schemeClr>
              </a:solidFill>
              <a:latin typeface="微软雅黑" pitchFamily="34" charset="-122"/>
              <a:ea typeface="微软雅黑" pitchFamily="34" charset="-122"/>
            </a:endParaRPr>
          </a:p>
          <a:p>
            <a:pPr algn="ctr">
              <a:defRPr/>
            </a:pPr>
            <a:r>
              <a:rPr lang="zh-CN" altLang="en-US" b="0" dirty="0" smtClean="0">
                <a:solidFill>
                  <a:schemeClr val="tx1">
                    <a:lumMod val="65000"/>
                    <a:lumOff val="35000"/>
                  </a:schemeClr>
                </a:solidFill>
                <a:latin typeface="微软雅黑" pitchFamily="34" charset="-122"/>
                <a:ea typeface="微软雅黑" pitchFamily="34" charset="-122"/>
              </a:rPr>
              <a:t>新三板协议</a:t>
            </a:r>
            <a:r>
              <a:rPr lang="en-US" altLang="zh-CN" dirty="0" smtClean="0">
                <a:solidFill>
                  <a:schemeClr val="tx1">
                    <a:lumMod val="65000"/>
                    <a:lumOff val="35000"/>
                  </a:schemeClr>
                </a:solidFill>
                <a:latin typeface="微软雅黑" pitchFamily="34" charset="-122"/>
                <a:ea typeface="微软雅黑" pitchFamily="34" charset="-122"/>
              </a:rPr>
              <a:t>+</a:t>
            </a:r>
            <a:r>
              <a:rPr lang="zh-CN" altLang="en-US" dirty="0" smtClean="0">
                <a:solidFill>
                  <a:schemeClr val="tx1">
                    <a:lumMod val="65000"/>
                    <a:lumOff val="35000"/>
                  </a:schemeClr>
                </a:solidFill>
                <a:latin typeface="微软雅黑" pitchFamily="34" charset="-122"/>
                <a:ea typeface="微软雅黑" pitchFamily="34" charset="-122"/>
              </a:rPr>
              <a:t>风险揭示</a:t>
            </a:r>
            <a:endParaRPr lang="zh-CN" altLang="en-US" b="0" dirty="0">
              <a:solidFill>
                <a:schemeClr val="tx1">
                  <a:lumMod val="65000"/>
                  <a:lumOff val="35000"/>
                </a:schemeClr>
              </a:solidFill>
              <a:latin typeface="微软雅黑" pitchFamily="34" charset="-122"/>
              <a:ea typeface="微软雅黑" pitchFamily="34" charset="-122"/>
            </a:endParaRPr>
          </a:p>
        </p:txBody>
      </p:sp>
      <p:sp>
        <p:nvSpPr>
          <p:cNvPr id="25" name="Text Box 7"/>
          <p:cNvSpPr txBox="1">
            <a:spLocks noChangeArrowheads="1"/>
          </p:cNvSpPr>
          <p:nvPr/>
        </p:nvSpPr>
        <p:spPr bwMode="gray">
          <a:xfrm>
            <a:off x="6661383" y="5322074"/>
            <a:ext cx="2595582" cy="923330"/>
          </a:xfrm>
          <a:prstGeom prst="rect">
            <a:avLst/>
          </a:prstGeom>
          <a:noFill/>
          <a:ln w="12700" algn="ctr">
            <a:noFill/>
            <a:miter lim="800000"/>
            <a:headEnd/>
            <a:tailEnd/>
          </a:ln>
        </p:spPr>
        <p:txBody>
          <a:bodyPr wrap="none">
            <a:spAutoFit/>
          </a:bodyPr>
          <a:lstStyle/>
          <a:p>
            <a:pPr algn="ctr">
              <a:defRPr/>
            </a:pPr>
            <a:r>
              <a:rPr lang="zh-CN" altLang="en-US" dirty="0" smtClean="0">
                <a:solidFill>
                  <a:schemeClr val="tx1">
                    <a:lumMod val="65000"/>
                    <a:lumOff val="35000"/>
                  </a:schemeClr>
                </a:solidFill>
                <a:latin typeface="微软雅黑" pitchFamily="34" charset="-122"/>
                <a:ea typeface="微软雅黑" pitchFamily="34" charset="-122"/>
              </a:rPr>
              <a:t>登记转</a:t>
            </a:r>
            <a:r>
              <a:rPr lang="en-US" altLang="zh-CN" dirty="0" smtClean="0">
                <a:solidFill>
                  <a:schemeClr val="tx1">
                    <a:lumMod val="65000"/>
                    <a:lumOff val="35000"/>
                  </a:schemeClr>
                </a:solidFill>
                <a:latin typeface="微软雅黑" pitchFamily="34" charset="-122"/>
                <a:ea typeface="微软雅黑" pitchFamily="34" charset="-122"/>
              </a:rPr>
              <a:t>A+</a:t>
            </a:r>
            <a:r>
              <a:rPr lang="zh-CN" altLang="en-US" dirty="0" smtClean="0">
                <a:solidFill>
                  <a:schemeClr val="tx1">
                    <a:lumMod val="65000"/>
                    <a:lumOff val="35000"/>
                  </a:schemeClr>
                </a:solidFill>
                <a:latin typeface="微软雅黑" pitchFamily="34" charset="-122"/>
                <a:ea typeface="微软雅黑" pitchFamily="34" charset="-122"/>
              </a:rPr>
              <a:t>股转交易开通</a:t>
            </a:r>
            <a:endParaRPr lang="en-US" altLang="zh-CN" dirty="0" smtClean="0">
              <a:solidFill>
                <a:schemeClr val="tx1">
                  <a:lumMod val="65000"/>
                  <a:lumOff val="35000"/>
                </a:schemeClr>
              </a:solidFill>
              <a:latin typeface="微软雅黑" pitchFamily="34" charset="-122"/>
              <a:ea typeface="微软雅黑" pitchFamily="34" charset="-122"/>
            </a:endParaRPr>
          </a:p>
          <a:p>
            <a:pPr algn="ctr">
              <a:defRPr/>
            </a:pPr>
            <a:r>
              <a:rPr lang="zh-CN" altLang="en-US" dirty="0" smtClean="0">
                <a:solidFill>
                  <a:schemeClr val="tx1">
                    <a:lumMod val="65000"/>
                    <a:lumOff val="35000"/>
                  </a:schemeClr>
                </a:solidFill>
                <a:latin typeface="微软雅黑" pitchFamily="34" charset="-122"/>
                <a:ea typeface="微软雅黑" pitchFamily="34" charset="-122"/>
              </a:rPr>
              <a:t>老三板协议</a:t>
            </a:r>
            <a:r>
              <a:rPr lang="en-US" altLang="zh-CN" dirty="0" smtClean="0">
                <a:solidFill>
                  <a:schemeClr val="tx1">
                    <a:lumMod val="65000"/>
                    <a:lumOff val="35000"/>
                  </a:schemeClr>
                </a:solidFill>
                <a:latin typeface="微软雅黑" pitchFamily="34" charset="-122"/>
                <a:ea typeface="微软雅黑" pitchFamily="34" charset="-122"/>
              </a:rPr>
              <a:t>+</a:t>
            </a:r>
            <a:r>
              <a:rPr lang="zh-CN" altLang="en-US" dirty="0" smtClean="0">
                <a:solidFill>
                  <a:schemeClr val="tx1">
                    <a:lumMod val="65000"/>
                    <a:lumOff val="35000"/>
                  </a:schemeClr>
                </a:solidFill>
                <a:latin typeface="微软雅黑" pitchFamily="34" charset="-122"/>
                <a:ea typeface="微软雅黑" pitchFamily="34" charset="-122"/>
              </a:rPr>
              <a:t>风险揭示</a:t>
            </a:r>
            <a:endParaRPr lang="en-US" altLang="zh-CN" dirty="0" smtClean="0">
              <a:solidFill>
                <a:schemeClr val="tx1">
                  <a:lumMod val="65000"/>
                  <a:lumOff val="35000"/>
                </a:schemeClr>
              </a:solidFill>
              <a:latin typeface="微软雅黑" pitchFamily="34" charset="-122"/>
              <a:ea typeface="微软雅黑" pitchFamily="34" charset="-122"/>
            </a:endParaRPr>
          </a:p>
          <a:p>
            <a:pPr algn="ctr">
              <a:defRPr/>
            </a:pPr>
            <a:r>
              <a:rPr lang="zh-CN" altLang="en-US" dirty="0" smtClean="0">
                <a:solidFill>
                  <a:schemeClr val="tx1">
                    <a:lumMod val="65000"/>
                    <a:lumOff val="35000"/>
                  </a:schemeClr>
                </a:solidFill>
                <a:latin typeface="微软雅黑" pitchFamily="34" charset="-122"/>
                <a:ea typeface="微软雅黑" pitchFamily="34" charset="-122"/>
              </a:rPr>
              <a:t>新三板协议</a:t>
            </a:r>
            <a:r>
              <a:rPr lang="en-US" altLang="zh-CN" dirty="0" smtClean="0">
                <a:solidFill>
                  <a:schemeClr val="tx1">
                    <a:lumMod val="65000"/>
                    <a:lumOff val="35000"/>
                  </a:schemeClr>
                </a:solidFill>
                <a:latin typeface="微软雅黑" pitchFamily="34" charset="-122"/>
                <a:ea typeface="微软雅黑" pitchFamily="34" charset="-122"/>
              </a:rPr>
              <a:t>+</a:t>
            </a:r>
            <a:r>
              <a:rPr lang="zh-CN" altLang="en-US" dirty="0" smtClean="0">
                <a:solidFill>
                  <a:schemeClr val="tx1">
                    <a:lumMod val="65000"/>
                    <a:lumOff val="35000"/>
                  </a:schemeClr>
                </a:solidFill>
                <a:latin typeface="微软雅黑" pitchFamily="34" charset="-122"/>
                <a:ea typeface="微软雅黑" pitchFamily="34" charset="-122"/>
              </a:rPr>
              <a:t>风险揭示</a:t>
            </a:r>
            <a:endParaRPr lang="en-US" altLang="zh-CN" dirty="0" smtClean="0">
              <a:solidFill>
                <a:schemeClr val="tx1">
                  <a:lumMod val="65000"/>
                  <a:lumOff val="35000"/>
                </a:schemeClr>
              </a:solidFill>
              <a:latin typeface="微软雅黑" pitchFamily="34" charset="-122"/>
              <a:ea typeface="微软雅黑" pitchFamily="34" charset="-122"/>
            </a:endParaRPr>
          </a:p>
        </p:txBody>
      </p:sp>
      <p:sp>
        <p:nvSpPr>
          <p:cNvPr id="26" name="Text Box 9"/>
          <p:cNvSpPr txBox="1">
            <a:spLocks noChangeArrowheads="1"/>
          </p:cNvSpPr>
          <p:nvPr/>
        </p:nvSpPr>
        <p:spPr bwMode="gray">
          <a:xfrm>
            <a:off x="1344172" y="3215543"/>
            <a:ext cx="2117731" cy="750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none" anchor="ctr" anchorCtr="1"/>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dirty="0" smtClean="0">
                <a:solidFill>
                  <a:schemeClr val="bg1"/>
                </a:solidFill>
                <a:latin typeface="微软雅黑" panose="020B0503020204020204" pitchFamily="34" charset="-122"/>
                <a:ea typeface="微软雅黑" panose="020B0503020204020204" pitchFamily="34" charset="-122"/>
              </a:rPr>
              <a:t>老三板买卖</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gray">
          <a:xfrm>
            <a:off x="3381544" y="3215543"/>
            <a:ext cx="2459697" cy="760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none" anchor="ctr" anchorCtr="1"/>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dirty="0" smtClean="0">
                <a:solidFill>
                  <a:schemeClr val="bg1"/>
                </a:solidFill>
                <a:latin typeface="微软雅黑" panose="020B0503020204020204" pitchFamily="34" charset="-122"/>
                <a:ea typeface="微软雅黑" panose="020B0503020204020204" pitchFamily="34" charset="-122"/>
              </a:rPr>
              <a:t>只能买卖持有</a:t>
            </a: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800" dirty="0" smtClean="0">
                <a:solidFill>
                  <a:schemeClr val="bg1"/>
                </a:solidFill>
                <a:latin typeface="微软雅黑" panose="020B0503020204020204" pitchFamily="34" charset="-122"/>
                <a:ea typeface="微软雅黑" panose="020B0503020204020204" pitchFamily="34" charset="-122"/>
              </a:rPr>
              <a:t>的新三板股票</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8" name="Text Box 11"/>
          <p:cNvSpPr txBox="1">
            <a:spLocks noChangeArrowheads="1"/>
          </p:cNvSpPr>
          <p:nvPr/>
        </p:nvSpPr>
        <p:spPr bwMode="gray">
          <a:xfrm>
            <a:off x="6068646" y="3215543"/>
            <a:ext cx="2053428" cy="782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none" anchor="ctr" anchorCtr="1"/>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dirty="0" smtClean="0">
                <a:solidFill>
                  <a:schemeClr val="bg1"/>
                </a:solidFill>
                <a:latin typeface="微软雅黑" panose="020B0503020204020204" pitchFamily="34" charset="-122"/>
                <a:ea typeface="微软雅黑" panose="020B0503020204020204" pitchFamily="34" charset="-122"/>
              </a:rPr>
              <a:t>买卖所有</a:t>
            </a: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800" dirty="0" smtClean="0">
                <a:solidFill>
                  <a:schemeClr val="bg1"/>
                </a:solidFill>
                <a:latin typeface="微软雅黑" panose="020B0503020204020204" pitchFamily="34" charset="-122"/>
                <a:ea typeface="微软雅黑" panose="020B0503020204020204" pitchFamily="34" charset="-122"/>
              </a:rPr>
              <a:t>新三板股票</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9" name="矩形 402"/>
          <p:cNvSpPr>
            <a:spLocks noChangeArrowheads="1"/>
          </p:cNvSpPr>
          <p:nvPr/>
        </p:nvSpPr>
        <p:spPr bwMode="auto">
          <a:xfrm>
            <a:off x="9660204" y="4438521"/>
            <a:ext cx="1107996" cy="369332"/>
          </a:xfrm>
          <a:prstGeom prst="rect">
            <a:avLst/>
          </a:prstGeom>
          <a:noFill/>
          <a:ln w="9525">
            <a:noFill/>
            <a:miter lim="800000"/>
            <a:headEnd/>
            <a:tailEnd/>
          </a:ln>
        </p:spPr>
        <p:txBody>
          <a:bodyPr wrap="none">
            <a:spAutoFit/>
          </a:bodyPr>
          <a:lstStyle/>
          <a:p>
            <a:pPr algn="ctr">
              <a:defRPr/>
            </a:pPr>
            <a:r>
              <a:rPr lang="zh-CN" altLang="en-US" sz="1800" dirty="0" smtClean="0">
                <a:solidFill>
                  <a:schemeClr val="tx1">
                    <a:lumMod val="65000"/>
                    <a:lumOff val="35000"/>
                  </a:schemeClr>
                </a:solidFill>
              </a:rPr>
              <a:t>涉及操作</a:t>
            </a:r>
            <a:endParaRPr lang="zh-CN" altLang="en-US" sz="1800" dirty="0">
              <a:solidFill>
                <a:schemeClr val="tx1">
                  <a:lumMod val="65000"/>
                  <a:lumOff val="35000"/>
                </a:schemeClr>
              </a:solidFill>
            </a:endParaRPr>
          </a:p>
        </p:txBody>
      </p:sp>
      <p:sp>
        <p:nvSpPr>
          <p:cNvPr id="30" name="Line 55"/>
          <p:cNvSpPr>
            <a:spLocks noChangeShapeType="1"/>
          </p:cNvSpPr>
          <p:nvPr/>
        </p:nvSpPr>
        <p:spPr bwMode="auto">
          <a:xfrm>
            <a:off x="1454566" y="6377568"/>
            <a:ext cx="8763502" cy="0"/>
          </a:xfrm>
          <a:prstGeom prst="line">
            <a:avLst/>
          </a:prstGeom>
          <a:noFill/>
          <a:ln w="12700">
            <a:solidFill>
              <a:srgbClr val="2EA5DF"/>
            </a:solidFill>
            <a:round/>
            <a:headEnd/>
            <a:tailEn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31" name="Line 55"/>
          <p:cNvSpPr>
            <a:spLocks noChangeShapeType="1"/>
          </p:cNvSpPr>
          <p:nvPr/>
        </p:nvSpPr>
        <p:spPr bwMode="auto">
          <a:xfrm>
            <a:off x="8578326" y="4881661"/>
            <a:ext cx="3022269" cy="0"/>
          </a:xfrm>
          <a:prstGeom prst="line">
            <a:avLst/>
          </a:prstGeom>
          <a:noFill/>
          <a:ln w="12700">
            <a:solidFill>
              <a:srgbClr val="2EA5DF"/>
            </a:solidFill>
            <a:round/>
            <a:headEnd/>
            <a:tailEn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32" name="Line 55"/>
          <p:cNvSpPr>
            <a:spLocks noChangeShapeType="1"/>
          </p:cNvSpPr>
          <p:nvPr/>
        </p:nvSpPr>
        <p:spPr bwMode="auto">
          <a:xfrm rot="5400000" flipV="1">
            <a:off x="9480067" y="5619660"/>
            <a:ext cx="1476000" cy="0"/>
          </a:xfrm>
          <a:prstGeom prst="line">
            <a:avLst/>
          </a:prstGeom>
          <a:noFill/>
          <a:ln w="12700">
            <a:solidFill>
              <a:srgbClr val="2EA5DF"/>
            </a:solidFill>
            <a:round/>
            <a:headEnd/>
            <a:tailEn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33" name="AutoShape 3"/>
          <p:cNvSpPr>
            <a:spLocks noChangeAspect="1" noChangeArrowheads="1" noTextEdit="1"/>
          </p:cNvSpPr>
          <p:nvPr/>
        </p:nvSpPr>
        <p:spPr bwMode="auto">
          <a:xfrm>
            <a:off x="5017139" y="1914693"/>
            <a:ext cx="3792537"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a:off x="9086988" y="3154209"/>
            <a:ext cx="2140774" cy="1210788"/>
          </a:xfrm>
          <a:custGeom>
            <a:avLst/>
            <a:gdLst>
              <a:gd name="T0" fmla="*/ 621 w 2371"/>
              <a:gd name="T1" fmla="*/ 1057 h 1341"/>
              <a:gd name="T2" fmla="*/ 872 w 2371"/>
              <a:gd name="T3" fmla="*/ 1144 h 1341"/>
              <a:gd name="T4" fmla="*/ 1023 w 2371"/>
              <a:gd name="T5" fmla="*/ 1099 h 1341"/>
              <a:gd name="T6" fmla="*/ 1105 w 2371"/>
              <a:gd name="T7" fmla="*/ 1103 h 1341"/>
              <a:gd name="T8" fmla="*/ 1393 w 2371"/>
              <a:gd name="T9" fmla="*/ 883 h 1341"/>
              <a:gd name="T10" fmla="*/ 1521 w 2371"/>
              <a:gd name="T11" fmla="*/ 595 h 1341"/>
              <a:gd name="T12" fmla="*/ 1672 w 2371"/>
              <a:gd name="T13" fmla="*/ 503 h 1341"/>
              <a:gd name="T14" fmla="*/ 1699 w 2371"/>
              <a:gd name="T15" fmla="*/ 558 h 1341"/>
              <a:gd name="T16" fmla="*/ 1631 w 2371"/>
              <a:gd name="T17" fmla="*/ 911 h 1341"/>
              <a:gd name="T18" fmla="*/ 1708 w 2371"/>
              <a:gd name="T19" fmla="*/ 641 h 1341"/>
              <a:gd name="T20" fmla="*/ 1731 w 2371"/>
              <a:gd name="T21" fmla="*/ 508 h 1341"/>
              <a:gd name="T22" fmla="*/ 1690 w 2371"/>
              <a:gd name="T23" fmla="*/ 467 h 1341"/>
              <a:gd name="T24" fmla="*/ 1631 w 2371"/>
              <a:gd name="T25" fmla="*/ 425 h 1341"/>
              <a:gd name="T26" fmla="*/ 1622 w 2371"/>
              <a:gd name="T27" fmla="*/ 370 h 1341"/>
              <a:gd name="T28" fmla="*/ 1603 w 2371"/>
              <a:gd name="T29" fmla="*/ 348 h 1341"/>
              <a:gd name="T30" fmla="*/ 1558 w 2371"/>
              <a:gd name="T31" fmla="*/ 316 h 1341"/>
              <a:gd name="T32" fmla="*/ 1585 w 2371"/>
              <a:gd name="T33" fmla="*/ 210 h 1341"/>
              <a:gd name="T34" fmla="*/ 1603 w 2371"/>
              <a:gd name="T35" fmla="*/ 100 h 1341"/>
              <a:gd name="T36" fmla="*/ 1731 w 2371"/>
              <a:gd name="T37" fmla="*/ 0 h 1341"/>
              <a:gd name="T38" fmla="*/ 1919 w 2371"/>
              <a:gd name="T39" fmla="*/ 45 h 1341"/>
              <a:gd name="T40" fmla="*/ 1960 w 2371"/>
              <a:gd name="T41" fmla="*/ 247 h 1341"/>
              <a:gd name="T42" fmla="*/ 1905 w 2371"/>
              <a:gd name="T43" fmla="*/ 398 h 1341"/>
              <a:gd name="T44" fmla="*/ 1772 w 2371"/>
              <a:gd name="T45" fmla="*/ 499 h 1341"/>
              <a:gd name="T46" fmla="*/ 1759 w 2371"/>
              <a:gd name="T47" fmla="*/ 581 h 1341"/>
              <a:gd name="T48" fmla="*/ 1791 w 2371"/>
              <a:gd name="T49" fmla="*/ 764 h 1341"/>
              <a:gd name="T50" fmla="*/ 1941 w 2371"/>
              <a:gd name="T51" fmla="*/ 370 h 1341"/>
              <a:gd name="T52" fmla="*/ 2060 w 2371"/>
              <a:gd name="T53" fmla="*/ 444 h 1341"/>
              <a:gd name="T54" fmla="*/ 2261 w 2371"/>
              <a:gd name="T55" fmla="*/ 508 h 1341"/>
              <a:gd name="T56" fmla="*/ 2352 w 2371"/>
              <a:gd name="T57" fmla="*/ 865 h 1341"/>
              <a:gd name="T58" fmla="*/ 2362 w 2371"/>
              <a:gd name="T59" fmla="*/ 1167 h 1341"/>
              <a:gd name="T60" fmla="*/ 1466 w 2371"/>
              <a:gd name="T61" fmla="*/ 1076 h 1341"/>
              <a:gd name="T62" fmla="*/ 1325 w 2371"/>
              <a:gd name="T63" fmla="*/ 1186 h 1341"/>
              <a:gd name="T64" fmla="*/ 1169 w 2371"/>
              <a:gd name="T65" fmla="*/ 1250 h 1341"/>
              <a:gd name="T66" fmla="*/ 1073 w 2371"/>
              <a:gd name="T67" fmla="*/ 1218 h 1341"/>
              <a:gd name="T68" fmla="*/ 1064 w 2371"/>
              <a:gd name="T69" fmla="*/ 1277 h 1341"/>
              <a:gd name="T70" fmla="*/ 1000 w 2371"/>
              <a:gd name="T71" fmla="*/ 1318 h 1341"/>
              <a:gd name="T72" fmla="*/ 959 w 2371"/>
              <a:gd name="T73" fmla="*/ 1332 h 1341"/>
              <a:gd name="T74" fmla="*/ 923 w 2371"/>
              <a:gd name="T75" fmla="*/ 1318 h 1341"/>
              <a:gd name="T76" fmla="*/ 886 w 2371"/>
              <a:gd name="T77" fmla="*/ 1300 h 1341"/>
              <a:gd name="T78" fmla="*/ 466 w 2371"/>
              <a:gd name="T79" fmla="*/ 1254 h 1341"/>
              <a:gd name="T80" fmla="*/ 46 w 2371"/>
              <a:gd name="T81" fmla="*/ 1149 h 1341"/>
              <a:gd name="T82" fmla="*/ 14 w 2371"/>
              <a:gd name="T83" fmla="*/ 833 h 1341"/>
              <a:gd name="T84" fmla="*/ 37 w 2371"/>
              <a:gd name="T85" fmla="*/ 581 h 1341"/>
              <a:gd name="T86" fmla="*/ 201 w 2371"/>
              <a:gd name="T87" fmla="*/ 430 h 1341"/>
              <a:gd name="T88" fmla="*/ 274 w 2371"/>
              <a:gd name="T89" fmla="*/ 407 h 1341"/>
              <a:gd name="T90" fmla="*/ 402 w 2371"/>
              <a:gd name="T91" fmla="*/ 535 h 1341"/>
              <a:gd name="T92" fmla="*/ 439 w 2371"/>
              <a:gd name="T93" fmla="*/ 526 h 1341"/>
              <a:gd name="T94" fmla="*/ 283 w 2371"/>
              <a:gd name="T95" fmla="*/ 370 h 1341"/>
              <a:gd name="T96" fmla="*/ 233 w 2371"/>
              <a:gd name="T97" fmla="*/ 201 h 1341"/>
              <a:gd name="T98" fmla="*/ 283 w 2371"/>
              <a:gd name="T99" fmla="*/ 100 h 1341"/>
              <a:gd name="T100" fmla="*/ 379 w 2371"/>
              <a:gd name="T101" fmla="*/ 36 h 1341"/>
              <a:gd name="T102" fmla="*/ 562 w 2371"/>
              <a:gd name="T103" fmla="*/ 73 h 1341"/>
              <a:gd name="T104" fmla="*/ 571 w 2371"/>
              <a:gd name="T105" fmla="*/ 142 h 1341"/>
              <a:gd name="T106" fmla="*/ 617 w 2371"/>
              <a:gd name="T107" fmla="*/ 311 h 1341"/>
              <a:gd name="T108" fmla="*/ 585 w 2371"/>
              <a:gd name="T109" fmla="*/ 352 h 1341"/>
              <a:gd name="T110" fmla="*/ 580 w 2371"/>
              <a:gd name="T111" fmla="*/ 384 h 1341"/>
              <a:gd name="T112" fmla="*/ 576 w 2371"/>
              <a:gd name="T113" fmla="*/ 439 h 1341"/>
              <a:gd name="T114" fmla="*/ 521 w 2371"/>
              <a:gd name="T115" fmla="*/ 462 h 1341"/>
              <a:gd name="T116" fmla="*/ 493 w 2371"/>
              <a:gd name="T117" fmla="*/ 56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1" h="1341">
                <a:moveTo>
                  <a:pt x="525" y="654"/>
                </a:moveTo>
                <a:lnTo>
                  <a:pt x="525" y="654"/>
                </a:lnTo>
                <a:lnTo>
                  <a:pt x="548" y="700"/>
                </a:lnTo>
                <a:lnTo>
                  <a:pt x="566" y="751"/>
                </a:lnTo>
                <a:lnTo>
                  <a:pt x="585" y="801"/>
                </a:lnTo>
                <a:lnTo>
                  <a:pt x="598" y="851"/>
                </a:lnTo>
                <a:lnTo>
                  <a:pt x="608" y="902"/>
                </a:lnTo>
                <a:lnTo>
                  <a:pt x="617" y="957"/>
                </a:lnTo>
                <a:lnTo>
                  <a:pt x="621" y="1007"/>
                </a:lnTo>
                <a:lnTo>
                  <a:pt x="621" y="1057"/>
                </a:lnTo>
                <a:lnTo>
                  <a:pt x="621" y="1057"/>
                </a:lnTo>
                <a:lnTo>
                  <a:pt x="676" y="1071"/>
                </a:lnTo>
                <a:lnTo>
                  <a:pt x="758" y="1094"/>
                </a:lnTo>
                <a:lnTo>
                  <a:pt x="799" y="1108"/>
                </a:lnTo>
                <a:lnTo>
                  <a:pt x="836" y="1121"/>
                </a:lnTo>
                <a:lnTo>
                  <a:pt x="850" y="1126"/>
                </a:lnTo>
                <a:lnTo>
                  <a:pt x="859" y="1135"/>
                </a:lnTo>
                <a:lnTo>
                  <a:pt x="868" y="1140"/>
                </a:lnTo>
                <a:lnTo>
                  <a:pt x="872" y="1144"/>
                </a:lnTo>
                <a:lnTo>
                  <a:pt x="872" y="1144"/>
                </a:lnTo>
                <a:lnTo>
                  <a:pt x="882" y="1144"/>
                </a:lnTo>
                <a:lnTo>
                  <a:pt x="891" y="1140"/>
                </a:lnTo>
                <a:lnTo>
                  <a:pt x="914" y="1131"/>
                </a:lnTo>
                <a:lnTo>
                  <a:pt x="936" y="1117"/>
                </a:lnTo>
                <a:lnTo>
                  <a:pt x="964" y="1103"/>
                </a:lnTo>
                <a:lnTo>
                  <a:pt x="978" y="1099"/>
                </a:lnTo>
                <a:lnTo>
                  <a:pt x="991" y="1099"/>
                </a:lnTo>
                <a:lnTo>
                  <a:pt x="1000" y="1094"/>
                </a:lnTo>
                <a:lnTo>
                  <a:pt x="1014" y="1094"/>
                </a:lnTo>
                <a:lnTo>
                  <a:pt x="1023" y="1099"/>
                </a:lnTo>
                <a:lnTo>
                  <a:pt x="1032" y="1099"/>
                </a:lnTo>
                <a:lnTo>
                  <a:pt x="1041" y="1108"/>
                </a:lnTo>
                <a:lnTo>
                  <a:pt x="1051" y="1117"/>
                </a:lnTo>
                <a:lnTo>
                  <a:pt x="1051" y="1117"/>
                </a:lnTo>
                <a:lnTo>
                  <a:pt x="1064" y="1117"/>
                </a:lnTo>
                <a:lnTo>
                  <a:pt x="1078" y="1117"/>
                </a:lnTo>
                <a:lnTo>
                  <a:pt x="1087" y="1112"/>
                </a:lnTo>
                <a:lnTo>
                  <a:pt x="1101" y="1108"/>
                </a:lnTo>
                <a:lnTo>
                  <a:pt x="1101" y="1108"/>
                </a:lnTo>
                <a:lnTo>
                  <a:pt x="1105" y="1103"/>
                </a:lnTo>
                <a:lnTo>
                  <a:pt x="1110" y="1094"/>
                </a:lnTo>
                <a:lnTo>
                  <a:pt x="1133" y="1076"/>
                </a:lnTo>
                <a:lnTo>
                  <a:pt x="1165" y="1057"/>
                </a:lnTo>
                <a:lnTo>
                  <a:pt x="1197" y="1034"/>
                </a:lnTo>
                <a:lnTo>
                  <a:pt x="1261" y="1002"/>
                </a:lnTo>
                <a:lnTo>
                  <a:pt x="1288" y="984"/>
                </a:lnTo>
                <a:lnTo>
                  <a:pt x="1288" y="984"/>
                </a:lnTo>
                <a:lnTo>
                  <a:pt x="1352" y="929"/>
                </a:lnTo>
                <a:lnTo>
                  <a:pt x="1375" y="906"/>
                </a:lnTo>
                <a:lnTo>
                  <a:pt x="1393" y="883"/>
                </a:lnTo>
                <a:lnTo>
                  <a:pt x="1411" y="860"/>
                </a:lnTo>
                <a:lnTo>
                  <a:pt x="1430" y="828"/>
                </a:lnTo>
                <a:lnTo>
                  <a:pt x="1448" y="792"/>
                </a:lnTo>
                <a:lnTo>
                  <a:pt x="1471" y="746"/>
                </a:lnTo>
                <a:lnTo>
                  <a:pt x="1471" y="746"/>
                </a:lnTo>
                <a:lnTo>
                  <a:pt x="1475" y="732"/>
                </a:lnTo>
                <a:lnTo>
                  <a:pt x="1485" y="705"/>
                </a:lnTo>
                <a:lnTo>
                  <a:pt x="1503" y="650"/>
                </a:lnTo>
                <a:lnTo>
                  <a:pt x="1512" y="618"/>
                </a:lnTo>
                <a:lnTo>
                  <a:pt x="1521" y="595"/>
                </a:lnTo>
                <a:lnTo>
                  <a:pt x="1530" y="586"/>
                </a:lnTo>
                <a:lnTo>
                  <a:pt x="1535" y="581"/>
                </a:lnTo>
                <a:lnTo>
                  <a:pt x="1539" y="577"/>
                </a:lnTo>
                <a:lnTo>
                  <a:pt x="1549" y="572"/>
                </a:lnTo>
                <a:lnTo>
                  <a:pt x="1549" y="572"/>
                </a:lnTo>
                <a:lnTo>
                  <a:pt x="1553" y="567"/>
                </a:lnTo>
                <a:lnTo>
                  <a:pt x="1567" y="563"/>
                </a:lnTo>
                <a:lnTo>
                  <a:pt x="1608" y="540"/>
                </a:lnTo>
                <a:lnTo>
                  <a:pt x="1654" y="512"/>
                </a:lnTo>
                <a:lnTo>
                  <a:pt x="1672" y="503"/>
                </a:lnTo>
                <a:lnTo>
                  <a:pt x="1686" y="494"/>
                </a:lnTo>
                <a:lnTo>
                  <a:pt x="1686" y="494"/>
                </a:lnTo>
                <a:lnTo>
                  <a:pt x="1699" y="485"/>
                </a:lnTo>
                <a:lnTo>
                  <a:pt x="1699" y="485"/>
                </a:lnTo>
                <a:lnTo>
                  <a:pt x="1699" y="494"/>
                </a:lnTo>
                <a:lnTo>
                  <a:pt x="1699" y="503"/>
                </a:lnTo>
                <a:lnTo>
                  <a:pt x="1699" y="522"/>
                </a:lnTo>
                <a:lnTo>
                  <a:pt x="1699" y="540"/>
                </a:lnTo>
                <a:lnTo>
                  <a:pt x="1699" y="558"/>
                </a:lnTo>
                <a:lnTo>
                  <a:pt x="1699" y="558"/>
                </a:lnTo>
                <a:lnTo>
                  <a:pt x="1690" y="599"/>
                </a:lnTo>
                <a:lnTo>
                  <a:pt x="1681" y="636"/>
                </a:lnTo>
                <a:lnTo>
                  <a:pt x="1658" y="714"/>
                </a:lnTo>
                <a:lnTo>
                  <a:pt x="1649" y="755"/>
                </a:lnTo>
                <a:lnTo>
                  <a:pt x="1640" y="801"/>
                </a:lnTo>
                <a:lnTo>
                  <a:pt x="1635" y="824"/>
                </a:lnTo>
                <a:lnTo>
                  <a:pt x="1631" y="851"/>
                </a:lnTo>
                <a:lnTo>
                  <a:pt x="1631" y="883"/>
                </a:lnTo>
                <a:lnTo>
                  <a:pt x="1631" y="911"/>
                </a:lnTo>
                <a:lnTo>
                  <a:pt x="1631" y="911"/>
                </a:lnTo>
                <a:lnTo>
                  <a:pt x="1631" y="934"/>
                </a:lnTo>
                <a:lnTo>
                  <a:pt x="1631" y="952"/>
                </a:lnTo>
                <a:lnTo>
                  <a:pt x="1635" y="993"/>
                </a:lnTo>
                <a:lnTo>
                  <a:pt x="1635" y="1034"/>
                </a:lnTo>
                <a:lnTo>
                  <a:pt x="1635" y="1057"/>
                </a:lnTo>
                <a:lnTo>
                  <a:pt x="1635" y="1080"/>
                </a:lnTo>
                <a:lnTo>
                  <a:pt x="1635" y="1080"/>
                </a:lnTo>
                <a:lnTo>
                  <a:pt x="1676" y="838"/>
                </a:lnTo>
                <a:lnTo>
                  <a:pt x="1699" y="691"/>
                </a:lnTo>
                <a:lnTo>
                  <a:pt x="1708" y="641"/>
                </a:lnTo>
                <a:lnTo>
                  <a:pt x="1713" y="622"/>
                </a:lnTo>
                <a:lnTo>
                  <a:pt x="1713" y="622"/>
                </a:lnTo>
                <a:lnTo>
                  <a:pt x="1718" y="604"/>
                </a:lnTo>
                <a:lnTo>
                  <a:pt x="1722" y="590"/>
                </a:lnTo>
                <a:lnTo>
                  <a:pt x="1722" y="572"/>
                </a:lnTo>
                <a:lnTo>
                  <a:pt x="1722" y="558"/>
                </a:lnTo>
                <a:lnTo>
                  <a:pt x="1722" y="544"/>
                </a:lnTo>
                <a:lnTo>
                  <a:pt x="1722" y="531"/>
                </a:lnTo>
                <a:lnTo>
                  <a:pt x="1727" y="517"/>
                </a:lnTo>
                <a:lnTo>
                  <a:pt x="1731" y="508"/>
                </a:lnTo>
                <a:lnTo>
                  <a:pt x="1736" y="499"/>
                </a:lnTo>
                <a:lnTo>
                  <a:pt x="1736" y="499"/>
                </a:lnTo>
                <a:lnTo>
                  <a:pt x="1731" y="480"/>
                </a:lnTo>
                <a:lnTo>
                  <a:pt x="1727" y="467"/>
                </a:lnTo>
                <a:lnTo>
                  <a:pt x="1722" y="467"/>
                </a:lnTo>
                <a:lnTo>
                  <a:pt x="1722" y="462"/>
                </a:lnTo>
                <a:lnTo>
                  <a:pt x="1718" y="462"/>
                </a:lnTo>
                <a:lnTo>
                  <a:pt x="1713" y="462"/>
                </a:lnTo>
                <a:lnTo>
                  <a:pt x="1704" y="467"/>
                </a:lnTo>
                <a:lnTo>
                  <a:pt x="1690" y="467"/>
                </a:lnTo>
                <a:lnTo>
                  <a:pt x="1672" y="467"/>
                </a:lnTo>
                <a:lnTo>
                  <a:pt x="1658" y="467"/>
                </a:lnTo>
                <a:lnTo>
                  <a:pt x="1644" y="467"/>
                </a:lnTo>
                <a:lnTo>
                  <a:pt x="1644" y="467"/>
                </a:lnTo>
                <a:lnTo>
                  <a:pt x="1640" y="462"/>
                </a:lnTo>
                <a:lnTo>
                  <a:pt x="1635" y="457"/>
                </a:lnTo>
                <a:lnTo>
                  <a:pt x="1635" y="453"/>
                </a:lnTo>
                <a:lnTo>
                  <a:pt x="1631" y="448"/>
                </a:lnTo>
                <a:lnTo>
                  <a:pt x="1631" y="430"/>
                </a:lnTo>
                <a:lnTo>
                  <a:pt x="1631" y="425"/>
                </a:lnTo>
                <a:lnTo>
                  <a:pt x="1626" y="421"/>
                </a:lnTo>
                <a:lnTo>
                  <a:pt x="1626" y="421"/>
                </a:lnTo>
                <a:lnTo>
                  <a:pt x="1617" y="403"/>
                </a:lnTo>
                <a:lnTo>
                  <a:pt x="1612" y="389"/>
                </a:lnTo>
                <a:lnTo>
                  <a:pt x="1612" y="384"/>
                </a:lnTo>
                <a:lnTo>
                  <a:pt x="1612" y="380"/>
                </a:lnTo>
                <a:lnTo>
                  <a:pt x="1612" y="375"/>
                </a:lnTo>
                <a:lnTo>
                  <a:pt x="1617" y="375"/>
                </a:lnTo>
                <a:lnTo>
                  <a:pt x="1617" y="375"/>
                </a:lnTo>
                <a:lnTo>
                  <a:pt x="1622" y="370"/>
                </a:lnTo>
                <a:lnTo>
                  <a:pt x="1622" y="370"/>
                </a:lnTo>
                <a:lnTo>
                  <a:pt x="1617" y="370"/>
                </a:lnTo>
                <a:lnTo>
                  <a:pt x="1612" y="366"/>
                </a:lnTo>
                <a:lnTo>
                  <a:pt x="1608" y="361"/>
                </a:lnTo>
                <a:lnTo>
                  <a:pt x="1608" y="361"/>
                </a:lnTo>
                <a:lnTo>
                  <a:pt x="1603" y="361"/>
                </a:lnTo>
                <a:lnTo>
                  <a:pt x="1599" y="361"/>
                </a:lnTo>
                <a:lnTo>
                  <a:pt x="1599" y="357"/>
                </a:lnTo>
                <a:lnTo>
                  <a:pt x="1599" y="357"/>
                </a:lnTo>
                <a:lnTo>
                  <a:pt x="1603" y="348"/>
                </a:lnTo>
                <a:lnTo>
                  <a:pt x="1603" y="343"/>
                </a:lnTo>
                <a:lnTo>
                  <a:pt x="1599" y="338"/>
                </a:lnTo>
                <a:lnTo>
                  <a:pt x="1599" y="338"/>
                </a:lnTo>
                <a:lnTo>
                  <a:pt x="1594" y="334"/>
                </a:lnTo>
                <a:lnTo>
                  <a:pt x="1585" y="329"/>
                </a:lnTo>
                <a:lnTo>
                  <a:pt x="1576" y="325"/>
                </a:lnTo>
                <a:lnTo>
                  <a:pt x="1567" y="320"/>
                </a:lnTo>
                <a:lnTo>
                  <a:pt x="1567" y="320"/>
                </a:lnTo>
                <a:lnTo>
                  <a:pt x="1562" y="320"/>
                </a:lnTo>
                <a:lnTo>
                  <a:pt x="1558" y="316"/>
                </a:lnTo>
                <a:lnTo>
                  <a:pt x="1558" y="311"/>
                </a:lnTo>
                <a:lnTo>
                  <a:pt x="1558" y="306"/>
                </a:lnTo>
                <a:lnTo>
                  <a:pt x="1562" y="293"/>
                </a:lnTo>
                <a:lnTo>
                  <a:pt x="1567" y="279"/>
                </a:lnTo>
                <a:lnTo>
                  <a:pt x="1576" y="265"/>
                </a:lnTo>
                <a:lnTo>
                  <a:pt x="1580" y="247"/>
                </a:lnTo>
                <a:lnTo>
                  <a:pt x="1585" y="229"/>
                </a:lnTo>
                <a:lnTo>
                  <a:pt x="1585" y="219"/>
                </a:lnTo>
                <a:lnTo>
                  <a:pt x="1585" y="210"/>
                </a:lnTo>
                <a:lnTo>
                  <a:pt x="1585" y="210"/>
                </a:lnTo>
                <a:lnTo>
                  <a:pt x="1585" y="196"/>
                </a:lnTo>
                <a:lnTo>
                  <a:pt x="1585" y="187"/>
                </a:lnTo>
                <a:lnTo>
                  <a:pt x="1590" y="174"/>
                </a:lnTo>
                <a:lnTo>
                  <a:pt x="1594" y="164"/>
                </a:lnTo>
                <a:lnTo>
                  <a:pt x="1603" y="142"/>
                </a:lnTo>
                <a:lnTo>
                  <a:pt x="1608" y="132"/>
                </a:lnTo>
                <a:lnTo>
                  <a:pt x="1612" y="119"/>
                </a:lnTo>
                <a:lnTo>
                  <a:pt x="1612" y="119"/>
                </a:lnTo>
                <a:lnTo>
                  <a:pt x="1608" y="114"/>
                </a:lnTo>
                <a:lnTo>
                  <a:pt x="1603" y="100"/>
                </a:lnTo>
                <a:lnTo>
                  <a:pt x="1603" y="91"/>
                </a:lnTo>
                <a:lnTo>
                  <a:pt x="1603" y="77"/>
                </a:lnTo>
                <a:lnTo>
                  <a:pt x="1603" y="77"/>
                </a:lnTo>
                <a:lnTo>
                  <a:pt x="1635" y="50"/>
                </a:lnTo>
                <a:lnTo>
                  <a:pt x="1663" y="27"/>
                </a:lnTo>
                <a:lnTo>
                  <a:pt x="1676" y="18"/>
                </a:lnTo>
                <a:lnTo>
                  <a:pt x="1690" y="13"/>
                </a:lnTo>
                <a:lnTo>
                  <a:pt x="1704" y="9"/>
                </a:lnTo>
                <a:lnTo>
                  <a:pt x="1718" y="4"/>
                </a:lnTo>
                <a:lnTo>
                  <a:pt x="1731" y="0"/>
                </a:lnTo>
                <a:lnTo>
                  <a:pt x="1749" y="0"/>
                </a:lnTo>
                <a:lnTo>
                  <a:pt x="1763" y="0"/>
                </a:lnTo>
                <a:lnTo>
                  <a:pt x="1781" y="0"/>
                </a:lnTo>
                <a:lnTo>
                  <a:pt x="1800" y="4"/>
                </a:lnTo>
                <a:lnTo>
                  <a:pt x="1818" y="4"/>
                </a:lnTo>
                <a:lnTo>
                  <a:pt x="1864" y="18"/>
                </a:lnTo>
                <a:lnTo>
                  <a:pt x="1864" y="18"/>
                </a:lnTo>
                <a:lnTo>
                  <a:pt x="1882" y="22"/>
                </a:lnTo>
                <a:lnTo>
                  <a:pt x="1900" y="32"/>
                </a:lnTo>
                <a:lnTo>
                  <a:pt x="1919" y="45"/>
                </a:lnTo>
                <a:lnTo>
                  <a:pt x="1932" y="59"/>
                </a:lnTo>
                <a:lnTo>
                  <a:pt x="1941" y="77"/>
                </a:lnTo>
                <a:lnTo>
                  <a:pt x="1955" y="96"/>
                </a:lnTo>
                <a:lnTo>
                  <a:pt x="1960" y="114"/>
                </a:lnTo>
                <a:lnTo>
                  <a:pt x="1969" y="132"/>
                </a:lnTo>
                <a:lnTo>
                  <a:pt x="1969" y="155"/>
                </a:lnTo>
                <a:lnTo>
                  <a:pt x="1973" y="178"/>
                </a:lnTo>
                <a:lnTo>
                  <a:pt x="1969" y="201"/>
                </a:lnTo>
                <a:lnTo>
                  <a:pt x="1969" y="224"/>
                </a:lnTo>
                <a:lnTo>
                  <a:pt x="1960" y="247"/>
                </a:lnTo>
                <a:lnTo>
                  <a:pt x="1955" y="274"/>
                </a:lnTo>
                <a:lnTo>
                  <a:pt x="1946" y="297"/>
                </a:lnTo>
                <a:lnTo>
                  <a:pt x="1932" y="320"/>
                </a:lnTo>
                <a:lnTo>
                  <a:pt x="1932" y="320"/>
                </a:lnTo>
                <a:lnTo>
                  <a:pt x="1928" y="329"/>
                </a:lnTo>
                <a:lnTo>
                  <a:pt x="1923" y="338"/>
                </a:lnTo>
                <a:lnTo>
                  <a:pt x="1919" y="357"/>
                </a:lnTo>
                <a:lnTo>
                  <a:pt x="1914" y="375"/>
                </a:lnTo>
                <a:lnTo>
                  <a:pt x="1909" y="389"/>
                </a:lnTo>
                <a:lnTo>
                  <a:pt x="1905" y="398"/>
                </a:lnTo>
                <a:lnTo>
                  <a:pt x="1900" y="407"/>
                </a:lnTo>
                <a:lnTo>
                  <a:pt x="1891" y="416"/>
                </a:lnTo>
                <a:lnTo>
                  <a:pt x="1882" y="430"/>
                </a:lnTo>
                <a:lnTo>
                  <a:pt x="1868" y="439"/>
                </a:lnTo>
                <a:lnTo>
                  <a:pt x="1855" y="453"/>
                </a:lnTo>
                <a:lnTo>
                  <a:pt x="1832" y="467"/>
                </a:lnTo>
                <a:lnTo>
                  <a:pt x="1809" y="480"/>
                </a:lnTo>
                <a:lnTo>
                  <a:pt x="1809" y="480"/>
                </a:lnTo>
                <a:lnTo>
                  <a:pt x="1786" y="494"/>
                </a:lnTo>
                <a:lnTo>
                  <a:pt x="1772" y="499"/>
                </a:lnTo>
                <a:lnTo>
                  <a:pt x="1763" y="503"/>
                </a:lnTo>
                <a:lnTo>
                  <a:pt x="1763" y="503"/>
                </a:lnTo>
                <a:lnTo>
                  <a:pt x="1772" y="526"/>
                </a:lnTo>
                <a:lnTo>
                  <a:pt x="1772" y="535"/>
                </a:lnTo>
                <a:lnTo>
                  <a:pt x="1772" y="544"/>
                </a:lnTo>
                <a:lnTo>
                  <a:pt x="1772" y="554"/>
                </a:lnTo>
                <a:lnTo>
                  <a:pt x="1768" y="563"/>
                </a:lnTo>
                <a:lnTo>
                  <a:pt x="1763" y="572"/>
                </a:lnTo>
                <a:lnTo>
                  <a:pt x="1759" y="581"/>
                </a:lnTo>
                <a:lnTo>
                  <a:pt x="1759" y="581"/>
                </a:lnTo>
                <a:lnTo>
                  <a:pt x="1763" y="604"/>
                </a:lnTo>
                <a:lnTo>
                  <a:pt x="1768" y="627"/>
                </a:lnTo>
                <a:lnTo>
                  <a:pt x="1772" y="659"/>
                </a:lnTo>
                <a:lnTo>
                  <a:pt x="1777" y="686"/>
                </a:lnTo>
                <a:lnTo>
                  <a:pt x="1781" y="719"/>
                </a:lnTo>
                <a:lnTo>
                  <a:pt x="1781" y="746"/>
                </a:lnTo>
                <a:lnTo>
                  <a:pt x="1781" y="773"/>
                </a:lnTo>
                <a:lnTo>
                  <a:pt x="1777" y="801"/>
                </a:lnTo>
                <a:lnTo>
                  <a:pt x="1777" y="801"/>
                </a:lnTo>
                <a:lnTo>
                  <a:pt x="1791" y="764"/>
                </a:lnTo>
                <a:lnTo>
                  <a:pt x="1813" y="714"/>
                </a:lnTo>
                <a:lnTo>
                  <a:pt x="1873" y="586"/>
                </a:lnTo>
                <a:lnTo>
                  <a:pt x="1905" y="522"/>
                </a:lnTo>
                <a:lnTo>
                  <a:pt x="1928" y="462"/>
                </a:lnTo>
                <a:lnTo>
                  <a:pt x="1946" y="421"/>
                </a:lnTo>
                <a:lnTo>
                  <a:pt x="1950" y="407"/>
                </a:lnTo>
                <a:lnTo>
                  <a:pt x="1950" y="398"/>
                </a:lnTo>
                <a:lnTo>
                  <a:pt x="1950" y="398"/>
                </a:lnTo>
                <a:lnTo>
                  <a:pt x="1941" y="370"/>
                </a:lnTo>
                <a:lnTo>
                  <a:pt x="1941" y="370"/>
                </a:lnTo>
                <a:lnTo>
                  <a:pt x="1946" y="370"/>
                </a:lnTo>
                <a:lnTo>
                  <a:pt x="1955" y="380"/>
                </a:lnTo>
                <a:lnTo>
                  <a:pt x="1969" y="384"/>
                </a:lnTo>
                <a:lnTo>
                  <a:pt x="1978" y="393"/>
                </a:lnTo>
                <a:lnTo>
                  <a:pt x="1987" y="403"/>
                </a:lnTo>
                <a:lnTo>
                  <a:pt x="1996" y="412"/>
                </a:lnTo>
                <a:lnTo>
                  <a:pt x="2001" y="421"/>
                </a:lnTo>
                <a:lnTo>
                  <a:pt x="2005" y="425"/>
                </a:lnTo>
                <a:lnTo>
                  <a:pt x="2005" y="425"/>
                </a:lnTo>
                <a:lnTo>
                  <a:pt x="2060" y="444"/>
                </a:lnTo>
                <a:lnTo>
                  <a:pt x="2110" y="457"/>
                </a:lnTo>
                <a:lnTo>
                  <a:pt x="2147" y="467"/>
                </a:lnTo>
                <a:lnTo>
                  <a:pt x="2179" y="471"/>
                </a:lnTo>
                <a:lnTo>
                  <a:pt x="2206" y="476"/>
                </a:lnTo>
                <a:lnTo>
                  <a:pt x="2225" y="480"/>
                </a:lnTo>
                <a:lnTo>
                  <a:pt x="2238" y="490"/>
                </a:lnTo>
                <a:lnTo>
                  <a:pt x="2247" y="494"/>
                </a:lnTo>
                <a:lnTo>
                  <a:pt x="2252" y="499"/>
                </a:lnTo>
                <a:lnTo>
                  <a:pt x="2257" y="503"/>
                </a:lnTo>
                <a:lnTo>
                  <a:pt x="2261" y="508"/>
                </a:lnTo>
                <a:lnTo>
                  <a:pt x="2270" y="526"/>
                </a:lnTo>
                <a:lnTo>
                  <a:pt x="2275" y="549"/>
                </a:lnTo>
                <a:lnTo>
                  <a:pt x="2284" y="577"/>
                </a:lnTo>
                <a:lnTo>
                  <a:pt x="2307" y="659"/>
                </a:lnTo>
                <a:lnTo>
                  <a:pt x="2320" y="719"/>
                </a:lnTo>
                <a:lnTo>
                  <a:pt x="2339" y="787"/>
                </a:lnTo>
                <a:lnTo>
                  <a:pt x="2339" y="787"/>
                </a:lnTo>
                <a:lnTo>
                  <a:pt x="2348" y="815"/>
                </a:lnTo>
                <a:lnTo>
                  <a:pt x="2348" y="838"/>
                </a:lnTo>
                <a:lnTo>
                  <a:pt x="2352" y="865"/>
                </a:lnTo>
                <a:lnTo>
                  <a:pt x="2352" y="893"/>
                </a:lnTo>
                <a:lnTo>
                  <a:pt x="2357" y="952"/>
                </a:lnTo>
                <a:lnTo>
                  <a:pt x="2357" y="980"/>
                </a:lnTo>
                <a:lnTo>
                  <a:pt x="2362" y="1002"/>
                </a:lnTo>
                <a:lnTo>
                  <a:pt x="2362" y="1002"/>
                </a:lnTo>
                <a:lnTo>
                  <a:pt x="2366" y="1048"/>
                </a:lnTo>
                <a:lnTo>
                  <a:pt x="2371" y="1085"/>
                </a:lnTo>
                <a:lnTo>
                  <a:pt x="2371" y="1112"/>
                </a:lnTo>
                <a:lnTo>
                  <a:pt x="2371" y="1140"/>
                </a:lnTo>
                <a:lnTo>
                  <a:pt x="2362" y="1167"/>
                </a:lnTo>
                <a:lnTo>
                  <a:pt x="2352" y="1190"/>
                </a:lnTo>
                <a:lnTo>
                  <a:pt x="2325" y="1259"/>
                </a:lnTo>
                <a:lnTo>
                  <a:pt x="1498" y="1259"/>
                </a:lnTo>
                <a:lnTo>
                  <a:pt x="1498" y="1259"/>
                </a:lnTo>
                <a:lnTo>
                  <a:pt x="1507" y="1195"/>
                </a:lnTo>
                <a:lnTo>
                  <a:pt x="1517" y="1126"/>
                </a:lnTo>
                <a:lnTo>
                  <a:pt x="1526" y="1062"/>
                </a:lnTo>
                <a:lnTo>
                  <a:pt x="1530" y="1025"/>
                </a:lnTo>
                <a:lnTo>
                  <a:pt x="1535" y="993"/>
                </a:lnTo>
                <a:lnTo>
                  <a:pt x="1466" y="1076"/>
                </a:lnTo>
                <a:lnTo>
                  <a:pt x="1466" y="1076"/>
                </a:lnTo>
                <a:lnTo>
                  <a:pt x="1462" y="1080"/>
                </a:lnTo>
                <a:lnTo>
                  <a:pt x="1457" y="1085"/>
                </a:lnTo>
                <a:lnTo>
                  <a:pt x="1439" y="1099"/>
                </a:lnTo>
                <a:lnTo>
                  <a:pt x="1425" y="1117"/>
                </a:lnTo>
                <a:lnTo>
                  <a:pt x="1416" y="1126"/>
                </a:lnTo>
                <a:lnTo>
                  <a:pt x="1411" y="1131"/>
                </a:lnTo>
                <a:lnTo>
                  <a:pt x="1411" y="1131"/>
                </a:lnTo>
                <a:lnTo>
                  <a:pt x="1379" y="1149"/>
                </a:lnTo>
                <a:lnTo>
                  <a:pt x="1325" y="1186"/>
                </a:lnTo>
                <a:lnTo>
                  <a:pt x="1293" y="1204"/>
                </a:lnTo>
                <a:lnTo>
                  <a:pt x="1261" y="1227"/>
                </a:lnTo>
                <a:lnTo>
                  <a:pt x="1233" y="1250"/>
                </a:lnTo>
                <a:lnTo>
                  <a:pt x="1210" y="1273"/>
                </a:lnTo>
                <a:lnTo>
                  <a:pt x="1210" y="1273"/>
                </a:lnTo>
                <a:lnTo>
                  <a:pt x="1206" y="1273"/>
                </a:lnTo>
                <a:lnTo>
                  <a:pt x="1201" y="1268"/>
                </a:lnTo>
                <a:lnTo>
                  <a:pt x="1188" y="1268"/>
                </a:lnTo>
                <a:lnTo>
                  <a:pt x="1179" y="1259"/>
                </a:lnTo>
                <a:lnTo>
                  <a:pt x="1169" y="1250"/>
                </a:lnTo>
                <a:lnTo>
                  <a:pt x="1151" y="1231"/>
                </a:lnTo>
                <a:lnTo>
                  <a:pt x="1137" y="1213"/>
                </a:lnTo>
                <a:lnTo>
                  <a:pt x="1137" y="1213"/>
                </a:lnTo>
                <a:lnTo>
                  <a:pt x="1133" y="1218"/>
                </a:lnTo>
                <a:lnTo>
                  <a:pt x="1128" y="1227"/>
                </a:lnTo>
                <a:lnTo>
                  <a:pt x="1119" y="1236"/>
                </a:lnTo>
                <a:lnTo>
                  <a:pt x="1105" y="1241"/>
                </a:lnTo>
                <a:lnTo>
                  <a:pt x="1092" y="1245"/>
                </a:lnTo>
                <a:lnTo>
                  <a:pt x="1092" y="1245"/>
                </a:lnTo>
                <a:lnTo>
                  <a:pt x="1073" y="1218"/>
                </a:lnTo>
                <a:lnTo>
                  <a:pt x="1073" y="1218"/>
                </a:lnTo>
                <a:lnTo>
                  <a:pt x="1083" y="1236"/>
                </a:lnTo>
                <a:lnTo>
                  <a:pt x="1087" y="1245"/>
                </a:lnTo>
                <a:lnTo>
                  <a:pt x="1092" y="1254"/>
                </a:lnTo>
                <a:lnTo>
                  <a:pt x="1092" y="1259"/>
                </a:lnTo>
                <a:lnTo>
                  <a:pt x="1087" y="1263"/>
                </a:lnTo>
                <a:lnTo>
                  <a:pt x="1087" y="1268"/>
                </a:lnTo>
                <a:lnTo>
                  <a:pt x="1078" y="1273"/>
                </a:lnTo>
                <a:lnTo>
                  <a:pt x="1064" y="1277"/>
                </a:lnTo>
                <a:lnTo>
                  <a:pt x="1064" y="1277"/>
                </a:lnTo>
                <a:lnTo>
                  <a:pt x="1055" y="1286"/>
                </a:lnTo>
                <a:lnTo>
                  <a:pt x="1051" y="1295"/>
                </a:lnTo>
                <a:lnTo>
                  <a:pt x="1041" y="1300"/>
                </a:lnTo>
                <a:lnTo>
                  <a:pt x="1032" y="1305"/>
                </a:lnTo>
                <a:lnTo>
                  <a:pt x="1014" y="1309"/>
                </a:lnTo>
                <a:lnTo>
                  <a:pt x="1005" y="1314"/>
                </a:lnTo>
                <a:lnTo>
                  <a:pt x="1000" y="1318"/>
                </a:lnTo>
                <a:lnTo>
                  <a:pt x="1000" y="1318"/>
                </a:lnTo>
                <a:lnTo>
                  <a:pt x="1000" y="1318"/>
                </a:lnTo>
                <a:lnTo>
                  <a:pt x="1000" y="1318"/>
                </a:lnTo>
                <a:lnTo>
                  <a:pt x="1000" y="1323"/>
                </a:lnTo>
                <a:lnTo>
                  <a:pt x="996" y="1323"/>
                </a:lnTo>
                <a:lnTo>
                  <a:pt x="991" y="1328"/>
                </a:lnTo>
                <a:lnTo>
                  <a:pt x="987" y="1328"/>
                </a:lnTo>
                <a:lnTo>
                  <a:pt x="982" y="1328"/>
                </a:lnTo>
                <a:lnTo>
                  <a:pt x="978" y="1328"/>
                </a:lnTo>
                <a:lnTo>
                  <a:pt x="968" y="1328"/>
                </a:lnTo>
                <a:lnTo>
                  <a:pt x="968" y="1328"/>
                </a:lnTo>
                <a:lnTo>
                  <a:pt x="964" y="1328"/>
                </a:lnTo>
                <a:lnTo>
                  <a:pt x="959" y="1332"/>
                </a:lnTo>
                <a:lnTo>
                  <a:pt x="955" y="1332"/>
                </a:lnTo>
                <a:lnTo>
                  <a:pt x="950" y="1332"/>
                </a:lnTo>
                <a:lnTo>
                  <a:pt x="946" y="1332"/>
                </a:lnTo>
                <a:lnTo>
                  <a:pt x="941" y="1328"/>
                </a:lnTo>
                <a:lnTo>
                  <a:pt x="941" y="1323"/>
                </a:lnTo>
                <a:lnTo>
                  <a:pt x="941" y="1318"/>
                </a:lnTo>
                <a:lnTo>
                  <a:pt x="941" y="1318"/>
                </a:lnTo>
                <a:lnTo>
                  <a:pt x="932" y="1318"/>
                </a:lnTo>
                <a:lnTo>
                  <a:pt x="927" y="1323"/>
                </a:lnTo>
                <a:lnTo>
                  <a:pt x="923" y="1318"/>
                </a:lnTo>
                <a:lnTo>
                  <a:pt x="914" y="1314"/>
                </a:lnTo>
                <a:lnTo>
                  <a:pt x="914" y="1314"/>
                </a:lnTo>
                <a:lnTo>
                  <a:pt x="914" y="1305"/>
                </a:lnTo>
                <a:lnTo>
                  <a:pt x="914" y="1300"/>
                </a:lnTo>
                <a:lnTo>
                  <a:pt x="914" y="1295"/>
                </a:lnTo>
                <a:lnTo>
                  <a:pt x="914" y="1295"/>
                </a:lnTo>
                <a:lnTo>
                  <a:pt x="909" y="1300"/>
                </a:lnTo>
                <a:lnTo>
                  <a:pt x="909" y="1300"/>
                </a:lnTo>
                <a:lnTo>
                  <a:pt x="900" y="1300"/>
                </a:lnTo>
                <a:lnTo>
                  <a:pt x="886" y="1300"/>
                </a:lnTo>
                <a:lnTo>
                  <a:pt x="886" y="1300"/>
                </a:lnTo>
                <a:lnTo>
                  <a:pt x="877" y="1277"/>
                </a:lnTo>
                <a:lnTo>
                  <a:pt x="868" y="1268"/>
                </a:lnTo>
                <a:lnTo>
                  <a:pt x="859" y="1259"/>
                </a:lnTo>
                <a:lnTo>
                  <a:pt x="804" y="1341"/>
                </a:lnTo>
                <a:lnTo>
                  <a:pt x="562" y="1263"/>
                </a:lnTo>
                <a:lnTo>
                  <a:pt x="562" y="1263"/>
                </a:lnTo>
                <a:lnTo>
                  <a:pt x="548" y="1259"/>
                </a:lnTo>
                <a:lnTo>
                  <a:pt x="525" y="1254"/>
                </a:lnTo>
                <a:lnTo>
                  <a:pt x="466" y="1254"/>
                </a:lnTo>
                <a:lnTo>
                  <a:pt x="393" y="1254"/>
                </a:lnTo>
                <a:lnTo>
                  <a:pt x="311" y="1254"/>
                </a:lnTo>
                <a:lnTo>
                  <a:pt x="155" y="1259"/>
                </a:lnTo>
                <a:lnTo>
                  <a:pt x="37" y="1259"/>
                </a:lnTo>
                <a:lnTo>
                  <a:pt x="37" y="1259"/>
                </a:lnTo>
                <a:lnTo>
                  <a:pt x="37" y="1241"/>
                </a:lnTo>
                <a:lnTo>
                  <a:pt x="37" y="1222"/>
                </a:lnTo>
                <a:lnTo>
                  <a:pt x="41" y="1204"/>
                </a:lnTo>
                <a:lnTo>
                  <a:pt x="41" y="1186"/>
                </a:lnTo>
                <a:lnTo>
                  <a:pt x="46" y="1149"/>
                </a:lnTo>
                <a:lnTo>
                  <a:pt x="55" y="1108"/>
                </a:lnTo>
                <a:lnTo>
                  <a:pt x="55" y="1085"/>
                </a:lnTo>
                <a:lnTo>
                  <a:pt x="55" y="1062"/>
                </a:lnTo>
                <a:lnTo>
                  <a:pt x="55" y="1030"/>
                </a:lnTo>
                <a:lnTo>
                  <a:pt x="50" y="1002"/>
                </a:lnTo>
                <a:lnTo>
                  <a:pt x="46" y="966"/>
                </a:lnTo>
                <a:lnTo>
                  <a:pt x="37" y="925"/>
                </a:lnTo>
                <a:lnTo>
                  <a:pt x="27" y="883"/>
                </a:lnTo>
                <a:lnTo>
                  <a:pt x="14" y="833"/>
                </a:lnTo>
                <a:lnTo>
                  <a:pt x="14" y="833"/>
                </a:lnTo>
                <a:lnTo>
                  <a:pt x="5" y="810"/>
                </a:lnTo>
                <a:lnTo>
                  <a:pt x="5" y="787"/>
                </a:lnTo>
                <a:lnTo>
                  <a:pt x="0" y="760"/>
                </a:lnTo>
                <a:lnTo>
                  <a:pt x="0" y="737"/>
                </a:lnTo>
                <a:lnTo>
                  <a:pt x="0" y="709"/>
                </a:lnTo>
                <a:lnTo>
                  <a:pt x="5" y="682"/>
                </a:lnTo>
                <a:lnTo>
                  <a:pt x="9" y="654"/>
                </a:lnTo>
                <a:lnTo>
                  <a:pt x="18" y="631"/>
                </a:lnTo>
                <a:lnTo>
                  <a:pt x="27" y="604"/>
                </a:lnTo>
                <a:lnTo>
                  <a:pt x="37" y="581"/>
                </a:lnTo>
                <a:lnTo>
                  <a:pt x="50" y="558"/>
                </a:lnTo>
                <a:lnTo>
                  <a:pt x="64" y="535"/>
                </a:lnTo>
                <a:lnTo>
                  <a:pt x="78" y="517"/>
                </a:lnTo>
                <a:lnTo>
                  <a:pt x="96" y="499"/>
                </a:lnTo>
                <a:lnTo>
                  <a:pt x="114" y="485"/>
                </a:lnTo>
                <a:lnTo>
                  <a:pt x="137" y="471"/>
                </a:lnTo>
                <a:lnTo>
                  <a:pt x="137" y="471"/>
                </a:lnTo>
                <a:lnTo>
                  <a:pt x="155" y="462"/>
                </a:lnTo>
                <a:lnTo>
                  <a:pt x="178" y="448"/>
                </a:lnTo>
                <a:lnTo>
                  <a:pt x="201" y="430"/>
                </a:lnTo>
                <a:lnTo>
                  <a:pt x="224" y="412"/>
                </a:lnTo>
                <a:lnTo>
                  <a:pt x="260" y="380"/>
                </a:lnTo>
                <a:lnTo>
                  <a:pt x="279" y="366"/>
                </a:lnTo>
                <a:lnTo>
                  <a:pt x="279" y="366"/>
                </a:lnTo>
                <a:lnTo>
                  <a:pt x="279" y="366"/>
                </a:lnTo>
                <a:lnTo>
                  <a:pt x="279" y="366"/>
                </a:lnTo>
                <a:lnTo>
                  <a:pt x="260" y="384"/>
                </a:lnTo>
                <a:lnTo>
                  <a:pt x="260" y="384"/>
                </a:lnTo>
                <a:lnTo>
                  <a:pt x="260" y="384"/>
                </a:lnTo>
                <a:lnTo>
                  <a:pt x="274" y="407"/>
                </a:lnTo>
                <a:lnTo>
                  <a:pt x="288" y="430"/>
                </a:lnTo>
                <a:lnTo>
                  <a:pt x="306" y="453"/>
                </a:lnTo>
                <a:lnTo>
                  <a:pt x="320" y="476"/>
                </a:lnTo>
                <a:lnTo>
                  <a:pt x="338" y="494"/>
                </a:lnTo>
                <a:lnTo>
                  <a:pt x="361" y="517"/>
                </a:lnTo>
                <a:lnTo>
                  <a:pt x="379" y="535"/>
                </a:lnTo>
                <a:lnTo>
                  <a:pt x="402" y="554"/>
                </a:lnTo>
                <a:lnTo>
                  <a:pt x="402" y="554"/>
                </a:lnTo>
                <a:lnTo>
                  <a:pt x="402" y="535"/>
                </a:lnTo>
                <a:lnTo>
                  <a:pt x="402" y="535"/>
                </a:lnTo>
                <a:lnTo>
                  <a:pt x="416" y="540"/>
                </a:lnTo>
                <a:lnTo>
                  <a:pt x="429" y="544"/>
                </a:lnTo>
                <a:lnTo>
                  <a:pt x="452" y="558"/>
                </a:lnTo>
                <a:lnTo>
                  <a:pt x="452" y="558"/>
                </a:lnTo>
                <a:lnTo>
                  <a:pt x="457" y="544"/>
                </a:lnTo>
                <a:lnTo>
                  <a:pt x="457" y="544"/>
                </a:lnTo>
                <a:lnTo>
                  <a:pt x="443" y="540"/>
                </a:lnTo>
                <a:lnTo>
                  <a:pt x="443" y="540"/>
                </a:lnTo>
                <a:lnTo>
                  <a:pt x="439" y="531"/>
                </a:lnTo>
                <a:lnTo>
                  <a:pt x="439" y="526"/>
                </a:lnTo>
                <a:lnTo>
                  <a:pt x="434" y="522"/>
                </a:lnTo>
                <a:lnTo>
                  <a:pt x="429" y="512"/>
                </a:lnTo>
                <a:lnTo>
                  <a:pt x="416" y="503"/>
                </a:lnTo>
                <a:lnTo>
                  <a:pt x="397" y="490"/>
                </a:lnTo>
                <a:lnTo>
                  <a:pt x="379" y="471"/>
                </a:lnTo>
                <a:lnTo>
                  <a:pt x="352" y="444"/>
                </a:lnTo>
                <a:lnTo>
                  <a:pt x="320" y="412"/>
                </a:lnTo>
                <a:lnTo>
                  <a:pt x="283" y="370"/>
                </a:lnTo>
                <a:lnTo>
                  <a:pt x="283" y="370"/>
                </a:lnTo>
                <a:lnTo>
                  <a:pt x="283" y="370"/>
                </a:lnTo>
                <a:lnTo>
                  <a:pt x="288" y="361"/>
                </a:lnTo>
                <a:lnTo>
                  <a:pt x="288" y="361"/>
                </a:lnTo>
                <a:lnTo>
                  <a:pt x="283" y="357"/>
                </a:lnTo>
                <a:lnTo>
                  <a:pt x="279" y="352"/>
                </a:lnTo>
                <a:lnTo>
                  <a:pt x="270" y="334"/>
                </a:lnTo>
                <a:lnTo>
                  <a:pt x="260" y="311"/>
                </a:lnTo>
                <a:lnTo>
                  <a:pt x="251" y="279"/>
                </a:lnTo>
                <a:lnTo>
                  <a:pt x="242" y="251"/>
                </a:lnTo>
                <a:lnTo>
                  <a:pt x="238" y="224"/>
                </a:lnTo>
                <a:lnTo>
                  <a:pt x="233" y="201"/>
                </a:lnTo>
                <a:lnTo>
                  <a:pt x="233" y="196"/>
                </a:lnTo>
                <a:lnTo>
                  <a:pt x="238" y="192"/>
                </a:lnTo>
                <a:lnTo>
                  <a:pt x="238" y="192"/>
                </a:lnTo>
                <a:lnTo>
                  <a:pt x="242" y="178"/>
                </a:lnTo>
                <a:lnTo>
                  <a:pt x="251" y="169"/>
                </a:lnTo>
                <a:lnTo>
                  <a:pt x="260" y="151"/>
                </a:lnTo>
                <a:lnTo>
                  <a:pt x="265" y="132"/>
                </a:lnTo>
                <a:lnTo>
                  <a:pt x="270" y="119"/>
                </a:lnTo>
                <a:lnTo>
                  <a:pt x="279" y="105"/>
                </a:lnTo>
                <a:lnTo>
                  <a:pt x="283" y="100"/>
                </a:lnTo>
                <a:lnTo>
                  <a:pt x="288" y="96"/>
                </a:lnTo>
                <a:lnTo>
                  <a:pt x="292" y="87"/>
                </a:lnTo>
                <a:lnTo>
                  <a:pt x="301" y="82"/>
                </a:lnTo>
                <a:lnTo>
                  <a:pt x="315" y="77"/>
                </a:lnTo>
                <a:lnTo>
                  <a:pt x="329" y="68"/>
                </a:lnTo>
                <a:lnTo>
                  <a:pt x="329" y="68"/>
                </a:lnTo>
                <a:lnTo>
                  <a:pt x="347" y="59"/>
                </a:lnTo>
                <a:lnTo>
                  <a:pt x="361" y="50"/>
                </a:lnTo>
                <a:lnTo>
                  <a:pt x="370" y="41"/>
                </a:lnTo>
                <a:lnTo>
                  <a:pt x="379" y="36"/>
                </a:lnTo>
                <a:lnTo>
                  <a:pt x="393" y="36"/>
                </a:lnTo>
                <a:lnTo>
                  <a:pt x="411" y="36"/>
                </a:lnTo>
                <a:lnTo>
                  <a:pt x="439" y="41"/>
                </a:lnTo>
                <a:lnTo>
                  <a:pt x="484" y="45"/>
                </a:lnTo>
                <a:lnTo>
                  <a:pt x="484" y="45"/>
                </a:lnTo>
                <a:lnTo>
                  <a:pt x="512" y="55"/>
                </a:lnTo>
                <a:lnTo>
                  <a:pt x="525" y="55"/>
                </a:lnTo>
                <a:lnTo>
                  <a:pt x="539" y="59"/>
                </a:lnTo>
                <a:lnTo>
                  <a:pt x="548" y="68"/>
                </a:lnTo>
                <a:lnTo>
                  <a:pt x="562" y="73"/>
                </a:lnTo>
                <a:lnTo>
                  <a:pt x="571" y="82"/>
                </a:lnTo>
                <a:lnTo>
                  <a:pt x="585" y="96"/>
                </a:lnTo>
                <a:lnTo>
                  <a:pt x="585" y="96"/>
                </a:lnTo>
                <a:lnTo>
                  <a:pt x="585" y="105"/>
                </a:lnTo>
                <a:lnTo>
                  <a:pt x="585" y="119"/>
                </a:lnTo>
                <a:lnTo>
                  <a:pt x="580" y="128"/>
                </a:lnTo>
                <a:lnTo>
                  <a:pt x="580" y="132"/>
                </a:lnTo>
                <a:lnTo>
                  <a:pt x="576" y="137"/>
                </a:lnTo>
                <a:lnTo>
                  <a:pt x="571" y="142"/>
                </a:lnTo>
                <a:lnTo>
                  <a:pt x="571" y="142"/>
                </a:lnTo>
                <a:lnTo>
                  <a:pt x="580" y="169"/>
                </a:lnTo>
                <a:lnTo>
                  <a:pt x="585" y="192"/>
                </a:lnTo>
                <a:lnTo>
                  <a:pt x="594" y="219"/>
                </a:lnTo>
                <a:lnTo>
                  <a:pt x="594" y="233"/>
                </a:lnTo>
                <a:lnTo>
                  <a:pt x="598" y="251"/>
                </a:lnTo>
                <a:lnTo>
                  <a:pt x="608" y="270"/>
                </a:lnTo>
                <a:lnTo>
                  <a:pt x="617" y="297"/>
                </a:lnTo>
                <a:lnTo>
                  <a:pt x="617" y="297"/>
                </a:lnTo>
                <a:lnTo>
                  <a:pt x="617" y="306"/>
                </a:lnTo>
                <a:lnTo>
                  <a:pt x="617" y="311"/>
                </a:lnTo>
                <a:lnTo>
                  <a:pt x="617" y="316"/>
                </a:lnTo>
                <a:lnTo>
                  <a:pt x="612" y="320"/>
                </a:lnTo>
                <a:lnTo>
                  <a:pt x="608" y="325"/>
                </a:lnTo>
                <a:lnTo>
                  <a:pt x="603" y="329"/>
                </a:lnTo>
                <a:lnTo>
                  <a:pt x="589" y="334"/>
                </a:lnTo>
                <a:lnTo>
                  <a:pt x="589" y="334"/>
                </a:lnTo>
                <a:lnTo>
                  <a:pt x="585" y="343"/>
                </a:lnTo>
                <a:lnTo>
                  <a:pt x="585" y="348"/>
                </a:lnTo>
                <a:lnTo>
                  <a:pt x="585" y="352"/>
                </a:lnTo>
                <a:lnTo>
                  <a:pt x="585" y="352"/>
                </a:lnTo>
                <a:lnTo>
                  <a:pt x="585" y="357"/>
                </a:lnTo>
                <a:lnTo>
                  <a:pt x="589" y="361"/>
                </a:lnTo>
                <a:lnTo>
                  <a:pt x="589" y="361"/>
                </a:lnTo>
                <a:lnTo>
                  <a:pt x="589" y="366"/>
                </a:lnTo>
                <a:lnTo>
                  <a:pt x="585" y="370"/>
                </a:lnTo>
                <a:lnTo>
                  <a:pt x="585" y="375"/>
                </a:lnTo>
                <a:lnTo>
                  <a:pt x="580" y="375"/>
                </a:lnTo>
                <a:lnTo>
                  <a:pt x="576" y="380"/>
                </a:lnTo>
                <a:lnTo>
                  <a:pt x="576" y="380"/>
                </a:lnTo>
                <a:lnTo>
                  <a:pt x="580" y="384"/>
                </a:lnTo>
                <a:lnTo>
                  <a:pt x="585" y="393"/>
                </a:lnTo>
                <a:lnTo>
                  <a:pt x="585" y="393"/>
                </a:lnTo>
                <a:lnTo>
                  <a:pt x="585" y="398"/>
                </a:lnTo>
                <a:lnTo>
                  <a:pt x="585" y="403"/>
                </a:lnTo>
                <a:lnTo>
                  <a:pt x="580" y="407"/>
                </a:lnTo>
                <a:lnTo>
                  <a:pt x="580" y="407"/>
                </a:lnTo>
                <a:lnTo>
                  <a:pt x="576" y="407"/>
                </a:lnTo>
                <a:lnTo>
                  <a:pt x="576" y="412"/>
                </a:lnTo>
                <a:lnTo>
                  <a:pt x="576" y="421"/>
                </a:lnTo>
                <a:lnTo>
                  <a:pt x="576" y="439"/>
                </a:lnTo>
                <a:lnTo>
                  <a:pt x="576" y="448"/>
                </a:lnTo>
                <a:lnTo>
                  <a:pt x="571" y="453"/>
                </a:lnTo>
                <a:lnTo>
                  <a:pt x="571" y="453"/>
                </a:lnTo>
                <a:lnTo>
                  <a:pt x="566" y="457"/>
                </a:lnTo>
                <a:lnTo>
                  <a:pt x="562" y="457"/>
                </a:lnTo>
                <a:lnTo>
                  <a:pt x="557" y="462"/>
                </a:lnTo>
                <a:lnTo>
                  <a:pt x="548" y="462"/>
                </a:lnTo>
                <a:lnTo>
                  <a:pt x="548" y="462"/>
                </a:lnTo>
                <a:lnTo>
                  <a:pt x="534" y="462"/>
                </a:lnTo>
                <a:lnTo>
                  <a:pt x="521" y="462"/>
                </a:lnTo>
                <a:lnTo>
                  <a:pt x="507" y="467"/>
                </a:lnTo>
                <a:lnTo>
                  <a:pt x="493" y="471"/>
                </a:lnTo>
                <a:lnTo>
                  <a:pt x="493" y="471"/>
                </a:lnTo>
                <a:lnTo>
                  <a:pt x="489" y="480"/>
                </a:lnTo>
                <a:lnTo>
                  <a:pt x="484" y="494"/>
                </a:lnTo>
                <a:lnTo>
                  <a:pt x="484" y="503"/>
                </a:lnTo>
                <a:lnTo>
                  <a:pt x="484" y="517"/>
                </a:lnTo>
                <a:lnTo>
                  <a:pt x="484" y="531"/>
                </a:lnTo>
                <a:lnTo>
                  <a:pt x="484" y="540"/>
                </a:lnTo>
                <a:lnTo>
                  <a:pt x="493" y="563"/>
                </a:lnTo>
                <a:lnTo>
                  <a:pt x="498" y="590"/>
                </a:lnTo>
                <a:lnTo>
                  <a:pt x="507" y="613"/>
                </a:lnTo>
                <a:lnTo>
                  <a:pt x="525" y="654"/>
                </a:lnTo>
                <a:lnTo>
                  <a:pt x="525" y="654"/>
                </a:lnTo>
                <a:close/>
              </a:path>
            </a:pathLst>
          </a:custGeom>
          <a:solidFill>
            <a:srgbClr val="008DCA"/>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 xmlns:p14="http://schemas.microsoft.com/office/powerpoint/2010/main" val="1644479464"/>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3.2  </a:t>
            </a:r>
            <a:r>
              <a:rPr lang="zh-CN" altLang="en-US" dirty="0" smtClean="0">
                <a:solidFill>
                  <a:schemeClr val="tx1">
                    <a:lumMod val="65000"/>
                    <a:lumOff val="35000"/>
                  </a:schemeClr>
                </a:solidFill>
              </a:rPr>
              <a:t>股转交易权限条件</a:t>
            </a:r>
            <a:endParaRPr lang="zh-CN" altLang="en-US" dirty="0">
              <a:solidFill>
                <a:schemeClr val="tx1">
                  <a:lumMod val="65000"/>
                  <a:lumOff val="35000"/>
                </a:schemeClr>
              </a:solidFill>
            </a:endParaRPr>
          </a:p>
        </p:txBody>
      </p:sp>
      <p:sp>
        <p:nvSpPr>
          <p:cNvPr id="3" name="矩形 2"/>
          <p:cNvSpPr>
            <a:spLocks noChangeArrowheads="1"/>
          </p:cNvSpPr>
          <p:nvPr/>
        </p:nvSpPr>
        <p:spPr bwMode="auto">
          <a:xfrm>
            <a:off x="1130298" y="1728720"/>
            <a:ext cx="4193003" cy="617169"/>
          </a:xfrm>
          <a:prstGeom prst="rect">
            <a:avLst/>
          </a:prstGeom>
          <a:solidFill>
            <a:srgbClr val="00B0F0"/>
          </a:solidFill>
          <a:ln w="9525">
            <a:noFill/>
            <a:miter lim="800000"/>
            <a:headEnd/>
            <a:tailEnd/>
          </a:ln>
          <a:effectLst/>
        </p:spPr>
        <p:txBody>
          <a:bodyPr anchor="ctr"/>
          <a:lstStyle/>
          <a:p>
            <a:pPr algn="ctr"/>
            <a:r>
              <a:rPr lang="zh-CN" altLang="en-US" b="1" dirty="0" smtClean="0">
                <a:solidFill>
                  <a:srgbClr val="FFFFFF"/>
                </a:solidFill>
                <a:latin typeface="微软雅黑" pitchFamily="34" charset="-122"/>
                <a:ea typeface="微软雅黑" pitchFamily="34" charset="-122"/>
              </a:rPr>
              <a:t>个人投资者</a:t>
            </a:r>
            <a:endParaRPr lang="zh-CN" altLang="en-US" b="1" dirty="0">
              <a:solidFill>
                <a:srgbClr val="FFFFFF"/>
              </a:solidFill>
              <a:latin typeface="微软雅黑" pitchFamily="34" charset="-122"/>
              <a:ea typeface="微软雅黑" pitchFamily="34" charset="-122"/>
            </a:endParaRPr>
          </a:p>
        </p:txBody>
      </p:sp>
      <p:sp>
        <p:nvSpPr>
          <p:cNvPr id="4" name="矩形 3"/>
          <p:cNvSpPr>
            <a:spLocks noChangeArrowheads="1"/>
          </p:cNvSpPr>
          <p:nvPr/>
        </p:nvSpPr>
        <p:spPr bwMode="auto">
          <a:xfrm>
            <a:off x="1131887" y="2419281"/>
            <a:ext cx="4190740" cy="2739574"/>
          </a:xfrm>
          <a:prstGeom prst="rect">
            <a:avLst/>
          </a:prstGeom>
          <a:ln w="28575">
            <a:solidFill>
              <a:srgbClr val="00B0F0"/>
            </a:solidFill>
            <a:headEnd/>
            <a:tailEnd/>
          </a:ln>
        </p:spPr>
        <p:style>
          <a:lnRef idx="2">
            <a:schemeClr val="accent5"/>
          </a:lnRef>
          <a:fillRef idx="1">
            <a:schemeClr val="lt1"/>
          </a:fillRef>
          <a:effectRef idx="0">
            <a:schemeClr val="accent5"/>
          </a:effectRef>
          <a:fontRef idx="minor">
            <a:schemeClr val="dk1"/>
          </a:fontRef>
        </p:style>
        <p:txBody>
          <a:bodyPr lIns="108000" tIns="108000"/>
          <a:lstStyle/>
          <a:p>
            <a:pPr marL="171450" indent="-171450">
              <a:lnSpc>
                <a:spcPct val="120000"/>
              </a:lnSpc>
              <a:buFont typeface="Wingdings" pitchFamily="2" charset="2"/>
              <a:buChar char="ü"/>
            </a:pPr>
            <a:r>
              <a:rPr lang="zh-CN" altLang="en-US" dirty="0" smtClean="0">
                <a:solidFill>
                  <a:srgbClr val="000000"/>
                </a:solidFill>
                <a:latin typeface="微软雅黑" pitchFamily="34" charset="-122"/>
                <a:ea typeface="微软雅黑" pitchFamily="34" charset="-122"/>
              </a:rPr>
              <a:t>本人名下</a:t>
            </a:r>
            <a:r>
              <a:rPr lang="zh-CN" altLang="en-US" b="1" dirty="0" smtClean="0">
                <a:solidFill>
                  <a:srgbClr val="000000"/>
                </a:solidFill>
                <a:latin typeface="微软雅黑" pitchFamily="34" charset="-122"/>
                <a:ea typeface="微软雅黑" pitchFamily="34" charset="-122"/>
              </a:rPr>
              <a:t>前一交易日日终</a:t>
            </a:r>
            <a:r>
              <a:rPr lang="zh-CN" altLang="en-US" dirty="0" smtClean="0">
                <a:solidFill>
                  <a:srgbClr val="000000"/>
                </a:solidFill>
                <a:latin typeface="微软雅黑" pitchFamily="34" charset="-122"/>
                <a:ea typeface="微软雅黑" pitchFamily="34" charset="-122"/>
              </a:rPr>
              <a:t>证券类资产市值5</a:t>
            </a:r>
            <a:r>
              <a:rPr lang="en-US" dirty="0" smtClean="0">
                <a:solidFill>
                  <a:srgbClr val="000000"/>
                </a:solidFill>
                <a:latin typeface="微软雅黑" pitchFamily="34" charset="-122"/>
                <a:ea typeface="微软雅黑" pitchFamily="34" charset="-122"/>
              </a:rPr>
              <a:t>00</a:t>
            </a:r>
            <a:r>
              <a:rPr lang="zh-CN" altLang="en-US" dirty="0" smtClean="0">
                <a:solidFill>
                  <a:srgbClr val="000000"/>
                </a:solidFill>
                <a:latin typeface="微软雅黑" pitchFamily="34" charset="-122"/>
                <a:ea typeface="微软雅黑" pitchFamily="34" charset="-122"/>
              </a:rPr>
              <a:t>万元人民币以上；</a:t>
            </a:r>
            <a:endParaRPr lang="en-US" altLang="zh-CN" dirty="0" smtClean="0">
              <a:solidFill>
                <a:srgbClr val="000000"/>
              </a:solidFill>
              <a:latin typeface="微软雅黑" pitchFamily="34" charset="-122"/>
              <a:ea typeface="微软雅黑" pitchFamily="34" charset="-122"/>
            </a:endParaRPr>
          </a:p>
          <a:p>
            <a:pPr marL="171450" indent="-171450">
              <a:lnSpc>
                <a:spcPct val="120000"/>
              </a:lnSpc>
              <a:buFont typeface="Wingdings" pitchFamily="2" charset="2"/>
              <a:buChar char="ü"/>
            </a:pPr>
            <a:endParaRPr lang="en-US" altLang="zh-CN" dirty="0" smtClean="0">
              <a:solidFill>
                <a:srgbClr val="000000"/>
              </a:solidFill>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dirty="0" smtClean="0">
                <a:solidFill>
                  <a:srgbClr val="000000"/>
                </a:solidFill>
                <a:latin typeface="微软雅黑" pitchFamily="34" charset="-122"/>
                <a:ea typeface="微软雅黑" pitchFamily="34" charset="-122"/>
              </a:rPr>
              <a:t>具有</a:t>
            </a:r>
            <a:r>
              <a:rPr lang="zh-CN" altLang="en-US" b="1" dirty="0" smtClean="0">
                <a:solidFill>
                  <a:srgbClr val="000000"/>
                </a:solidFill>
                <a:latin typeface="微软雅黑" pitchFamily="34" charset="-122"/>
                <a:ea typeface="微软雅黑" pitchFamily="34" charset="-122"/>
              </a:rPr>
              <a:t>两年</a:t>
            </a:r>
            <a:r>
              <a:rPr lang="zh-CN" altLang="en-US" dirty="0" smtClean="0">
                <a:solidFill>
                  <a:srgbClr val="000000"/>
                </a:solidFill>
                <a:latin typeface="微软雅黑" pitchFamily="34" charset="-122"/>
                <a:ea typeface="微软雅黑" pitchFamily="34" charset="-122"/>
              </a:rPr>
              <a:t>以上证券投资经验，或具有会计、金融、投资、财经等相关专业背景或培训经历；</a:t>
            </a:r>
            <a:endParaRPr lang="en-US" altLang="zh-CN" dirty="0" smtClean="0">
              <a:solidFill>
                <a:srgbClr val="000000"/>
              </a:solidFill>
              <a:latin typeface="微软雅黑" pitchFamily="34" charset="-122"/>
              <a:ea typeface="微软雅黑" pitchFamily="34" charset="-122"/>
            </a:endParaRPr>
          </a:p>
          <a:p>
            <a:pPr marL="171450" indent="-171450">
              <a:buFont typeface="Wingdings" pitchFamily="2" charset="2"/>
              <a:buChar char="ü"/>
            </a:pPr>
            <a:endParaRPr lang="zh-CN" altLang="en-US" dirty="0">
              <a:solidFill>
                <a:srgbClr val="006699"/>
              </a:solidFill>
              <a:latin typeface="微软雅黑" pitchFamily="34" charset="-122"/>
              <a:ea typeface="微软雅黑" pitchFamily="34" charset="-122"/>
            </a:endParaRPr>
          </a:p>
        </p:txBody>
      </p:sp>
      <p:sp>
        <p:nvSpPr>
          <p:cNvPr id="5" name="矩形 2"/>
          <p:cNvSpPr>
            <a:spLocks noChangeArrowheads="1"/>
          </p:cNvSpPr>
          <p:nvPr/>
        </p:nvSpPr>
        <p:spPr bwMode="auto">
          <a:xfrm>
            <a:off x="6803836" y="1704900"/>
            <a:ext cx="4193003" cy="617169"/>
          </a:xfrm>
          <a:prstGeom prst="rect">
            <a:avLst/>
          </a:prstGeom>
          <a:solidFill>
            <a:srgbClr val="00B0F0"/>
          </a:solidFill>
          <a:ln w="9525">
            <a:noFill/>
            <a:miter lim="800000"/>
            <a:headEnd/>
            <a:tailEnd/>
          </a:ln>
          <a:effectLst/>
        </p:spPr>
        <p:txBody>
          <a:bodyPr anchor="ctr"/>
          <a:lstStyle/>
          <a:p>
            <a:pPr algn="ctr"/>
            <a:r>
              <a:rPr lang="zh-CN" altLang="en-US" b="1" dirty="0" smtClean="0">
                <a:solidFill>
                  <a:srgbClr val="FFFFFF"/>
                </a:solidFill>
                <a:latin typeface="微软雅黑" pitchFamily="34" charset="-122"/>
                <a:ea typeface="微软雅黑" pitchFamily="34" charset="-122"/>
              </a:rPr>
              <a:t>机构投资者</a:t>
            </a:r>
            <a:endParaRPr lang="zh-CN" altLang="en-US" b="1" dirty="0">
              <a:solidFill>
                <a:srgbClr val="FFFFFF"/>
              </a:solidFill>
              <a:latin typeface="微软雅黑" pitchFamily="34" charset="-122"/>
              <a:ea typeface="微软雅黑" pitchFamily="34" charset="-122"/>
            </a:endParaRPr>
          </a:p>
        </p:txBody>
      </p:sp>
      <p:sp>
        <p:nvSpPr>
          <p:cNvPr id="6" name="矩形 5"/>
          <p:cNvSpPr>
            <a:spLocks noChangeArrowheads="1"/>
          </p:cNvSpPr>
          <p:nvPr/>
        </p:nvSpPr>
        <p:spPr bwMode="auto">
          <a:xfrm>
            <a:off x="6805425" y="2395461"/>
            <a:ext cx="4190740" cy="2760850"/>
          </a:xfrm>
          <a:prstGeom prst="rect">
            <a:avLst/>
          </a:prstGeom>
          <a:ln w="28575">
            <a:solidFill>
              <a:srgbClr val="00B0F0"/>
            </a:solidFill>
            <a:headEnd/>
            <a:tailEnd/>
          </a:ln>
        </p:spPr>
        <p:style>
          <a:lnRef idx="2">
            <a:schemeClr val="accent5"/>
          </a:lnRef>
          <a:fillRef idx="1">
            <a:schemeClr val="lt1"/>
          </a:fillRef>
          <a:effectRef idx="0">
            <a:schemeClr val="accent5"/>
          </a:effectRef>
          <a:fontRef idx="minor">
            <a:schemeClr val="dk1"/>
          </a:fontRef>
        </p:style>
        <p:txBody>
          <a:bodyPr lIns="108000" tIns="108000"/>
          <a:lstStyle/>
          <a:p>
            <a:pPr marL="171450" indent="-171450">
              <a:lnSpc>
                <a:spcPct val="120000"/>
              </a:lnSpc>
              <a:buFont typeface="Wingdings" pitchFamily="2" charset="2"/>
              <a:buChar char="ü"/>
            </a:pPr>
            <a:r>
              <a:rPr lang="zh-CN" altLang="en-US" dirty="0" smtClean="0">
                <a:solidFill>
                  <a:schemeClr val="tx1"/>
                </a:solidFill>
                <a:latin typeface="微软雅黑" pitchFamily="34" charset="-122"/>
                <a:ea typeface="微软雅黑" pitchFamily="34" charset="-122"/>
              </a:rPr>
              <a:t>注册资本 </a:t>
            </a:r>
            <a:r>
              <a:rPr lang="en-US" dirty="0" smtClean="0">
                <a:solidFill>
                  <a:schemeClr val="tx1"/>
                </a:solidFill>
                <a:latin typeface="微软雅黑" pitchFamily="34" charset="-122"/>
                <a:ea typeface="微软雅黑" pitchFamily="34" charset="-122"/>
              </a:rPr>
              <a:t>500 </a:t>
            </a:r>
            <a:r>
              <a:rPr lang="zh-CN" altLang="en-US" dirty="0" smtClean="0">
                <a:solidFill>
                  <a:schemeClr val="tx1"/>
                </a:solidFill>
                <a:latin typeface="微软雅黑" pitchFamily="34" charset="-122"/>
                <a:ea typeface="微软雅黑" pitchFamily="34" charset="-122"/>
              </a:rPr>
              <a:t>万元人民币以上的法人机构；</a:t>
            </a:r>
            <a:endParaRPr lang="en-US" altLang="zh-CN" dirty="0" smtClean="0">
              <a:solidFill>
                <a:schemeClr val="tx1"/>
              </a:solidFill>
              <a:latin typeface="微软雅黑" pitchFamily="34" charset="-122"/>
              <a:ea typeface="微软雅黑" pitchFamily="34" charset="-122"/>
            </a:endParaRPr>
          </a:p>
          <a:p>
            <a:pPr marL="171450" indent="-171450">
              <a:lnSpc>
                <a:spcPct val="120000"/>
              </a:lnSpc>
              <a:buFont typeface="Wingdings" pitchFamily="2" charset="2"/>
              <a:buChar char="ü"/>
            </a:pPr>
            <a:endParaRPr lang="en-US" altLang="zh-CN" dirty="0" smtClean="0">
              <a:solidFill>
                <a:schemeClr val="tx1"/>
              </a:solidFill>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dirty="0" smtClean="0">
                <a:solidFill>
                  <a:schemeClr val="tx1"/>
                </a:solidFill>
                <a:latin typeface="微软雅黑" pitchFamily="34" charset="-122"/>
                <a:ea typeface="微软雅黑" pitchFamily="34" charset="-122"/>
              </a:rPr>
              <a:t>实缴出资总额 </a:t>
            </a:r>
            <a:r>
              <a:rPr lang="en-US" dirty="0" smtClean="0">
                <a:solidFill>
                  <a:schemeClr val="tx1"/>
                </a:solidFill>
                <a:latin typeface="微软雅黑" pitchFamily="34" charset="-122"/>
                <a:ea typeface="微软雅黑" pitchFamily="34" charset="-122"/>
              </a:rPr>
              <a:t>500 </a:t>
            </a:r>
            <a:r>
              <a:rPr lang="zh-CN" altLang="en-US" dirty="0" smtClean="0">
                <a:solidFill>
                  <a:schemeClr val="tx1"/>
                </a:solidFill>
                <a:latin typeface="微软雅黑" pitchFamily="34" charset="-122"/>
                <a:ea typeface="微软雅黑" pitchFamily="34" charset="-122"/>
              </a:rPr>
              <a:t>万元人民币以上的合伙企业； </a:t>
            </a:r>
            <a:endParaRPr lang="en-US" altLang="zh-CN" dirty="0" smtClean="0">
              <a:solidFill>
                <a:schemeClr val="tx1"/>
              </a:solidFill>
              <a:latin typeface="微软雅黑" pitchFamily="34" charset="-122"/>
              <a:ea typeface="微软雅黑" pitchFamily="34" charset="-122"/>
            </a:endParaRPr>
          </a:p>
          <a:p>
            <a:pPr marL="171450" indent="-171450">
              <a:lnSpc>
                <a:spcPct val="120000"/>
              </a:lnSpc>
              <a:buFont typeface="Wingdings" pitchFamily="2" charset="2"/>
              <a:buChar char="ü"/>
            </a:pPr>
            <a:endParaRPr lang="en-US" dirty="0" smtClean="0">
              <a:solidFill>
                <a:schemeClr val="tx1"/>
              </a:solidFill>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dirty="0" smtClean="0">
                <a:solidFill>
                  <a:schemeClr val="tx1"/>
                </a:solidFill>
                <a:latin typeface="微软雅黑" pitchFamily="34" charset="-122"/>
                <a:ea typeface="微软雅黑" pitchFamily="34" charset="-122"/>
              </a:rPr>
              <a:t>集合信托计划、证券投资基金、银行理财产品、证券公司资产管理计划等</a:t>
            </a:r>
            <a:r>
              <a:rPr lang="zh-CN" altLang="en-US" dirty="0" smtClean="0">
                <a:solidFill>
                  <a:srgbClr val="006699"/>
                </a:solidFill>
                <a:latin typeface="微软雅黑" pitchFamily="34" charset="-122"/>
                <a:ea typeface="微软雅黑" pitchFamily="34" charset="-122"/>
              </a:rPr>
              <a:t>。</a:t>
            </a:r>
            <a:endParaRPr lang="zh-CN" altLang="en-US" dirty="0">
              <a:solidFill>
                <a:srgbClr val="006699"/>
              </a:solidFill>
              <a:latin typeface="微软雅黑" pitchFamily="34" charset="-122"/>
              <a:ea typeface="微软雅黑" pitchFamily="34" charset="-122"/>
            </a:endParaRPr>
          </a:p>
          <a:p>
            <a:pPr marL="171450" indent="-171450">
              <a:buFont typeface="Wingdings" pitchFamily="2" charset="2"/>
              <a:buChar char="ü"/>
            </a:pPr>
            <a:endParaRPr lang="zh-CN" altLang="en-US" dirty="0">
              <a:solidFill>
                <a:srgbClr val="006699"/>
              </a:solidFill>
              <a:latin typeface="微软雅黑" pitchFamily="34" charset="-122"/>
              <a:ea typeface="微软雅黑" pitchFamily="34" charset="-122"/>
            </a:endParaRPr>
          </a:p>
        </p:txBody>
      </p:sp>
      <p:sp>
        <p:nvSpPr>
          <p:cNvPr id="7" name="矩形 6"/>
          <p:cNvSpPr/>
          <p:nvPr/>
        </p:nvSpPr>
        <p:spPr>
          <a:xfrm>
            <a:off x="1119116" y="5418161"/>
            <a:ext cx="9894627" cy="10918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资产认定的范围：证券类资产包括客户</a:t>
            </a:r>
            <a:r>
              <a:rPr lang="zh-CN" altLang="en-US" b="1" dirty="0" smtClean="0">
                <a:solidFill>
                  <a:schemeClr val="accent4">
                    <a:lumMod val="60000"/>
                    <a:lumOff val="40000"/>
                  </a:schemeClr>
                </a:solidFill>
              </a:rPr>
              <a:t>交易结算资金</a:t>
            </a:r>
            <a:r>
              <a:rPr lang="zh-CN" altLang="en-US" dirty="0" smtClean="0"/>
              <a:t>、在沪深交易所和全国股份转让系统挂牌的</a:t>
            </a:r>
            <a:r>
              <a:rPr lang="zh-CN" altLang="en-US" b="1" dirty="0" smtClean="0">
                <a:solidFill>
                  <a:schemeClr val="accent4">
                    <a:lumMod val="60000"/>
                    <a:lumOff val="40000"/>
                  </a:schemeClr>
                </a:solidFill>
              </a:rPr>
              <a:t>股票、基金、债券、券商集合理财产品</a:t>
            </a:r>
            <a:r>
              <a:rPr lang="zh-CN" altLang="en-US" dirty="0" smtClean="0"/>
              <a:t>等，</a:t>
            </a:r>
            <a:r>
              <a:rPr lang="zh-CN" altLang="en-US" b="1" dirty="0" smtClean="0">
                <a:solidFill>
                  <a:srgbClr val="C8161D"/>
                </a:solidFill>
              </a:rPr>
              <a:t>信用证券账户资产除外。</a:t>
            </a:r>
            <a:endParaRPr lang="zh-CN" altLang="en-US" b="1" dirty="0">
              <a:solidFill>
                <a:srgbClr val="C8161D"/>
              </a:solidFill>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4.1  </a:t>
            </a:r>
            <a:r>
              <a:rPr lang="zh-CN" altLang="en-US" dirty="0" smtClean="0">
                <a:solidFill>
                  <a:schemeClr val="tx1">
                    <a:lumMod val="65000"/>
                    <a:lumOff val="35000"/>
                  </a:schemeClr>
                </a:solidFill>
              </a:rPr>
              <a:t>交易品种</a:t>
            </a:r>
            <a:endParaRPr lang="zh-CN" altLang="en-US" dirty="0">
              <a:solidFill>
                <a:schemeClr val="tx1">
                  <a:lumMod val="65000"/>
                  <a:lumOff val="35000"/>
                </a:schemeClr>
              </a:solidFill>
            </a:endParaRPr>
          </a:p>
        </p:txBody>
      </p:sp>
      <p:graphicFrame>
        <p:nvGraphicFramePr>
          <p:cNvPr id="14" name="表格 13"/>
          <p:cNvGraphicFramePr>
            <a:graphicFrameLocks noGrp="1"/>
          </p:cNvGraphicFramePr>
          <p:nvPr/>
        </p:nvGraphicFramePr>
        <p:xfrm>
          <a:off x="928662" y="1531530"/>
          <a:ext cx="10371684" cy="4542932"/>
        </p:xfrm>
        <a:graphic>
          <a:graphicData uri="http://schemas.openxmlformats.org/drawingml/2006/table">
            <a:tbl>
              <a:tblPr firstRow="1" bandRow="1">
                <a:tableStyleId>{5FD0F851-EC5A-4D38-B0AD-8093EC10F338}</a:tableStyleId>
              </a:tblPr>
              <a:tblGrid>
                <a:gridCol w="5185842"/>
                <a:gridCol w="5185842"/>
              </a:tblGrid>
              <a:tr h="604337">
                <a:tc gridSpan="2">
                  <a:txBody>
                    <a:bodyPr/>
                    <a:lstStyle/>
                    <a:p>
                      <a:pPr algn="ctr"/>
                      <a:r>
                        <a:rPr lang="zh-CN" altLang="en-US" sz="1800" dirty="0" smtClean="0"/>
                        <a:t>全国中小企业股份转让股票</a:t>
                      </a:r>
                      <a:endParaRPr lang="zh-CN" altLang="en-US" sz="1800" dirty="0">
                        <a:solidFill>
                          <a:schemeClr val="bg1"/>
                        </a:solidFill>
                        <a:latin typeface="+mn-ea"/>
                        <a:ea typeface="+mn-ea"/>
                      </a:endParaRPr>
                    </a:p>
                  </a:txBody>
                  <a:tcPr anchor="ctr"/>
                </a:tc>
                <a:tc hMerge="1">
                  <a:txBody>
                    <a:bodyPr/>
                    <a:lstStyle/>
                    <a:p>
                      <a:endParaRPr lang="zh-CN" altLang="en-US" dirty="0"/>
                    </a:p>
                  </a:txBody>
                  <a:tcPr/>
                </a:tc>
              </a:tr>
              <a:tr h="604337">
                <a:tc>
                  <a:txBody>
                    <a:bodyPr/>
                    <a:lstStyle/>
                    <a:p>
                      <a:pPr algn="ctr"/>
                      <a:r>
                        <a:rPr lang="zh-CN" altLang="en-US" sz="1800" dirty="0" smtClean="0"/>
                        <a:t>挂牌公司股票（新三板）</a:t>
                      </a:r>
                      <a:endParaRPr lang="zh-CN" altLang="en-US" sz="1800" b="1" dirty="0">
                        <a:solidFill>
                          <a:schemeClr val="tx1"/>
                        </a:solidFill>
                        <a:latin typeface="+mn-ea"/>
                        <a:ea typeface="+mn-ea"/>
                      </a:endParaRPr>
                    </a:p>
                  </a:txBody>
                  <a:tcPr anchor="ctr"/>
                </a:tc>
                <a:tc>
                  <a:txBody>
                    <a:bodyPr/>
                    <a:lstStyle/>
                    <a:p>
                      <a:pPr algn="ctr"/>
                      <a:r>
                        <a:rPr lang="zh-CN" altLang="en-US" sz="1800" dirty="0" smtClean="0"/>
                        <a:t>两网及退市公司股票（老三板）</a:t>
                      </a:r>
                      <a:endParaRPr lang="zh-CN" altLang="en-US" sz="1800" b="1" dirty="0">
                        <a:solidFill>
                          <a:schemeClr val="tx1"/>
                        </a:solidFill>
                        <a:latin typeface="+mn-ea"/>
                        <a:ea typeface="+mn-ea"/>
                      </a:endParaRPr>
                    </a:p>
                  </a:txBody>
                  <a:tcPr anchor="ctr"/>
                </a:tc>
              </a:tr>
              <a:tr h="992561">
                <a:tc>
                  <a:txBody>
                    <a:bodyPr/>
                    <a:lstStyle/>
                    <a:p>
                      <a:pPr algn="ctr"/>
                      <a:r>
                        <a:rPr lang="zh-CN" altLang="en-US" sz="1800" dirty="0" smtClean="0"/>
                        <a:t>证券代码首两位代码</a:t>
                      </a:r>
                      <a:endParaRPr lang="en-US" altLang="zh-CN" sz="1800" dirty="0" smtClean="0"/>
                    </a:p>
                    <a:p>
                      <a:pPr algn="ctr"/>
                      <a:r>
                        <a:rPr lang="zh-CN" altLang="en-US" sz="1800" dirty="0" smtClean="0">
                          <a:solidFill>
                            <a:srgbClr val="FF0000"/>
                          </a:solidFill>
                        </a:rPr>
                        <a:t> </a:t>
                      </a:r>
                      <a:r>
                        <a:rPr lang="en-US" altLang="zh-CN" sz="1800" dirty="0" smtClean="0">
                          <a:solidFill>
                            <a:srgbClr val="FF0000"/>
                          </a:solidFill>
                        </a:rPr>
                        <a:t>43</a:t>
                      </a:r>
                      <a:r>
                        <a:rPr lang="zh-CN" altLang="en-US" sz="1800" dirty="0" smtClean="0"/>
                        <a:t>，</a:t>
                      </a:r>
                      <a:r>
                        <a:rPr lang="en-US" altLang="zh-CN" sz="1800" dirty="0" smtClean="0"/>
                        <a:t>83</a:t>
                      </a:r>
                      <a:r>
                        <a:rPr lang="zh-CN" altLang="en-US" sz="1800" dirty="0" smtClean="0"/>
                        <a:t>、</a:t>
                      </a:r>
                      <a:r>
                        <a:rPr lang="en-US" altLang="zh-CN" sz="1800" dirty="0" smtClean="0"/>
                        <a:t>87</a:t>
                      </a:r>
                      <a:r>
                        <a:rPr lang="zh-CN" altLang="en-US" sz="1800" dirty="0" smtClean="0"/>
                        <a:t>、</a:t>
                      </a:r>
                      <a:r>
                        <a:rPr lang="en-US" altLang="zh-CN" sz="1800" dirty="0" smtClean="0"/>
                        <a:t>88</a:t>
                      </a:r>
                      <a:endParaRPr lang="zh-CN" altLang="en-US" sz="1800" dirty="0">
                        <a:latin typeface="+mn-ea"/>
                        <a:ea typeface="+mn-ea"/>
                      </a:endParaRPr>
                    </a:p>
                  </a:txBody>
                  <a:tcPr anchor="ctr"/>
                </a:tc>
                <a:tc>
                  <a:txBody>
                    <a:bodyPr/>
                    <a:lstStyle/>
                    <a:p>
                      <a:pPr algn="ctr"/>
                      <a:r>
                        <a:rPr lang="zh-CN" altLang="en-US" sz="1800" dirty="0" smtClean="0"/>
                        <a:t>证券代码首三位</a:t>
                      </a:r>
                    </a:p>
                    <a:p>
                      <a:pPr algn="ctr"/>
                      <a:r>
                        <a:rPr lang="zh-CN" altLang="en-US" sz="1800" dirty="0" smtClean="0"/>
                        <a:t>代码为 </a:t>
                      </a:r>
                      <a:r>
                        <a:rPr lang="en-US" altLang="zh-CN" sz="1800" dirty="0" smtClean="0"/>
                        <a:t>400</a:t>
                      </a:r>
                      <a:r>
                        <a:rPr lang="zh-CN" altLang="en-US" sz="1800" dirty="0" smtClean="0"/>
                        <a:t>（退市</a:t>
                      </a:r>
                      <a:r>
                        <a:rPr lang="en-US" altLang="zh-CN" sz="1800" dirty="0" smtClean="0"/>
                        <a:t>A</a:t>
                      </a:r>
                      <a:r>
                        <a:rPr lang="zh-CN" altLang="en-US" sz="1800" dirty="0" smtClean="0"/>
                        <a:t>股），</a:t>
                      </a:r>
                      <a:r>
                        <a:rPr lang="en-US" altLang="zh-CN" sz="1800" dirty="0" smtClean="0"/>
                        <a:t>420</a:t>
                      </a:r>
                      <a:r>
                        <a:rPr lang="zh-CN" altLang="en-US" sz="1800" dirty="0" smtClean="0"/>
                        <a:t>（退市</a:t>
                      </a:r>
                      <a:r>
                        <a:rPr lang="en-US" altLang="zh-CN" sz="1800" dirty="0" smtClean="0"/>
                        <a:t>B</a:t>
                      </a:r>
                      <a:r>
                        <a:rPr lang="zh-CN" altLang="en-US" sz="1800" dirty="0" smtClean="0"/>
                        <a:t>股）</a:t>
                      </a:r>
                      <a:endParaRPr lang="zh-CN" altLang="en-US" sz="1800" dirty="0">
                        <a:latin typeface="+mn-ea"/>
                        <a:ea typeface="+mn-ea"/>
                      </a:endParaRPr>
                    </a:p>
                  </a:txBody>
                  <a:tcPr anchor="ctr"/>
                </a:tc>
              </a:tr>
              <a:tr h="604337">
                <a:tc>
                  <a:txBody>
                    <a:bodyPr/>
                    <a:lstStyle/>
                    <a:p>
                      <a:pPr algn="ctr"/>
                      <a:r>
                        <a:rPr lang="zh-CN" altLang="en-US" sz="1800" dirty="0" smtClean="0"/>
                        <a:t>投资者须开通股份转让权限（原股东不需要）</a:t>
                      </a:r>
                      <a:endParaRPr lang="zh-CN" altLang="en-US" sz="1800" dirty="0">
                        <a:latin typeface="+mn-ea"/>
                        <a:ea typeface="+mn-ea"/>
                      </a:endParaRPr>
                    </a:p>
                  </a:txBody>
                  <a:tcPr anchor="ctr"/>
                </a:tc>
                <a:tc>
                  <a:txBody>
                    <a:bodyPr/>
                    <a:lstStyle/>
                    <a:p>
                      <a:pPr algn="ctr"/>
                      <a:r>
                        <a:rPr lang="zh-CN" altLang="en-US" sz="1800" dirty="0" smtClean="0"/>
                        <a:t>投资者须登记转</a:t>
                      </a:r>
                      <a:r>
                        <a:rPr lang="en-US" altLang="zh-CN" sz="1800" dirty="0" smtClean="0"/>
                        <a:t>A</a:t>
                      </a:r>
                      <a:r>
                        <a:rPr lang="zh-CN" altLang="en-US" sz="1800" dirty="0" smtClean="0"/>
                        <a:t>或转</a:t>
                      </a:r>
                      <a:r>
                        <a:rPr lang="en-US" altLang="zh-CN" sz="1800" dirty="0" smtClean="0"/>
                        <a:t>U</a:t>
                      </a:r>
                      <a:r>
                        <a:rPr lang="zh-CN" altLang="en-US" sz="1800" dirty="0" smtClean="0"/>
                        <a:t>账户</a:t>
                      </a:r>
                      <a:endParaRPr lang="zh-CN" altLang="en-US" sz="1800" dirty="0">
                        <a:latin typeface="+mn-ea"/>
                        <a:ea typeface="+mn-ea"/>
                      </a:endParaRPr>
                    </a:p>
                  </a:txBody>
                  <a:tcPr anchor="ctr"/>
                </a:tc>
              </a:tr>
              <a:tr h="1654268">
                <a:tc gridSpan="2">
                  <a:txBody>
                    <a:bodyPr/>
                    <a:lstStyle/>
                    <a:p>
                      <a:pPr algn="l">
                        <a:lnSpc>
                          <a:spcPct val="150000"/>
                        </a:lnSpc>
                      </a:pPr>
                      <a:r>
                        <a:rPr lang="zh-CN" altLang="en-US" sz="1800" dirty="0" smtClean="0"/>
                        <a:t> 注意：</a:t>
                      </a:r>
                      <a:endParaRPr lang="en-US" altLang="zh-CN" sz="1800" dirty="0" smtClean="0"/>
                    </a:p>
                    <a:p>
                      <a:pPr algn="l">
                        <a:lnSpc>
                          <a:spcPct val="150000"/>
                        </a:lnSpc>
                        <a:buFont typeface="Wingdings" pitchFamily="2" charset="2"/>
                        <a:buChar char="p"/>
                      </a:pPr>
                      <a:r>
                        <a:rPr lang="zh-CN" altLang="en-US" sz="1800" dirty="0" smtClean="0"/>
                        <a:t>公司挂牌前的股东、通过定向发行持有公司股份的股东等，如不符合参与挂牌公司股票公开转让条件</a:t>
                      </a:r>
                      <a:r>
                        <a:rPr lang="en-US" altLang="zh-CN" sz="1800" dirty="0" smtClean="0"/>
                        <a:t>,</a:t>
                      </a:r>
                      <a:r>
                        <a:rPr lang="zh-CN" altLang="en-US" sz="1800" dirty="0" smtClean="0"/>
                        <a:t>只能买卖其持有或曾持有的挂牌公司股票。 </a:t>
                      </a:r>
                    </a:p>
                    <a:p>
                      <a:pPr algn="l">
                        <a:lnSpc>
                          <a:spcPct val="150000"/>
                        </a:lnSpc>
                        <a:buFont typeface="Wingdings" pitchFamily="2" charset="2"/>
                        <a:buChar char="p"/>
                      </a:pPr>
                      <a:r>
                        <a:rPr lang="zh-CN" altLang="en-US" sz="1800" dirty="0" smtClean="0"/>
                        <a:t>已经参与挂牌公司股票买卖的投资者保持原有交易权限不变。</a:t>
                      </a:r>
                      <a:endParaRPr lang="zh-CN" altLang="en-US" sz="1800" dirty="0">
                        <a:latin typeface="+mn-ea"/>
                        <a:ea typeface="+mn-ea"/>
                      </a:endParaRPr>
                    </a:p>
                  </a:txBody>
                  <a:tcPr anchor="ctr"/>
                </a:tc>
                <a:tc hMerge="1">
                  <a:txBody>
                    <a:bodyPr/>
                    <a:lstStyle/>
                    <a:p>
                      <a:pPr algn="ctr"/>
                      <a:endParaRPr lang="zh-CN" altLang="en-US" sz="1600" dirty="0">
                        <a:latin typeface="微软雅黑" pitchFamily="34" charset="-122"/>
                        <a:ea typeface="微软雅黑" pitchFamily="34" charset="-122"/>
                      </a:endParaRPr>
                    </a:p>
                  </a:txBody>
                  <a:tcPr anchor="ctr"/>
                </a:tc>
              </a:tr>
            </a:tbl>
          </a:graphicData>
        </a:graphic>
      </p:graphicFrame>
    </p:spTree>
    <p:extLst>
      <p:ext uri="{BB962C8B-B14F-4D97-AF65-F5344CB8AC3E}">
        <p14:creationId xmlns="" xmlns:p14="http://schemas.microsoft.com/office/powerpoint/2010/main" val="3327828334"/>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4.2  </a:t>
            </a:r>
            <a:r>
              <a:rPr lang="zh-CN" altLang="en-US" dirty="0" smtClean="0">
                <a:solidFill>
                  <a:schemeClr val="tx1">
                    <a:lumMod val="65000"/>
                    <a:lumOff val="35000"/>
                  </a:schemeClr>
                </a:solidFill>
              </a:rPr>
              <a:t>转让及委托方式</a:t>
            </a:r>
            <a:endParaRPr lang="zh-CN" altLang="en-US" dirty="0">
              <a:solidFill>
                <a:schemeClr val="tx1">
                  <a:lumMod val="65000"/>
                  <a:lumOff val="35000"/>
                </a:schemeClr>
              </a:solidFill>
            </a:endParaRPr>
          </a:p>
        </p:txBody>
      </p:sp>
      <p:graphicFrame>
        <p:nvGraphicFramePr>
          <p:cNvPr id="6" name="图示 5"/>
          <p:cNvGraphicFramePr/>
          <p:nvPr/>
        </p:nvGraphicFramePr>
        <p:xfrm>
          <a:off x="736979" y="1637734"/>
          <a:ext cx="7615449" cy="466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8611737" y="1641472"/>
            <a:ext cx="3057100" cy="4662815"/>
          </a:xfrm>
          <a:prstGeom prst="rect">
            <a:avLst/>
          </a:prstGeom>
          <a:ln w="28575">
            <a:solidFill>
              <a:srgbClr val="00A4C5"/>
            </a:solidFill>
          </a:ln>
        </p:spPr>
        <p:txBody>
          <a:bodyPr wrap="square">
            <a:spAutoFit/>
          </a:bodyPr>
          <a:lstStyle/>
          <a:p>
            <a:pPr>
              <a:lnSpc>
                <a:spcPct val="150000"/>
              </a:lnSpc>
              <a:buFont typeface="Wingdings" pitchFamily="2" charset="2"/>
              <a:buChar char="ü"/>
            </a:pPr>
            <a:r>
              <a:rPr lang="zh-CN" altLang="en-US" dirty="0" smtClean="0">
                <a:latin typeface="+mn-ea"/>
              </a:rPr>
              <a:t>挂牌股票可以采取</a:t>
            </a:r>
            <a:r>
              <a:rPr lang="zh-CN" altLang="en-US" dirty="0" smtClean="0">
                <a:solidFill>
                  <a:srgbClr val="C8161D"/>
                </a:solidFill>
                <a:latin typeface="+mn-ea"/>
              </a:rPr>
              <a:t>做市转让方式、协议转让方式、竞价转让方式</a:t>
            </a:r>
            <a:r>
              <a:rPr lang="zh-CN" altLang="en-US" dirty="0" smtClean="0">
                <a:latin typeface="+mn-ea"/>
              </a:rPr>
              <a:t>之一进行转让。</a:t>
            </a:r>
            <a:endParaRPr lang="en-US" altLang="zh-CN" dirty="0" smtClean="0">
              <a:latin typeface="+mn-ea"/>
            </a:endParaRPr>
          </a:p>
          <a:p>
            <a:pPr>
              <a:lnSpc>
                <a:spcPct val="150000"/>
              </a:lnSpc>
            </a:pPr>
            <a:endParaRPr lang="en-US" altLang="zh-CN" dirty="0" smtClean="0">
              <a:latin typeface="+mn-ea"/>
            </a:endParaRPr>
          </a:p>
          <a:p>
            <a:pPr>
              <a:lnSpc>
                <a:spcPct val="150000"/>
              </a:lnSpc>
              <a:buFont typeface="Wingdings" pitchFamily="2" charset="2"/>
              <a:buChar char="ü"/>
            </a:pPr>
            <a:r>
              <a:rPr lang="zh-CN" altLang="en-US" dirty="0" smtClean="0">
                <a:latin typeface="+mn-ea"/>
              </a:rPr>
              <a:t>股票采取</a:t>
            </a:r>
            <a:r>
              <a:rPr lang="zh-CN" altLang="en-US" dirty="0" smtClean="0">
                <a:solidFill>
                  <a:srgbClr val="C8161D"/>
                </a:solidFill>
                <a:latin typeface="+mn-ea"/>
              </a:rPr>
              <a:t>做市转让方式</a:t>
            </a:r>
            <a:r>
              <a:rPr lang="zh-CN" altLang="en-US" dirty="0" smtClean="0">
                <a:latin typeface="+mn-ea"/>
              </a:rPr>
              <a:t>的，应当有</a:t>
            </a:r>
            <a:r>
              <a:rPr lang="en-US" altLang="zh-CN" dirty="0" smtClean="0">
                <a:solidFill>
                  <a:srgbClr val="C8161D"/>
                </a:solidFill>
                <a:latin typeface="+mn-ea"/>
              </a:rPr>
              <a:t>2</a:t>
            </a:r>
            <a:r>
              <a:rPr lang="zh-CN" altLang="en-US" dirty="0" smtClean="0">
                <a:solidFill>
                  <a:srgbClr val="C8161D"/>
                </a:solidFill>
                <a:latin typeface="+mn-ea"/>
              </a:rPr>
              <a:t>家</a:t>
            </a:r>
            <a:r>
              <a:rPr lang="zh-CN" altLang="en-US" dirty="0" smtClean="0">
                <a:latin typeface="+mn-ea"/>
              </a:rPr>
              <a:t>以上做市商为其提供做市报价服务。</a:t>
            </a:r>
          </a:p>
          <a:p>
            <a:pPr>
              <a:lnSpc>
                <a:spcPct val="150000"/>
              </a:lnSpc>
              <a:buFont typeface="Wingdings" pitchFamily="2" charset="2"/>
              <a:buChar char="ü"/>
            </a:pPr>
            <a:r>
              <a:rPr lang="zh-CN" altLang="en-US" dirty="0" smtClean="0">
                <a:latin typeface="+mn-ea"/>
              </a:rPr>
              <a:t>拟采取做市转让方式的，其中一家做市商应为推荐其股票挂牌的主办券商或该主办券商的母（子）公司。</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4.2  </a:t>
            </a:r>
            <a:r>
              <a:rPr lang="zh-CN" altLang="en-US" dirty="0" smtClean="0">
                <a:solidFill>
                  <a:schemeClr val="tx1">
                    <a:lumMod val="65000"/>
                    <a:lumOff val="35000"/>
                  </a:schemeClr>
                </a:solidFill>
              </a:rPr>
              <a:t>转让及委托方式</a:t>
            </a:r>
            <a:endParaRPr lang="zh-CN" altLang="en-US" dirty="0">
              <a:solidFill>
                <a:schemeClr val="tx1">
                  <a:lumMod val="65000"/>
                  <a:lumOff val="35000"/>
                </a:schemeClr>
              </a:solidFill>
            </a:endParaRPr>
          </a:p>
        </p:txBody>
      </p:sp>
      <p:graphicFrame>
        <p:nvGraphicFramePr>
          <p:cNvPr id="3" name="图示 2"/>
          <p:cNvGraphicFramePr/>
          <p:nvPr/>
        </p:nvGraphicFramePr>
        <p:xfrm>
          <a:off x="817343" y="1801504"/>
          <a:ext cx="5870053" cy="4336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rot="16200000" flipH="1">
            <a:off x="4865419" y="3787258"/>
            <a:ext cx="4694828" cy="13640"/>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997588" y="1787859"/>
            <a:ext cx="3507475" cy="4285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p"/>
            </a:pPr>
            <a:r>
              <a:rPr lang="zh-CN" altLang="en-US" sz="2400" dirty="0" smtClean="0">
                <a:latin typeface="+mn-ea"/>
              </a:rPr>
              <a:t>越往上层企业资质越好，数量最少；</a:t>
            </a:r>
            <a:endParaRPr lang="en-US" altLang="zh-CN" sz="2400" dirty="0" smtClean="0">
              <a:latin typeface="+mn-ea"/>
            </a:endParaRPr>
          </a:p>
          <a:p>
            <a:pPr>
              <a:buFont typeface="Wingdings" pitchFamily="2" charset="2"/>
              <a:buChar char="p"/>
            </a:pPr>
            <a:endParaRPr lang="en-US" altLang="zh-CN" sz="2400" dirty="0" smtClean="0">
              <a:latin typeface="+mn-ea"/>
            </a:endParaRPr>
          </a:p>
          <a:p>
            <a:pPr>
              <a:buFont typeface="Wingdings" pitchFamily="2" charset="2"/>
              <a:buChar char="p"/>
            </a:pPr>
            <a:r>
              <a:rPr lang="zh-CN" altLang="en-US" sz="2400" dirty="0" smtClean="0">
                <a:latin typeface="+mn-ea"/>
              </a:rPr>
              <a:t>中间层企业资质，数量介于上下层之间也；</a:t>
            </a:r>
            <a:endParaRPr lang="en-US" altLang="zh-CN" sz="2400" dirty="0" smtClean="0">
              <a:latin typeface="+mn-ea"/>
            </a:endParaRPr>
          </a:p>
          <a:p>
            <a:pPr>
              <a:buFont typeface="Wingdings" pitchFamily="2" charset="2"/>
              <a:buChar char="p"/>
            </a:pPr>
            <a:endParaRPr lang="en-US" altLang="zh-CN" sz="2400" dirty="0" smtClean="0">
              <a:latin typeface="+mn-ea"/>
            </a:endParaRPr>
          </a:p>
          <a:p>
            <a:pPr>
              <a:buFont typeface="Wingdings" pitchFamily="2" charset="2"/>
              <a:buChar char="p"/>
            </a:pPr>
            <a:r>
              <a:rPr lang="zh-CN" altLang="en-US" sz="2400" dirty="0" smtClean="0">
                <a:latin typeface="+mn-ea"/>
              </a:rPr>
              <a:t>最下层企业门槛最低，企业数量最多</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一般规定</a:t>
            </a:r>
            <a:endParaRPr lang="zh-CN" altLang="en-US" dirty="0">
              <a:solidFill>
                <a:schemeClr val="tx1">
                  <a:lumMod val="65000"/>
                  <a:lumOff val="35000"/>
                </a:schemeClr>
              </a:solidFill>
            </a:endParaRPr>
          </a:p>
        </p:txBody>
      </p:sp>
      <p:graphicFrame>
        <p:nvGraphicFramePr>
          <p:cNvPr id="3" name="图示 2"/>
          <p:cNvGraphicFramePr/>
          <p:nvPr/>
        </p:nvGraphicFramePr>
        <p:xfrm>
          <a:off x="1341460" y="1624086"/>
          <a:ext cx="9617406" cy="4435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协议转让</a:t>
            </a:r>
            <a:endParaRPr lang="zh-CN" altLang="en-US" dirty="0">
              <a:solidFill>
                <a:schemeClr val="tx1">
                  <a:lumMod val="65000"/>
                  <a:lumOff val="35000"/>
                </a:schemeClr>
              </a:solidFill>
            </a:endParaRPr>
          </a:p>
        </p:txBody>
      </p:sp>
      <p:grpSp>
        <p:nvGrpSpPr>
          <p:cNvPr id="3" name="组合 2"/>
          <p:cNvGrpSpPr/>
          <p:nvPr/>
        </p:nvGrpSpPr>
        <p:grpSpPr>
          <a:xfrm>
            <a:off x="3323028" y="1733695"/>
            <a:ext cx="5728430" cy="4752528"/>
            <a:chOff x="1916113" y="1340768"/>
            <a:chExt cx="4600103" cy="3816424"/>
          </a:xfrm>
        </p:grpSpPr>
        <p:sp>
          <p:nvSpPr>
            <p:cNvPr id="4" name="椭圆 44"/>
            <p:cNvSpPr/>
            <p:nvPr/>
          </p:nvSpPr>
          <p:spPr>
            <a:xfrm>
              <a:off x="2411760" y="1700808"/>
              <a:ext cx="3744416" cy="1872208"/>
            </a:xfrm>
            <a:custGeom>
              <a:avLst/>
              <a:gdLst/>
              <a:ahLst/>
              <a:cxnLst/>
              <a:rect l="l" t="t"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5" name="Line 23"/>
            <p:cNvSpPr>
              <a:spLocks noChangeShapeType="1"/>
            </p:cNvSpPr>
            <p:nvPr/>
          </p:nvSpPr>
          <p:spPr bwMode="auto">
            <a:xfrm flipV="1">
              <a:off x="1916113" y="1340768"/>
              <a:ext cx="2447925" cy="935038"/>
            </a:xfrm>
            <a:prstGeom prst="line">
              <a:avLst/>
            </a:prstGeom>
            <a:noFill/>
            <a:ln w="9525">
              <a:solidFill>
                <a:srgbClr val="FFFFFF">
                  <a:alpha val="50195"/>
                </a:srgbClr>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Arial" charset="0"/>
              </a:endParaRPr>
            </a:p>
          </p:txBody>
        </p:sp>
        <p:sp>
          <p:nvSpPr>
            <p:cNvPr id="6" name="椭圆 5"/>
            <p:cNvSpPr/>
            <p:nvPr/>
          </p:nvSpPr>
          <p:spPr>
            <a:xfrm>
              <a:off x="2699792" y="1988840"/>
              <a:ext cx="3168352" cy="31683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7" name="椭圆 6"/>
            <p:cNvSpPr/>
            <p:nvPr/>
          </p:nvSpPr>
          <p:spPr>
            <a:xfrm>
              <a:off x="2051720" y="2996952"/>
              <a:ext cx="1152128" cy="1152128"/>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8" name="椭圆 7"/>
            <p:cNvSpPr/>
            <p:nvPr/>
          </p:nvSpPr>
          <p:spPr>
            <a:xfrm>
              <a:off x="5364088" y="2996952"/>
              <a:ext cx="1152128" cy="1152128"/>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9" name="椭圆 8"/>
            <p:cNvSpPr/>
            <p:nvPr/>
          </p:nvSpPr>
          <p:spPr>
            <a:xfrm>
              <a:off x="3707904" y="1340768"/>
              <a:ext cx="1152128" cy="1152128"/>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10" name="上箭头 9"/>
          <p:cNvSpPr/>
          <p:nvPr/>
        </p:nvSpPr>
        <p:spPr>
          <a:xfrm>
            <a:off x="6009597" y="3234885"/>
            <a:ext cx="543738" cy="2531259"/>
          </a:xfrm>
          <a:prstGeom prst="upArrow">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1" name="圆角右箭头 10"/>
          <p:cNvSpPr/>
          <p:nvPr/>
        </p:nvSpPr>
        <p:spPr>
          <a:xfrm>
            <a:off x="6469604" y="4234381"/>
            <a:ext cx="1008112" cy="1531763"/>
          </a:xfrm>
          <a:prstGeom prst="bentArrow">
            <a:avLst>
              <a:gd name="adj1" fmla="val 25000"/>
              <a:gd name="adj2" fmla="val 25000"/>
              <a:gd name="adj3" fmla="val 34946"/>
              <a:gd name="adj4" fmla="val 43750"/>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2" name="圆角右箭头 11"/>
          <p:cNvSpPr/>
          <p:nvPr/>
        </p:nvSpPr>
        <p:spPr>
          <a:xfrm flipH="1">
            <a:off x="5078006" y="4234381"/>
            <a:ext cx="1008112" cy="1531763"/>
          </a:xfrm>
          <a:prstGeom prst="bentArrow">
            <a:avLst>
              <a:gd name="adj1" fmla="val 25000"/>
              <a:gd name="adj2" fmla="val 25000"/>
              <a:gd name="adj3" fmla="val 34946"/>
              <a:gd name="adj4" fmla="val 43750"/>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3" name="TextBox 12"/>
          <p:cNvSpPr txBox="1"/>
          <p:nvPr/>
        </p:nvSpPr>
        <p:spPr>
          <a:xfrm>
            <a:off x="5339252" y="5862909"/>
            <a:ext cx="1907908" cy="444545"/>
          </a:xfrm>
          <a:prstGeom prst="rect">
            <a:avLst/>
          </a:prstGeom>
          <a:noFill/>
        </p:spPr>
        <p:txBody>
          <a:bodyPr wrap="square" rtlCol="0">
            <a:spAutoFit/>
          </a:bodyPr>
          <a:lstStyle/>
          <a:p>
            <a:pPr algn="ctr" fontAlgn="base">
              <a:lnSpc>
                <a:spcPct val="110000"/>
              </a:lnSpc>
              <a:spcBef>
                <a:spcPct val="0"/>
              </a:spcBef>
              <a:spcAft>
                <a:spcPct val="0"/>
              </a:spcAft>
            </a:pPr>
            <a:r>
              <a:rPr lang="zh-CN" altLang="en-US" sz="2200" b="1" dirty="0" smtClean="0">
                <a:solidFill>
                  <a:prstClr val="white"/>
                </a:solidFill>
                <a:ea typeface="微软雅黑" pitchFamily="34" charset="-122"/>
              </a:rPr>
              <a:t>协议转让方式</a:t>
            </a:r>
            <a:endParaRPr lang="en-US" altLang="zh-CN" sz="2200" b="1" dirty="0">
              <a:solidFill>
                <a:prstClr val="white"/>
              </a:solidFill>
              <a:ea typeface="微软雅黑" pitchFamily="34" charset="-122"/>
            </a:endParaRPr>
          </a:p>
        </p:txBody>
      </p:sp>
      <p:sp>
        <p:nvSpPr>
          <p:cNvPr id="14" name="TextBox 13"/>
          <p:cNvSpPr txBox="1"/>
          <p:nvPr/>
        </p:nvSpPr>
        <p:spPr>
          <a:xfrm>
            <a:off x="3777211" y="4100661"/>
            <a:ext cx="864096" cy="830997"/>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20000"/>
              </a:lnSpc>
              <a:spcBef>
                <a:spcPct val="0"/>
              </a:spcBef>
              <a:spcAft>
                <a:spcPct val="0"/>
              </a:spcAft>
            </a:pPr>
            <a:r>
              <a:rPr lang="zh-CN" altLang="en-US" sz="2000" dirty="0" smtClean="0">
                <a:solidFill>
                  <a:srgbClr val="F08200"/>
                </a:solidFill>
              </a:rPr>
              <a:t>定价</a:t>
            </a:r>
            <a:endParaRPr lang="en-US" altLang="zh-CN" sz="2000" dirty="0" smtClean="0">
              <a:solidFill>
                <a:srgbClr val="F08200"/>
              </a:solidFill>
            </a:endParaRPr>
          </a:p>
          <a:p>
            <a:pPr fontAlgn="base">
              <a:lnSpc>
                <a:spcPct val="120000"/>
              </a:lnSpc>
              <a:spcBef>
                <a:spcPct val="0"/>
              </a:spcBef>
              <a:spcAft>
                <a:spcPct val="0"/>
              </a:spcAft>
            </a:pPr>
            <a:r>
              <a:rPr lang="zh-CN" altLang="en-US" sz="2000" dirty="0" smtClean="0">
                <a:solidFill>
                  <a:srgbClr val="F08200"/>
                </a:solidFill>
              </a:rPr>
              <a:t>委托</a:t>
            </a:r>
            <a:endParaRPr lang="zh-CN" altLang="en-US" sz="2000" dirty="0">
              <a:solidFill>
                <a:srgbClr val="F08200"/>
              </a:solidFill>
            </a:endParaRPr>
          </a:p>
        </p:txBody>
      </p:sp>
      <p:sp>
        <p:nvSpPr>
          <p:cNvPr id="15" name="TextBox 14"/>
          <p:cNvSpPr txBox="1"/>
          <p:nvPr/>
        </p:nvSpPr>
        <p:spPr>
          <a:xfrm>
            <a:off x="5738810" y="2051205"/>
            <a:ext cx="1071570" cy="799706"/>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20000"/>
              </a:lnSpc>
              <a:spcBef>
                <a:spcPct val="0"/>
              </a:spcBef>
              <a:spcAft>
                <a:spcPct val="0"/>
              </a:spcAft>
            </a:pPr>
            <a:r>
              <a:rPr lang="zh-CN" altLang="en-US" sz="2000" dirty="0" smtClean="0">
                <a:solidFill>
                  <a:srgbClr val="F08200"/>
                </a:solidFill>
              </a:rPr>
              <a:t>成交确认委托</a:t>
            </a:r>
            <a:endParaRPr lang="zh-CN" altLang="en-US" sz="2000" dirty="0">
              <a:solidFill>
                <a:srgbClr val="F08200"/>
              </a:solidFill>
            </a:endParaRPr>
          </a:p>
        </p:txBody>
      </p:sp>
      <p:sp>
        <p:nvSpPr>
          <p:cNvPr id="16" name="TextBox 15"/>
          <p:cNvSpPr txBox="1"/>
          <p:nvPr/>
        </p:nvSpPr>
        <p:spPr>
          <a:xfrm>
            <a:off x="7902046" y="4100661"/>
            <a:ext cx="980035" cy="799706"/>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20000"/>
              </a:lnSpc>
              <a:spcBef>
                <a:spcPct val="0"/>
              </a:spcBef>
              <a:spcAft>
                <a:spcPct val="0"/>
              </a:spcAft>
            </a:pPr>
            <a:r>
              <a:rPr lang="zh-CN" altLang="en-US" sz="2000" dirty="0" smtClean="0">
                <a:solidFill>
                  <a:srgbClr val="F08200"/>
                </a:solidFill>
              </a:rPr>
              <a:t>意向</a:t>
            </a:r>
            <a:endParaRPr lang="en-US" altLang="zh-CN" sz="2000" dirty="0" smtClean="0">
              <a:solidFill>
                <a:srgbClr val="F08200"/>
              </a:solidFill>
            </a:endParaRPr>
          </a:p>
          <a:p>
            <a:pPr fontAlgn="base">
              <a:lnSpc>
                <a:spcPct val="120000"/>
              </a:lnSpc>
              <a:spcBef>
                <a:spcPct val="0"/>
              </a:spcBef>
              <a:spcAft>
                <a:spcPct val="0"/>
              </a:spcAft>
            </a:pPr>
            <a:r>
              <a:rPr lang="zh-CN" altLang="en-US" sz="2000" dirty="0" smtClean="0">
                <a:solidFill>
                  <a:srgbClr val="F08200"/>
                </a:solidFill>
              </a:rPr>
              <a:t>委托</a:t>
            </a:r>
            <a:endParaRPr lang="zh-CN" altLang="en-US" sz="2000" dirty="0">
              <a:solidFill>
                <a:srgbClr val="F08200"/>
              </a:solidFill>
            </a:endParaRPr>
          </a:p>
        </p:txBody>
      </p:sp>
      <p:sp>
        <p:nvSpPr>
          <p:cNvPr id="17" name="TextBox 16"/>
          <p:cNvSpPr txBox="1"/>
          <p:nvPr/>
        </p:nvSpPr>
        <p:spPr>
          <a:xfrm>
            <a:off x="523836" y="3157752"/>
            <a:ext cx="3188778"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smtClean="0">
                <a:solidFill>
                  <a:schemeClr val="tx1">
                    <a:lumMod val="65000"/>
                    <a:lumOff val="35000"/>
                  </a:schemeClr>
                </a:solidFill>
                <a:ea typeface="微软雅黑" pitchFamily="34" charset="-122"/>
              </a:rPr>
              <a:t>定价委托按照指定价格买卖不超过其指定数量的股票</a:t>
            </a:r>
            <a:endParaRPr lang="en-US" altLang="zh-CN" sz="1600" dirty="0">
              <a:solidFill>
                <a:schemeClr val="tx1">
                  <a:lumMod val="65000"/>
                  <a:lumOff val="35000"/>
                </a:schemeClr>
              </a:solidFill>
              <a:ea typeface="微软雅黑" pitchFamily="34" charset="-122"/>
            </a:endParaRPr>
          </a:p>
        </p:txBody>
      </p:sp>
      <p:sp>
        <p:nvSpPr>
          <p:cNvPr id="18" name="TextBox 17"/>
          <p:cNvSpPr txBox="1"/>
          <p:nvPr/>
        </p:nvSpPr>
        <p:spPr>
          <a:xfrm>
            <a:off x="7902048" y="5472748"/>
            <a:ext cx="3557885" cy="705450"/>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smtClean="0">
                <a:solidFill>
                  <a:schemeClr val="tx1">
                    <a:lumMod val="65000"/>
                    <a:lumOff val="35000"/>
                  </a:schemeClr>
                </a:solidFill>
                <a:ea typeface="微软雅黑" pitchFamily="34" charset="-122"/>
              </a:rPr>
              <a:t>意向委托不具有成交功能，暂时未上线。</a:t>
            </a:r>
            <a:endParaRPr lang="en-US" altLang="zh-CN" sz="1600" dirty="0">
              <a:solidFill>
                <a:schemeClr val="tx1">
                  <a:lumMod val="65000"/>
                  <a:lumOff val="35000"/>
                </a:schemeClr>
              </a:solidFill>
              <a:ea typeface="微软雅黑" pitchFamily="34" charset="-122"/>
            </a:endParaRPr>
          </a:p>
        </p:txBody>
      </p:sp>
      <p:sp>
        <p:nvSpPr>
          <p:cNvPr id="19" name="TextBox 18"/>
          <p:cNvSpPr txBox="1"/>
          <p:nvPr/>
        </p:nvSpPr>
        <p:spPr>
          <a:xfrm>
            <a:off x="7715516" y="1412777"/>
            <a:ext cx="3966968"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smtClean="0">
                <a:solidFill>
                  <a:prstClr val="black">
                    <a:lumMod val="65000"/>
                    <a:lumOff val="35000"/>
                  </a:prstClr>
                </a:solidFill>
                <a:ea typeface="微软雅黑" pitchFamily="34" charset="-122"/>
              </a:rPr>
              <a:t>买卖双方达成协议（互报确认），或者投资者拟与定价委托成交（成交确认）。</a:t>
            </a:r>
            <a:endParaRPr lang="en-US" altLang="zh-CN" sz="1600" dirty="0">
              <a:solidFill>
                <a:prstClr val="black">
                  <a:lumMod val="65000"/>
                  <a:lumOff val="35000"/>
                </a:prstClr>
              </a:solidFill>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协议转让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申报及成交时间</a:t>
            </a:r>
            <a:endParaRPr lang="zh-CN" altLang="en-US" dirty="0">
              <a:solidFill>
                <a:schemeClr val="tx1">
                  <a:lumMod val="65000"/>
                  <a:lumOff val="35000"/>
                </a:schemeClr>
              </a:solidFill>
            </a:endParaRPr>
          </a:p>
        </p:txBody>
      </p:sp>
      <p:grpSp>
        <p:nvGrpSpPr>
          <p:cNvPr id="3" name="组合 26"/>
          <p:cNvGrpSpPr/>
          <p:nvPr/>
        </p:nvGrpSpPr>
        <p:grpSpPr>
          <a:xfrm>
            <a:off x="1234143" y="1670520"/>
            <a:ext cx="9602187" cy="4663778"/>
            <a:chOff x="756464" y="1428054"/>
            <a:chExt cx="8055134" cy="4663778"/>
          </a:xfrm>
        </p:grpSpPr>
        <p:sp>
          <p:nvSpPr>
            <p:cNvPr id="4" name="TextBox 10"/>
            <p:cNvSpPr txBox="1">
              <a:spLocks noChangeArrowheads="1"/>
            </p:cNvSpPr>
            <p:nvPr/>
          </p:nvSpPr>
          <p:spPr bwMode="auto">
            <a:xfrm>
              <a:off x="1049958" y="2810266"/>
              <a:ext cx="93345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开盘集合竞价</a:t>
              </a:r>
            </a:p>
          </p:txBody>
        </p:sp>
        <p:sp>
          <p:nvSpPr>
            <p:cNvPr id="5" name="TextBox 12"/>
            <p:cNvSpPr txBox="1">
              <a:spLocks noChangeArrowheads="1"/>
            </p:cNvSpPr>
            <p:nvPr/>
          </p:nvSpPr>
          <p:spPr bwMode="auto">
            <a:xfrm>
              <a:off x="4309740" y="2708060"/>
              <a:ext cx="622300" cy="83099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盘中集合竞价</a:t>
              </a:r>
            </a:p>
          </p:txBody>
        </p:sp>
        <p:sp>
          <p:nvSpPr>
            <p:cNvPr id="6" name="TextBox 13"/>
            <p:cNvSpPr txBox="1">
              <a:spLocks noChangeArrowheads="1"/>
            </p:cNvSpPr>
            <p:nvPr/>
          </p:nvSpPr>
          <p:spPr bwMode="auto">
            <a:xfrm>
              <a:off x="5408096" y="2530945"/>
              <a:ext cx="650226"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盘中协议转让</a:t>
              </a:r>
            </a:p>
          </p:txBody>
        </p:sp>
        <p:sp>
          <p:nvSpPr>
            <p:cNvPr id="7" name="TextBox 16"/>
            <p:cNvSpPr txBox="1">
              <a:spLocks noChangeArrowheads="1"/>
            </p:cNvSpPr>
            <p:nvPr/>
          </p:nvSpPr>
          <p:spPr bwMode="auto">
            <a:xfrm>
              <a:off x="6457452" y="2674961"/>
              <a:ext cx="622300" cy="83099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收盘集合竞价</a:t>
              </a:r>
            </a:p>
          </p:txBody>
        </p:sp>
        <p:sp>
          <p:nvSpPr>
            <p:cNvPr id="8" name="TextBox 11"/>
            <p:cNvSpPr txBox="1">
              <a:spLocks noChangeArrowheads="1"/>
            </p:cNvSpPr>
            <p:nvPr/>
          </p:nvSpPr>
          <p:spPr bwMode="auto">
            <a:xfrm>
              <a:off x="5171442" y="3523182"/>
              <a:ext cx="9525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点击</a:t>
              </a:r>
              <a:endParaRPr lang="en-US" altLang="zh-CN" sz="1600" b="1" dirty="0" smtClean="0">
                <a:solidFill>
                  <a:srgbClr val="FFFFFF"/>
                </a:solidFill>
                <a:latin typeface="+mn-ea"/>
              </a:endParaRPr>
            </a:p>
            <a:p>
              <a:pPr algn="ctr" fontAlgn="base">
                <a:spcBef>
                  <a:spcPct val="0"/>
                </a:spcBef>
                <a:spcAft>
                  <a:spcPct val="0"/>
                </a:spcAft>
              </a:pPr>
              <a:r>
                <a:rPr lang="zh-CN" altLang="en-US" sz="1600" b="1" dirty="0" smtClean="0">
                  <a:solidFill>
                    <a:srgbClr val="FFFFFF"/>
                  </a:solidFill>
                  <a:latin typeface="+mn-ea"/>
                </a:rPr>
                <a:t>成交</a:t>
              </a:r>
              <a:endParaRPr lang="en-US" altLang="zh-CN" sz="1600" b="1" dirty="0" smtClean="0">
                <a:solidFill>
                  <a:srgbClr val="FFFFFF"/>
                </a:solidFill>
                <a:latin typeface="+mn-ea"/>
              </a:endParaRPr>
            </a:p>
          </p:txBody>
        </p:sp>
        <p:sp>
          <p:nvSpPr>
            <p:cNvPr id="9" name="TextBox 12"/>
            <p:cNvSpPr txBox="1">
              <a:spLocks noChangeArrowheads="1"/>
            </p:cNvSpPr>
            <p:nvPr/>
          </p:nvSpPr>
          <p:spPr bwMode="auto">
            <a:xfrm>
              <a:off x="2162398" y="2386929"/>
              <a:ext cx="622300" cy="1569660"/>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接受限价申报但</a:t>
              </a:r>
              <a:endParaRPr lang="en-US" altLang="zh-CN" sz="1600" b="1" dirty="0" smtClean="0">
                <a:solidFill>
                  <a:srgbClr val="FFFFFF"/>
                </a:solidFill>
                <a:latin typeface="+mn-ea"/>
              </a:endParaRPr>
            </a:p>
            <a:p>
              <a:pPr algn="ctr" fontAlgn="base">
                <a:spcBef>
                  <a:spcPct val="0"/>
                </a:spcBef>
                <a:spcAft>
                  <a:spcPct val="0"/>
                </a:spcAft>
              </a:pPr>
              <a:r>
                <a:rPr lang="zh-CN" altLang="en-US" sz="1600" b="1" dirty="0" smtClean="0">
                  <a:solidFill>
                    <a:srgbClr val="FFFFFF"/>
                  </a:solidFill>
                  <a:latin typeface="+mn-ea"/>
                </a:rPr>
                <a:t>不做处理</a:t>
              </a:r>
            </a:p>
          </p:txBody>
        </p:sp>
        <p:cxnSp>
          <p:nvCxnSpPr>
            <p:cNvPr id="10" name="直接连接符 9"/>
            <p:cNvCxnSpPr/>
            <p:nvPr/>
          </p:nvCxnSpPr>
          <p:spPr>
            <a:xfrm flipH="1">
              <a:off x="756464" y="3539057"/>
              <a:ext cx="8055134" cy="33100"/>
            </a:xfrm>
            <a:prstGeom prst="line">
              <a:avLst/>
            </a:prstGeom>
            <a:ln w="28575">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1259632" y="321211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1720" y="321211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716016" y="321211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38"/>
            <p:cNvSpPr txBox="1"/>
            <p:nvPr/>
          </p:nvSpPr>
          <p:spPr>
            <a:xfrm>
              <a:off x="1040875" y="3657302"/>
              <a:ext cx="576064" cy="338554"/>
            </a:xfrm>
            <a:prstGeom prst="rect">
              <a:avLst/>
            </a:prstGeom>
            <a:noFill/>
            <a:ln>
              <a:noFill/>
            </a:ln>
          </p:spPr>
          <p:txBody>
            <a:bodyPr wrap="square" rtlCol="0">
              <a:spAutoFit/>
            </a:bodyPr>
            <a:lstStyle/>
            <a:p>
              <a:r>
                <a:rPr lang="en-US" altLang="zh-CN" sz="1600" dirty="0" smtClean="0">
                  <a:latin typeface="+mn-ea"/>
                  <a:cs typeface="Times New Roman" panose="02020603050405020304" pitchFamily="18" charset="0"/>
                </a:rPr>
                <a:t>9:15</a:t>
              </a:r>
              <a:endParaRPr lang="zh-CN" altLang="en-US" sz="1600" dirty="0">
                <a:latin typeface="+mn-ea"/>
                <a:cs typeface="Times New Roman" panose="02020603050405020304" pitchFamily="18" charset="0"/>
              </a:endParaRPr>
            </a:p>
          </p:txBody>
        </p:sp>
        <p:sp>
          <p:nvSpPr>
            <p:cNvPr id="15" name="文本框 42"/>
            <p:cNvSpPr txBox="1"/>
            <p:nvPr/>
          </p:nvSpPr>
          <p:spPr>
            <a:xfrm>
              <a:off x="4445732" y="3657302"/>
              <a:ext cx="702332" cy="338554"/>
            </a:xfrm>
            <a:prstGeom prst="rect">
              <a:avLst/>
            </a:prstGeom>
            <a:noFill/>
            <a:ln>
              <a:noFill/>
            </a:ln>
          </p:spPr>
          <p:txBody>
            <a:bodyPr wrap="square" rtlCol="0">
              <a:spAutoFit/>
            </a:bodyPr>
            <a:lstStyle/>
            <a:p>
              <a:r>
                <a:rPr lang="en-US" altLang="zh-CN" sz="1600" dirty="0" smtClean="0">
                  <a:latin typeface="+mn-ea"/>
                  <a:cs typeface="Times New Roman" panose="02020603050405020304" pitchFamily="18" charset="0"/>
                </a:rPr>
                <a:t>11:30</a:t>
              </a:r>
              <a:endParaRPr lang="zh-CN" altLang="en-US" sz="1600" dirty="0">
                <a:latin typeface="+mn-ea"/>
                <a:cs typeface="Times New Roman" panose="02020603050405020304" pitchFamily="18" charset="0"/>
              </a:endParaRPr>
            </a:p>
          </p:txBody>
        </p:sp>
        <p:cxnSp>
          <p:nvCxnSpPr>
            <p:cNvPr id="16" name="直接连接符 15"/>
            <p:cNvCxnSpPr/>
            <p:nvPr/>
          </p:nvCxnSpPr>
          <p:spPr>
            <a:xfrm>
              <a:off x="5364088" y="321211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46"/>
            <p:cNvSpPr txBox="1"/>
            <p:nvPr/>
          </p:nvSpPr>
          <p:spPr>
            <a:xfrm>
              <a:off x="5048571" y="3657302"/>
              <a:ext cx="702332" cy="338554"/>
            </a:xfrm>
            <a:prstGeom prst="rect">
              <a:avLst/>
            </a:prstGeom>
            <a:noFill/>
            <a:ln>
              <a:noFill/>
            </a:ln>
          </p:spPr>
          <p:txBody>
            <a:bodyPr wrap="square" rtlCol="0">
              <a:spAutoFit/>
            </a:bodyPr>
            <a:lstStyle/>
            <a:p>
              <a:r>
                <a:rPr lang="en-US" altLang="zh-CN" sz="1600" dirty="0" smtClean="0">
                  <a:latin typeface="+mn-ea"/>
                  <a:cs typeface="Times New Roman" panose="02020603050405020304" pitchFamily="18" charset="0"/>
                </a:rPr>
                <a:t>13:00</a:t>
              </a:r>
              <a:endParaRPr lang="zh-CN" altLang="en-US" sz="1600" dirty="0">
                <a:latin typeface="+mn-ea"/>
                <a:cs typeface="Times New Roman" panose="02020603050405020304" pitchFamily="18" charset="0"/>
              </a:endParaRPr>
            </a:p>
          </p:txBody>
        </p:sp>
        <p:sp>
          <p:nvSpPr>
            <p:cNvPr id="18" name="文本框 54"/>
            <p:cNvSpPr txBox="1"/>
            <p:nvPr/>
          </p:nvSpPr>
          <p:spPr>
            <a:xfrm>
              <a:off x="7747208" y="3657302"/>
              <a:ext cx="702332" cy="338554"/>
            </a:xfrm>
            <a:prstGeom prst="rect">
              <a:avLst/>
            </a:prstGeom>
            <a:noFill/>
            <a:ln>
              <a:noFill/>
            </a:ln>
          </p:spPr>
          <p:txBody>
            <a:bodyPr wrap="square" rtlCol="0">
              <a:spAutoFit/>
            </a:bodyPr>
            <a:lstStyle/>
            <a:p>
              <a:r>
                <a:rPr lang="en-US" altLang="zh-CN" sz="1600" dirty="0" smtClean="0">
                  <a:latin typeface="+mn-ea"/>
                  <a:cs typeface="Times New Roman" panose="02020603050405020304" pitchFamily="18" charset="0"/>
                </a:rPr>
                <a:t>15:00</a:t>
              </a:r>
              <a:endParaRPr lang="zh-CN" altLang="en-US" sz="1600" dirty="0">
                <a:latin typeface="+mn-ea"/>
                <a:cs typeface="Times New Roman" panose="02020603050405020304" pitchFamily="18" charset="0"/>
              </a:endParaRPr>
            </a:p>
          </p:txBody>
        </p:sp>
        <p:sp>
          <p:nvSpPr>
            <p:cNvPr id="19" name="文本框 64"/>
            <p:cNvSpPr txBox="1"/>
            <p:nvPr/>
          </p:nvSpPr>
          <p:spPr>
            <a:xfrm>
              <a:off x="1835696" y="3657302"/>
              <a:ext cx="576064" cy="338554"/>
            </a:xfrm>
            <a:prstGeom prst="rect">
              <a:avLst/>
            </a:prstGeom>
            <a:noFill/>
            <a:ln>
              <a:noFill/>
            </a:ln>
          </p:spPr>
          <p:txBody>
            <a:bodyPr wrap="square" rtlCol="0">
              <a:spAutoFit/>
            </a:bodyPr>
            <a:lstStyle/>
            <a:p>
              <a:r>
                <a:rPr lang="en-US" altLang="zh-CN" sz="1600" dirty="0" smtClean="0">
                  <a:latin typeface="+mn-ea"/>
                  <a:cs typeface="Times New Roman" panose="02020603050405020304" pitchFamily="18" charset="0"/>
                </a:rPr>
                <a:t>9:30</a:t>
              </a:r>
              <a:endParaRPr lang="zh-CN" altLang="en-US" sz="1600" dirty="0">
                <a:latin typeface="+mn-ea"/>
                <a:cs typeface="Times New Roman" panose="02020603050405020304" pitchFamily="18" charset="0"/>
              </a:endParaRPr>
            </a:p>
          </p:txBody>
        </p:sp>
        <p:cxnSp>
          <p:nvCxnSpPr>
            <p:cNvPr id="20" name="直接箭头连接符 19"/>
            <p:cNvCxnSpPr/>
            <p:nvPr/>
          </p:nvCxnSpPr>
          <p:spPr>
            <a:xfrm>
              <a:off x="2066139" y="3429000"/>
              <a:ext cx="268632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p:nvPr/>
          </p:nvCxnSpPr>
          <p:spPr>
            <a:xfrm>
              <a:off x="5366192" y="3429000"/>
              <a:ext cx="2917527" cy="0"/>
            </a:xfrm>
            <a:prstGeom prst="straightConnector1">
              <a:avLst/>
            </a:prstGeom>
            <a:ln w="22225">
              <a:solidFill>
                <a:srgbClr val="E26E4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85"/>
            <p:cNvSpPr txBox="1"/>
            <p:nvPr/>
          </p:nvSpPr>
          <p:spPr>
            <a:xfrm>
              <a:off x="2257295" y="3072449"/>
              <a:ext cx="2247118" cy="338554"/>
            </a:xfrm>
            <a:prstGeom prst="rect">
              <a:avLst/>
            </a:prstGeom>
            <a:noFill/>
            <a:ln>
              <a:noFill/>
            </a:ln>
          </p:spPr>
          <p:txBody>
            <a:bodyPr wrap="square" rtlCol="0">
              <a:spAutoFit/>
            </a:bodyPr>
            <a:lstStyle/>
            <a:p>
              <a:r>
                <a:rPr lang="zh-CN" altLang="en-US" sz="1600" b="1" dirty="0" smtClean="0">
                  <a:latin typeface="+mn-ea"/>
                </a:rPr>
                <a:t>协议转让成交确认时间</a:t>
              </a:r>
              <a:endParaRPr lang="zh-CN" altLang="en-US" sz="1600" b="1" dirty="0">
                <a:latin typeface="+mn-ea"/>
              </a:endParaRPr>
            </a:p>
          </p:txBody>
        </p:sp>
        <p:cxnSp>
          <p:nvCxnSpPr>
            <p:cNvPr id="23" name="直接连接符 22"/>
            <p:cNvCxnSpPr/>
            <p:nvPr/>
          </p:nvCxnSpPr>
          <p:spPr>
            <a:xfrm>
              <a:off x="8283719" y="3181922"/>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259632" y="1428054"/>
              <a:ext cx="13390" cy="2916720"/>
            </a:xfrm>
            <a:prstGeom prst="line">
              <a:avLst/>
            </a:prstGeom>
            <a:ln w="28575">
              <a:headEnd type="stealth"/>
            </a:ln>
          </p:spPr>
          <p:style>
            <a:lnRef idx="1">
              <a:schemeClr val="accent5"/>
            </a:lnRef>
            <a:fillRef idx="0">
              <a:schemeClr val="accent5"/>
            </a:fillRef>
            <a:effectRef idx="0">
              <a:schemeClr val="accent5"/>
            </a:effectRef>
            <a:fontRef idx="minor">
              <a:schemeClr val="tx1"/>
            </a:fontRef>
          </p:style>
        </p:cxnSp>
        <p:cxnSp>
          <p:nvCxnSpPr>
            <p:cNvPr id="25" name="直接连接符 24"/>
            <p:cNvCxnSpPr/>
            <p:nvPr/>
          </p:nvCxnSpPr>
          <p:spPr>
            <a:xfrm flipV="1">
              <a:off x="971600" y="2415147"/>
              <a:ext cx="7713184" cy="57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259631" y="4522172"/>
              <a:ext cx="7024087"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kern="100" dirty="0" smtClean="0">
                  <a:latin typeface="+mn-ea"/>
                  <a:cs typeface="Times New Roman" panose="02020603050405020304" pitchFamily="18" charset="0"/>
                </a:rPr>
                <a:t>意向申报不具有成交功能</a:t>
              </a:r>
              <a:endParaRPr lang="en-US" altLang="zh-CN" sz="1600" kern="100" dirty="0" smtClean="0">
                <a:latin typeface="+mn-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kern="100" dirty="0" smtClean="0">
                  <a:latin typeface="+mn-ea"/>
                  <a:cs typeface="Times New Roman" panose="02020603050405020304" pitchFamily="18" charset="0"/>
                </a:rPr>
                <a:t>每个转让日</a:t>
              </a:r>
              <a:r>
                <a:rPr lang="en-US" altLang="zh-CN" sz="1600" kern="100" dirty="0" smtClean="0">
                  <a:latin typeface="+mn-ea"/>
                  <a:cs typeface="Times New Roman" panose="02020603050405020304" pitchFamily="18" charset="0"/>
                </a:rPr>
                <a:t>9:15-9:30</a:t>
              </a:r>
              <a:r>
                <a:rPr lang="zh-CN" altLang="en-US" sz="1600" kern="100" dirty="0" smtClean="0">
                  <a:latin typeface="+mn-ea"/>
                  <a:cs typeface="Times New Roman" panose="02020603050405020304" pitchFamily="18" charset="0"/>
                </a:rPr>
                <a:t>，交易系统只收单、不处理</a:t>
              </a:r>
              <a:endParaRPr lang="en-US" altLang="zh-CN" sz="1600" kern="100" dirty="0" smtClean="0">
                <a:latin typeface="+mn-ea"/>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dirty="0">
                  <a:latin typeface="+mn-ea"/>
                </a:rPr>
                <a:t>每个转让日</a:t>
              </a:r>
              <a:r>
                <a:rPr lang="en-US" altLang="zh-CN" sz="1600" dirty="0">
                  <a:latin typeface="+mn-ea"/>
                </a:rPr>
                <a:t>15:00</a:t>
              </a:r>
              <a:r>
                <a:rPr lang="zh-CN" altLang="zh-CN" sz="1600" dirty="0" smtClean="0">
                  <a:latin typeface="+mn-ea"/>
                </a:rPr>
                <a:t>，</a:t>
              </a:r>
              <a:r>
                <a:rPr lang="zh-CN" altLang="en-US" sz="1600" dirty="0">
                  <a:latin typeface="+mn-ea"/>
                </a:rPr>
                <a:t>交易</a:t>
              </a:r>
              <a:r>
                <a:rPr lang="zh-CN" altLang="zh-CN" sz="1600" dirty="0" smtClean="0">
                  <a:latin typeface="+mn-ea"/>
                </a:rPr>
                <a:t>系统</a:t>
              </a:r>
              <a:r>
                <a:rPr lang="zh-CN" altLang="zh-CN" sz="1600" dirty="0">
                  <a:latin typeface="+mn-ea"/>
                </a:rPr>
                <a:t>按照时间优先原则，将证券代码和申报价格相同、买卖方向相反的未成交定价申报进行匹配</a:t>
              </a:r>
              <a:r>
                <a:rPr lang="zh-CN" altLang="zh-CN" sz="1600" dirty="0" smtClean="0">
                  <a:latin typeface="+mn-ea"/>
                </a:rPr>
                <a:t>成交</a:t>
              </a:r>
              <a:endParaRPr lang="zh-CN" altLang="en-US" sz="1600" kern="100" dirty="0">
                <a:latin typeface="+mn-ea"/>
                <a:cs typeface="Times New Roman" panose="02020603050405020304" pitchFamily="18" charset="0"/>
              </a:endParaRPr>
            </a:p>
          </p:txBody>
        </p:sp>
      </p:grpSp>
      <p:sp>
        <p:nvSpPr>
          <p:cNvPr id="27" name="右大括号 26"/>
          <p:cNvSpPr/>
          <p:nvPr/>
        </p:nvSpPr>
        <p:spPr>
          <a:xfrm rot="16200000">
            <a:off x="8293620" y="699037"/>
            <a:ext cx="395357" cy="3495340"/>
          </a:xfrm>
          <a:prstGeom prst="rightBrace">
            <a:avLst>
              <a:gd name="adj1" fmla="val 105892"/>
              <a:gd name="adj2" fmla="val 48749"/>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zh-CN" altLang="en-US" sz="1600">
              <a:latin typeface="+mn-ea"/>
            </a:endParaRPr>
          </a:p>
        </p:txBody>
      </p:sp>
      <p:sp>
        <p:nvSpPr>
          <p:cNvPr id="28" name="文本框 67"/>
          <p:cNvSpPr txBox="1"/>
          <p:nvPr/>
        </p:nvSpPr>
        <p:spPr>
          <a:xfrm>
            <a:off x="2394439" y="1684375"/>
            <a:ext cx="2634101" cy="584775"/>
          </a:xfrm>
          <a:prstGeom prst="rect">
            <a:avLst/>
          </a:prstGeom>
          <a:noFill/>
          <a:ln>
            <a:noFill/>
          </a:ln>
        </p:spPr>
        <p:txBody>
          <a:bodyPr wrap="square" rtlCol="0">
            <a:spAutoFit/>
          </a:bodyPr>
          <a:lstStyle/>
          <a:p>
            <a:pPr algn="ctr"/>
            <a:r>
              <a:rPr lang="zh-CN" altLang="en-US" sz="1600" dirty="0" smtClean="0">
                <a:latin typeface="+mn-ea"/>
              </a:rPr>
              <a:t>接受</a:t>
            </a:r>
            <a:r>
              <a:rPr lang="zh-CN" altLang="en-US" sz="1600" dirty="0" smtClean="0">
                <a:solidFill>
                  <a:srgbClr val="E26E48"/>
                </a:solidFill>
                <a:latin typeface="+mn-ea"/>
              </a:rPr>
              <a:t>意向申报</a:t>
            </a:r>
            <a:r>
              <a:rPr lang="zh-CN" altLang="en-US" sz="1600" dirty="0" smtClean="0">
                <a:latin typeface="+mn-ea"/>
              </a:rPr>
              <a:t>、定价申报、成交确认申报</a:t>
            </a:r>
            <a:endParaRPr lang="en-US" altLang="zh-CN" sz="1600" dirty="0" smtClean="0">
              <a:latin typeface="+mn-ea"/>
            </a:endParaRPr>
          </a:p>
        </p:txBody>
      </p:sp>
      <p:sp>
        <p:nvSpPr>
          <p:cNvPr id="29" name="右大括号 28"/>
          <p:cNvSpPr/>
          <p:nvPr/>
        </p:nvSpPr>
        <p:spPr>
          <a:xfrm rot="16200000">
            <a:off x="3665633" y="378500"/>
            <a:ext cx="465458" cy="4104249"/>
          </a:xfrm>
          <a:prstGeom prst="rightBrace">
            <a:avLst>
              <a:gd name="adj1" fmla="val 105892"/>
              <a:gd name="adj2" fmla="val 47806"/>
            </a:avLst>
          </a:prstGeom>
          <a:ln/>
        </p:spPr>
        <p:style>
          <a:lnRef idx="1">
            <a:schemeClr val="accent2"/>
          </a:lnRef>
          <a:fillRef idx="0">
            <a:schemeClr val="accent2"/>
          </a:fillRef>
          <a:effectRef idx="0">
            <a:schemeClr val="accent2"/>
          </a:effectRef>
          <a:fontRef idx="minor">
            <a:schemeClr val="tx1"/>
          </a:fontRef>
        </p:style>
        <p:txBody>
          <a:bodyPr vert="horz" rtlCol="0" anchor="ctr"/>
          <a:lstStyle/>
          <a:p>
            <a:pPr algn="ctr"/>
            <a:endParaRPr lang="zh-CN" altLang="en-US" sz="1600">
              <a:latin typeface="+mn-ea"/>
            </a:endParaRPr>
          </a:p>
        </p:txBody>
      </p:sp>
      <p:sp>
        <p:nvSpPr>
          <p:cNvPr id="30" name="文本框 62"/>
          <p:cNvSpPr txBox="1"/>
          <p:nvPr/>
        </p:nvSpPr>
        <p:spPr>
          <a:xfrm>
            <a:off x="7160664" y="3326840"/>
            <a:ext cx="2678695" cy="338554"/>
          </a:xfrm>
          <a:prstGeom prst="rect">
            <a:avLst/>
          </a:prstGeom>
          <a:noFill/>
          <a:ln>
            <a:noFill/>
          </a:ln>
        </p:spPr>
        <p:txBody>
          <a:bodyPr wrap="square" rtlCol="0">
            <a:spAutoFit/>
          </a:bodyPr>
          <a:lstStyle/>
          <a:p>
            <a:r>
              <a:rPr lang="zh-CN" altLang="en-US" sz="1600" b="1" dirty="0" smtClean="0">
                <a:latin typeface="+mn-ea"/>
              </a:rPr>
              <a:t>协议转让成交确认时间</a:t>
            </a:r>
            <a:endParaRPr lang="zh-CN" altLang="en-US" sz="1600" b="1" dirty="0">
              <a:latin typeface="+mn-ea"/>
            </a:endParaRPr>
          </a:p>
        </p:txBody>
      </p:sp>
      <p:sp>
        <p:nvSpPr>
          <p:cNvPr id="31" name="文本框 50"/>
          <p:cNvSpPr txBox="1"/>
          <p:nvPr/>
        </p:nvSpPr>
        <p:spPr>
          <a:xfrm>
            <a:off x="7112196" y="1686732"/>
            <a:ext cx="2634101" cy="584775"/>
          </a:xfrm>
          <a:prstGeom prst="rect">
            <a:avLst/>
          </a:prstGeom>
          <a:noFill/>
          <a:ln>
            <a:noFill/>
          </a:ln>
        </p:spPr>
        <p:txBody>
          <a:bodyPr wrap="square" rtlCol="0">
            <a:spAutoFit/>
          </a:bodyPr>
          <a:lstStyle/>
          <a:p>
            <a:pPr algn="ctr"/>
            <a:r>
              <a:rPr lang="zh-CN" altLang="en-US" sz="1600" dirty="0" smtClean="0">
                <a:latin typeface="+mn-ea"/>
              </a:rPr>
              <a:t>接受</a:t>
            </a:r>
            <a:r>
              <a:rPr lang="zh-CN" altLang="en-US" sz="1600" dirty="0" smtClean="0">
                <a:solidFill>
                  <a:srgbClr val="E26E48"/>
                </a:solidFill>
                <a:latin typeface="+mn-ea"/>
              </a:rPr>
              <a:t>意向申报</a:t>
            </a:r>
            <a:r>
              <a:rPr lang="zh-CN" altLang="en-US" sz="1600" dirty="0" smtClean="0">
                <a:latin typeface="+mn-ea"/>
              </a:rPr>
              <a:t>、定价申报、成交确认申报</a:t>
            </a:r>
            <a:endParaRPr lang="en-US" altLang="zh-CN" sz="1600" dirty="0" smtClean="0">
              <a:latin typeface="+mn-ea"/>
            </a:endParaRPr>
          </a:p>
        </p:txBody>
      </p:sp>
      <p:cxnSp>
        <p:nvCxnSpPr>
          <p:cNvPr id="32" name="直接连接符 31"/>
          <p:cNvCxnSpPr/>
          <p:nvPr/>
        </p:nvCxnSpPr>
        <p:spPr>
          <a:xfrm rot="5400000">
            <a:off x="5206481" y="3068309"/>
            <a:ext cx="1503006" cy="158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2233783" y="3273676"/>
            <a:ext cx="1081894" cy="158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6008888" y="3046606"/>
            <a:ext cx="1440000" cy="158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400000">
            <a:off x="9488087" y="3055072"/>
            <a:ext cx="1440000" cy="158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协议转让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申报</a:t>
            </a:r>
            <a:endParaRPr lang="zh-CN" altLang="en-US" dirty="0">
              <a:solidFill>
                <a:schemeClr val="tx1">
                  <a:lumMod val="65000"/>
                  <a:lumOff val="35000"/>
                </a:schemeClr>
              </a:solidFill>
            </a:endParaRPr>
          </a:p>
        </p:txBody>
      </p:sp>
      <p:sp>
        <p:nvSpPr>
          <p:cNvPr id="3" name="文本框 32"/>
          <p:cNvSpPr txBox="1"/>
          <p:nvPr/>
        </p:nvSpPr>
        <p:spPr>
          <a:xfrm>
            <a:off x="878147" y="1529497"/>
            <a:ext cx="10831632" cy="4247317"/>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b="1" dirty="0" smtClean="0">
                <a:latin typeface="+mn-ea"/>
              </a:rPr>
              <a:t>【</a:t>
            </a:r>
            <a:r>
              <a:rPr lang="zh-CN" altLang="en-US" b="1" dirty="0">
                <a:solidFill>
                  <a:srgbClr val="C00000"/>
                </a:solidFill>
                <a:latin typeface="+mn-ea"/>
              </a:rPr>
              <a:t>接受申</a:t>
            </a:r>
            <a:r>
              <a:rPr lang="zh-CN" altLang="en-US" b="1" dirty="0" smtClean="0">
                <a:solidFill>
                  <a:srgbClr val="C00000"/>
                </a:solidFill>
                <a:latin typeface="+mn-ea"/>
              </a:rPr>
              <a:t>报时间</a:t>
            </a:r>
            <a:r>
              <a:rPr lang="en-US" altLang="zh-CN" b="1" dirty="0" smtClean="0">
                <a:latin typeface="+mn-ea"/>
              </a:rPr>
              <a:t>】</a:t>
            </a:r>
          </a:p>
          <a:p>
            <a:pPr marL="342900" indent="-342900">
              <a:lnSpc>
                <a:spcPct val="150000"/>
              </a:lnSpc>
              <a:buFont typeface="Wingdings" panose="05000000000000000000" pitchFamily="2" charset="2"/>
              <a:buChar char="Ø"/>
            </a:pPr>
            <a:r>
              <a:rPr lang="zh-CN" altLang="zh-CN" dirty="0" smtClean="0">
                <a:latin typeface="+mn-ea"/>
              </a:rPr>
              <a:t>交易</a:t>
            </a:r>
            <a:r>
              <a:rPr lang="zh-CN" altLang="zh-CN" dirty="0">
                <a:latin typeface="+mn-ea"/>
              </a:rPr>
              <a:t>主机接受申报的时间为每个转让日的</a:t>
            </a:r>
            <a:r>
              <a:rPr lang="en-US" altLang="zh-CN" dirty="0">
                <a:latin typeface="+mn-ea"/>
              </a:rPr>
              <a:t>9:15</a:t>
            </a:r>
            <a:r>
              <a:rPr lang="zh-CN" altLang="zh-CN" dirty="0">
                <a:latin typeface="+mn-ea"/>
              </a:rPr>
              <a:t>至</a:t>
            </a:r>
            <a:r>
              <a:rPr lang="en-US" altLang="zh-CN" dirty="0">
                <a:latin typeface="+mn-ea"/>
              </a:rPr>
              <a:t>11:30</a:t>
            </a:r>
            <a:r>
              <a:rPr lang="zh-CN" altLang="zh-CN" dirty="0">
                <a:latin typeface="+mn-ea"/>
              </a:rPr>
              <a:t>、</a:t>
            </a:r>
            <a:r>
              <a:rPr lang="en-US" altLang="zh-CN" dirty="0">
                <a:latin typeface="+mn-ea"/>
              </a:rPr>
              <a:t>13:00</a:t>
            </a:r>
            <a:r>
              <a:rPr lang="zh-CN" altLang="zh-CN" dirty="0">
                <a:latin typeface="+mn-ea"/>
              </a:rPr>
              <a:t>至</a:t>
            </a:r>
            <a:r>
              <a:rPr lang="en-US" altLang="zh-CN" dirty="0" smtClean="0">
                <a:latin typeface="+mn-ea"/>
              </a:rPr>
              <a:t>15:00</a:t>
            </a:r>
            <a:endParaRPr lang="en-US" altLang="zh-CN" dirty="0">
              <a:latin typeface="+mn-ea"/>
            </a:endParaRPr>
          </a:p>
          <a:p>
            <a:pPr marL="342900" indent="-342900">
              <a:lnSpc>
                <a:spcPct val="150000"/>
              </a:lnSpc>
              <a:buFont typeface="Wingdings" panose="05000000000000000000" pitchFamily="2" charset="2"/>
              <a:buChar char="p"/>
            </a:pPr>
            <a:r>
              <a:rPr lang="en-US" altLang="zh-CN" b="1" dirty="0" smtClean="0">
                <a:latin typeface="+mn-ea"/>
              </a:rPr>
              <a:t>【</a:t>
            </a:r>
            <a:r>
              <a:rPr lang="zh-CN" altLang="en-US" b="1" dirty="0" smtClean="0">
                <a:solidFill>
                  <a:srgbClr val="C00000"/>
                </a:solidFill>
                <a:latin typeface="+mn-ea"/>
              </a:rPr>
              <a:t>申报类型</a:t>
            </a:r>
            <a:r>
              <a:rPr lang="en-US" altLang="zh-CN" b="1" dirty="0" smtClean="0">
                <a:latin typeface="+mn-ea"/>
              </a:rPr>
              <a:t>】</a:t>
            </a:r>
          </a:p>
          <a:p>
            <a:pPr marL="342900" indent="-342900">
              <a:lnSpc>
                <a:spcPct val="150000"/>
              </a:lnSpc>
              <a:buFont typeface="Wingdings" panose="05000000000000000000" pitchFamily="2" charset="2"/>
              <a:buChar char="Ø"/>
            </a:pPr>
            <a:r>
              <a:rPr lang="zh-CN" altLang="zh-CN" dirty="0" smtClean="0">
                <a:latin typeface="+mn-ea"/>
              </a:rPr>
              <a:t>全国</a:t>
            </a:r>
            <a:r>
              <a:rPr lang="zh-CN" altLang="zh-CN" dirty="0">
                <a:latin typeface="+mn-ea"/>
              </a:rPr>
              <a:t>股份转让系统接受主办券商的意向申报、定价申报和成交确认</a:t>
            </a:r>
            <a:r>
              <a:rPr lang="zh-CN" altLang="zh-CN" dirty="0" smtClean="0">
                <a:latin typeface="+mn-ea"/>
              </a:rPr>
              <a:t>申报</a:t>
            </a:r>
            <a:endParaRPr lang="en-US" altLang="zh-CN" dirty="0" smtClean="0">
              <a:latin typeface="+mn-ea"/>
            </a:endParaRPr>
          </a:p>
          <a:p>
            <a:pPr>
              <a:lnSpc>
                <a:spcPct val="150000"/>
              </a:lnSpc>
            </a:pPr>
            <a:r>
              <a:rPr lang="en-US" altLang="zh-CN" dirty="0" smtClean="0">
                <a:latin typeface="+mn-ea"/>
              </a:rPr>
              <a:t>    -</a:t>
            </a:r>
            <a:r>
              <a:rPr lang="zh-CN" altLang="en-US" dirty="0">
                <a:latin typeface="+mn-ea"/>
              </a:rPr>
              <a:t>意向申报不具备成交功能，只向市场发布，不参与撮合</a:t>
            </a:r>
            <a:endParaRPr lang="en-US" altLang="zh-CN" dirty="0">
              <a:latin typeface="+mn-ea"/>
            </a:endParaRPr>
          </a:p>
          <a:p>
            <a:pPr>
              <a:lnSpc>
                <a:spcPct val="150000"/>
              </a:lnSpc>
            </a:pPr>
            <a:r>
              <a:rPr lang="en-US" altLang="zh-CN" dirty="0" smtClean="0">
                <a:latin typeface="+mn-ea"/>
              </a:rPr>
              <a:t>    -</a:t>
            </a:r>
            <a:r>
              <a:rPr lang="zh-CN" altLang="en-US" dirty="0" smtClean="0">
                <a:latin typeface="+mn-ea"/>
              </a:rPr>
              <a:t>定价申报报送时，无须填写约定号，主机系统接受后自动分配约定号</a:t>
            </a:r>
            <a:endParaRPr lang="en-US" altLang="zh-CN" dirty="0" smtClean="0">
              <a:latin typeface="+mn-ea"/>
            </a:endParaRPr>
          </a:p>
          <a:p>
            <a:pPr>
              <a:lnSpc>
                <a:spcPct val="150000"/>
              </a:lnSpc>
            </a:pPr>
            <a:r>
              <a:rPr lang="en-US" altLang="zh-CN" dirty="0" smtClean="0">
                <a:latin typeface="+mn-ea"/>
              </a:rPr>
              <a:t>    -</a:t>
            </a:r>
            <a:r>
              <a:rPr lang="zh-CN" altLang="en-US" dirty="0" smtClean="0">
                <a:latin typeface="+mn-ea"/>
              </a:rPr>
              <a:t>成交确认申报报送时，必须填写约定号</a:t>
            </a:r>
            <a:endParaRPr lang="en-US" altLang="zh-CN" dirty="0" smtClean="0">
              <a:latin typeface="+mn-ea"/>
            </a:endParaRPr>
          </a:p>
          <a:p>
            <a:pPr marL="285750" indent="-285750">
              <a:lnSpc>
                <a:spcPct val="150000"/>
              </a:lnSpc>
              <a:buFont typeface="Wingdings" panose="05000000000000000000" pitchFamily="2" charset="2"/>
              <a:buChar char="Ø"/>
            </a:pPr>
            <a:r>
              <a:rPr lang="en-US" altLang="zh-CN" b="1" dirty="0">
                <a:latin typeface="+mn-ea"/>
              </a:rPr>
              <a:t>【</a:t>
            </a:r>
            <a:r>
              <a:rPr lang="zh-CN" altLang="en-US" b="1" dirty="0" smtClean="0">
                <a:solidFill>
                  <a:srgbClr val="C00000"/>
                </a:solidFill>
                <a:latin typeface="+mn-ea"/>
              </a:rPr>
              <a:t>对</a:t>
            </a:r>
            <a:r>
              <a:rPr lang="zh-CN" altLang="en-US" b="1" dirty="0">
                <a:solidFill>
                  <a:srgbClr val="C00000"/>
                </a:solidFill>
                <a:latin typeface="+mn-ea"/>
              </a:rPr>
              <a:t>不同申报类型进行区分</a:t>
            </a:r>
            <a:r>
              <a:rPr lang="zh-CN" altLang="en-US" b="1" dirty="0" smtClean="0">
                <a:solidFill>
                  <a:srgbClr val="C00000"/>
                </a:solidFill>
                <a:latin typeface="+mn-ea"/>
              </a:rPr>
              <a:t>处理</a:t>
            </a:r>
            <a:r>
              <a:rPr lang="en-US" altLang="zh-CN" b="1" dirty="0">
                <a:latin typeface="+mn-ea"/>
              </a:rPr>
              <a:t>】</a:t>
            </a:r>
            <a:endParaRPr lang="en-US" altLang="zh-CN" b="1" dirty="0">
              <a:solidFill>
                <a:srgbClr val="C00000"/>
              </a:solidFill>
              <a:latin typeface="+mn-ea"/>
            </a:endParaRPr>
          </a:p>
          <a:p>
            <a:pPr>
              <a:lnSpc>
                <a:spcPct val="150000"/>
              </a:lnSpc>
            </a:pPr>
            <a:r>
              <a:rPr lang="en-US" altLang="zh-CN" dirty="0" smtClean="0">
                <a:latin typeface="+mn-ea"/>
              </a:rPr>
              <a:t>    - </a:t>
            </a:r>
            <a:r>
              <a:rPr lang="zh-CN" altLang="zh-CN" dirty="0" smtClean="0">
                <a:latin typeface="+mn-ea"/>
              </a:rPr>
              <a:t>意向</a:t>
            </a:r>
            <a:r>
              <a:rPr lang="zh-CN" altLang="en-US" dirty="0">
                <a:latin typeface="+mn-ea"/>
              </a:rPr>
              <a:t>申报</a:t>
            </a:r>
            <a:r>
              <a:rPr lang="zh-CN" altLang="zh-CN" dirty="0" smtClean="0">
                <a:latin typeface="+mn-ea"/>
              </a:rPr>
              <a:t>通过</a:t>
            </a:r>
            <a:r>
              <a:rPr lang="zh-CN" altLang="en-US" dirty="0" smtClean="0">
                <a:latin typeface="+mn-ea"/>
              </a:rPr>
              <a:t>全国股转系统网站的</a:t>
            </a:r>
            <a:r>
              <a:rPr lang="zh-CN" altLang="zh-CN" dirty="0" smtClean="0">
                <a:latin typeface="+mn-ea"/>
              </a:rPr>
              <a:t>投资者</a:t>
            </a:r>
            <a:r>
              <a:rPr lang="zh-CN" altLang="zh-CN" dirty="0">
                <a:latin typeface="+mn-ea"/>
              </a:rPr>
              <a:t>专区</a:t>
            </a:r>
            <a:r>
              <a:rPr lang="zh-CN" altLang="zh-CN" dirty="0" smtClean="0">
                <a:latin typeface="+mn-ea"/>
              </a:rPr>
              <a:t>完成</a:t>
            </a:r>
            <a:endParaRPr lang="en-US" altLang="zh-CN" dirty="0">
              <a:latin typeface="+mn-ea"/>
            </a:endParaRPr>
          </a:p>
          <a:p>
            <a:pPr marL="449263" indent="-449263">
              <a:lnSpc>
                <a:spcPct val="150000"/>
              </a:lnSpc>
            </a:pPr>
            <a:r>
              <a:rPr lang="en-US" altLang="zh-CN" dirty="0">
                <a:latin typeface="+mn-ea"/>
              </a:rPr>
              <a:t>  </a:t>
            </a:r>
            <a:r>
              <a:rPr lang="en-US" altLang="zh-CN" dirty="0" smtClean="0">
                <a:latin typeface="+mn-ea"/>
              </a:rPr>
              <a:t>   -</a:t>
            </a:r>
            <a:r>
              <a:rPr lang="zh-CN" altLang="zh-CN" dirty="0" smtClean="0">
                <a:latin typeface="+mn-ea"/>
              </a:rPr>
              <a:t>定价</a:t>
            </a:r>
            <a:r>
              <a:rPr lang="zh-CN" altLang="zh-CN" dirty="0">
                <a:latin typeface="+mn-ea"/>
              </a:rPr>
              <a:t>申报与成交确认</a:t>
            </a:r>
            <a:r>
              <a:rPr lang="zh-CN" altLang="zh-CN" dirty="0" smtClean="0">
                <a:latin typeface="+mn-ea"/>
              </a:rPr>
              <a:t>申报</a:t>
            </a:r>
            <a:r>
              <a:rPr lang="zh-CN" altLang="en-US" dirty="0" smtClean="0">
                <a:latin typeface="+mn-ea"/>
              </a:rPr>
              <a:t>通过系统主机完成匹配成交</a:t>
            </a:r>
            <a:endParaRPr lang="en-US" altLang="zh-CN" dirty="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1235121" y="1598254"/>
            <a:ext cx="9532963" cy="2209472"/>
          </a:xfrm>
          <a:prstGeom prst="rect">
            <a:avLst/>
          </a:prstGeom>
        </p:spPr>
        <p:style>
          <a:lnRef idx="2">
            <a:schemeClr val="accent5"/>
          </a:lnRef>
          <a:fillRef idx="1">
            <a:schemeClr val="lt1"/>
          </a:fillRef>
          <a:effectRef idx="0">
            <a:schemeClr val="accent5"/>
          </a:effectRef>
          <a:fontRef idx="minor">
            <a:schemeClr val="dk1"/>
          </a:fontRef>
        </p:style>
        <p:txBody>
          <a:bodyPr/>
          <a:lstStyle/>
          <a:p>
            <a:pPr marR="0" lvl="0" indent="-228600" algn="l" defTabSz="914400" rtl="0" eaLnBrk="1" fontAlgn="auto" latinLnBrk="0" hangingPunct="1">
              <a:lnSpc>
                <a:spcPct val="150000"/>
              </a:lnSpc>
              <a:spcAft>
                <a:spcPts val="0"/>
              </a:spcAft>
              <a:buClrTx/>
              <a:buSzTx/>
              <a:tabLst/>
              <a:defRPr/>
            </a:pPr>
            <a:r>
              <a:rPr kumimoji="0" lang="zh-CN" altLang="en-US" b="1" i="0" u="none" strike="noStrike" kern="1200" cap="none" spc="0" normalizeH="0" baseline="0" noProof="0" dirty="0" smtClean="0">
                <a:ln>
                  <a:noFill/>
                </a:ln>
                <a:solidFill>
                  <a:srgbClr val="C00000"/>
                </a:solidFill>
                <a:effectLst/>
                <a:uLnTx/>
                <a:uFillTx/>
                <a:latin typeface="+mn-ea"/>
                <a:cs typeface="+mn-cs"/>
              </a:rPr>
              <a:t>成交模式：</a:t>
            </a:r>
            <a:endParaRPr kumimoji="0" lang="en-US" altLang="zh-CN" b="1" i="0" u="none" strike="noStrike" kern="1200" cap="none" spc="0" normalizeH="0" baseline="0" noProof="0" dirty="0" smtClean="0">
              <a:ln>
                <a:noFill/>
              </a:ln>
              <a:solidFill>
                <a:srgbClr val="C00000"/>
              </a:solidFill>
              <a:effectLst/>
              <a:uLnTx/>
              <a:uFillTx/>
              <a:latin typeface="+mn-ea"/>
              <a:cs typeface="+mn-cs"/>
            </a:endParaRPr>
          </a:p>
          <a:p>
            <a:pPr marL="0" marR="0" lvl="1" indent="-228600" algn="l" defTabSz="914400" rtl="0" eaLnBrk="1" fontAlgn="auto" latinLnBrk="0" hangingPunct="1">
              <a:lnSpc>
                <a:spcPct val="150000"/>
              </a:lnSpc>
              <a:spcAft>
                <a:spcPts val="0"/>
              </a:spcAft>
              <a:buClrTx/>
              <a:buSzTx/>
              <a:tabLst/>
              <a:defRPr/>
            </a:pPr>
            <a:r>
              <a:rPr kumimoji="0" lang="zh-CN" altLang="en-US" b="1" i="0" u="none" strike="noStrike" kern="1200" cap="none" spc="0" normalizeH="0" baseline="0" noProof="0" dirty="0" smtClean="0">
                <a:ln>
                  <a:noFill/>
                </a:ln>
                <a:solidFill>
                  <a:schemeClr val="tx1"/>
                </a:solidFill>
                <a:effectLst/>
                <a:uLnTx/>
                <a:uFillTx/>
                <a:latin typeface="+mn-ea"/>
                <a:cs typeface="+mn-cs"/>
              </a:rPr>
              <a:t>成交确认申报</a:t>
            </a:r>
            <a:r>
              <a:rPr kumimoji="0" lang="zh-CN" altLang="en-US" b="0" i="0" u="none" strike="noStrike" kern="1200" cap="none" spc="0" normalizeH="0" baseline="0" noProof="0" dirty="0" smtClean="0">
                <a:ln>
                  <a:noFill/>
                </a:ln>
                <a:solidFill>
                  <a:schemeClr val="tx1"/>
                </a:solidFill>
                <a:effectLst/>
                <a:uLnTx/>
                <a:uFillTx/>
                <a:latin typeface="+mn-ea"/>
                <a:cs typeface="+mn-cs"/>
              </a:rPr>
              <a:t>与指定</a:t>
            </a:r>
            <a:r>
              <a:rPr kumimoji="0" lang="zh-CN" altLang="en-US" b="1" i="0" u="none" strike="noStrike" kern="1200" cap="none" spc="0" normalizeH="0" baseline="0" noProof="0" dirty="0" smtClean="0">
                <a:ln>
                  <a:noFill/>
                </a:ln>
                <a:solidFill>
                  <a:schemeClr val="tx1"/>
                </a:solidFill>
                <a:effectLst/>
                <a:uLnTx/>
                <a:uFillTx/>
                <a:latin typeface="+mn-ea"/>
                <a:cs typeface="+mn-cs"/>
              </a:rPr>
              <a:t>定价申报</a:t>
            </a:r>
            <a:r>
              <a:rPr kumimoji="0" lang="zh-CN" altLang="en-US" b="0" i="0" u="none" strike="noStrike" kern="1200" cap="none" spc="0" normalizeH="0" baseline="0" noProof="0" dirty="0" smtClean="0">
                <a:ln>
                  <a:noFill/>
                </a:ln>
                <a:solidFill>
                  <a:schemeClr val="tx1"/>
                </a:solidFill>
                <a:effectLst/>
                <a:uLnTx/>
                <a:uFillTx/>
                <a:latin typeface="+mn-ea"/>
                <a:cs typeface="+mn-cs"/>
              </a:rPr>
              <a:t>成交（点选成交）</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0" marR="0" lvl="1" indent="-228600" algn="l" defTabSz="914400" rtl="0" eaLnBrk="1" fontAlgn="auto" latinLnBrk="0" hangingPunct="1">
              <a:lnSpc>
                <a:spcPct val="150000"/>
              </a:lnSpc>
              <a:spcAft>
                <a:spcPts val="0"/>
              </a:spcAft>
              <a:buClrTx/>
              <a:buSzTx/>
              <a:tabLst/>
              <a:defRPr/>
            </a:pPr>
            <a:r>
              <a:rPr kumimoji="0" lang="zh-CN" altLang="en-US" b="1" i="0" u="none" strike="noStrike" kern="1200" cap="none" spc="0" normalizeH="0" baseline="0" noProof="0" dirty="0" smtClean="0">
                <a:ln>
                  <a:noFill/>
                </a:ln>
                <a:solidFill>
                  <a:schemeClr val="tx1"/>
                </a:solidFill>
                <a:effectLst/>
                <a:uLnTx/>
                <a:uFillTx/>
                <a:latin typeface="+mn-ea"/>
                <a:cs typeface="+mn-cs"/>
              </a:rPr>
              <a:t>成交确认申报</a:t>
            </a:r>
            <a:r>
              <a:rPr kumimoji="0" lang="zh-CN" altLang="en-US" b="0" i="0" u="none" strike="noStrike" kern="1200" cap="none" spc="0" normalizeH="0" baseline="0" noProof="0" dirty="0" smtClean="0">
                <a:ln>
                  <a:noFill/>
                </a:ln>
                <a:solidFill>
                  <a:schemeClr val="tx1"/>
                </a:solidFill>
                <a:effectLst/>
                <a:uLnTx/>
                <a:uFillTx/>
                <a:latin typeface="+mn-ea"/>
                <a:cs typeface="+mn-cs"/>
              </a:rPr>
              <a:t>与</a:t>
            </a:r>
            <a:r>
              <a:rPr kumimoji="0" lang="zh-CN" altLang="en-US" b="1" i="0" u="none" strike="noStrike" kern="1200" cap="none" spc="0" normalizeH="0" baseline="0" noProof="0" dirty="0" smtClean="0">
                <a:ln>
                  <a:noFill/>
                </a:ln>
                <a:solidFill>
                  <a:schemeClr val="tx1"/>
                </a:solidFill>
                <a:effectLst/>
                <a:uLnTx/>
                <a:uFillTx/>
                <a:latin typeface="+mn-ea"/>
                <a:cs typeface="+mn-cs"/>
              </a:rPr>
              <a:t>成交确认申报</a:t>
            </a:r>
            <a:r>
              <a:rPr kumimoji="0" lang="zh-CN" altLang="en-US" b="0" i="0" u="none" strike="noStrike" kern="1200" cap="none" spc="0" normalizeH="0" baseline="0" noProof="0" dirty="0" smtClean="0">
                <a:ln>
                  <a:noFill/>
                </a:ln>
                <a:solidFill>
                  <a:schemeClr val="tx1"/>
                </a:solidFill>
                <a:effectLst/>
                <a:uLnTx/>
                <a:uFillTx/>
                <a:latin typeface="+mn-ea"/>
                <a:cs typeface="+mn-cs"/>
              </a:rPr>
              <a:t>之间的成交（互报成交）</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0" marR="0" lvl="1" indent="-228600" algn="l" defTabSz="914400" rtl="0" eaLnBrk="1" fontAlgn="auto" latinLnBrk="0" hangingPunct="1">
              <a:lnSpc>
                <a:spcPct val="150000"/>
              </a:lnSpc>
              <a:spcAft>
                <a:spcPts val="0"/>
              </a:spcAft>
              <a:buClrTx/>
              <a:buSzTx/>
              <a:tabLst/>
              <a:defRPr/>
            </a:pPr>
            <a:r>
              <a:rPr kumimoji="0" lang="zh-CN" altLang="en-US" b="0" i="0" u="none" strike="noStrike" kern="1200" cap="none" spc="0" normalizeH="0" baseline="0" noProof="0" dirty="0" smtClean="0">
                <a:ln>
                  <a:noFill/>
                </a:ln>
                <a:solidFill>
                  <a:schemeClr val="tx1"/>
                </a:solidFill>
                <a:effectLst/>
                <a:uLnTx/>
                <a:uFillTx/>
                <a:latin typeface="+mn-ea"/>
                <a:cs typeface="+mn-cs"/>
              </a:rPr>
              <a:t>收盘前，系统对</a:t>
            </a:r>
            <a:r>
              <a:rPr kumimoji="0" lang="zh-CN" altLang="en-US" b="1" i="0" u="none" strike="noStrike" kern="1200" cap="none" spc="0" normalizeH="0" baseline="0" noProof="0" dirty="0" smtClean="0">
                <a:ln>
                  <a:noFill/>
                </a:ln>
                <a:solidFill>
                  <a:schemeClr val="tx1"/>
                </a:solidFill>
                <a:effectLst/>
                <a:uLnTx/>
                <a:uFillTx/>
                <a:latin typeface="+mn-ea"/>
                <a:cs typeface="+mn-cs"/>
              </a:rPr>
              <a:t>未成交的定价申报</a:t>
            </a:r>
            <a:r>
              <a:rPr kumimoji="0" lang="zh-CN" altLang="en-US" b="0" i="0" u="none" strike="noStrike" kern="1200" cap="none" spc="0" normalizeH="0" baseline="0" noProof="0" dirty="0" smtClean="0">
                <a:ln>
                  <a:noFill/>
                </a:ln>
                <a:solidFill>
                  <a:schemeClr val="tx1"/>
                </a:solidFill>
                <a:effectLst/>
                <a:uLnTx/>
                <a:uFillTx/>
                <a:latin typeface="+mn-ea"/>
                <a:cs typeface="+mn-cs"/>
              </a:rPr>
              <a:t>进行自动匹配，买卖股票相同、价格相同、方向相反的定价申报可以匹配成交</a:t>
            </a:r>
            <a:endParaRPr kumimoji="0" lang="zh-CN" altLang="en-US" b="0" i="0" u="none" strike="noStrike" kern="1200" cap="none" spc="0" normalizeH="0" baseline="0" noProof="0" dirty="0">
              <a:ln>
                <a:noFill/>
              </a:ln>
              <a:solidFill>
                <a:schemeClr val="tx1"/>
              </a:solidFill>
              <a:effectLst/>
              <a:uLnTx/>
              <a:uFillTx/>
              <a:latin typeface="+mn-ea"/>
              <a:cs typeface="+mn-cs"/>
            </a:endParaRPr>
          </a:p>
        </p:txBody>
      </p:sp>
      <p:sp>
        <p:nvSpPr>
          <p:cNvPr id="3"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协议转让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a:t>
            </a:r>
            <a:endParaRPr lang="zh-CN" altLang="en-US" dirty="0">
              <a:solidFill>
                <a:schemeClr val="tx1">
                  <a:lumMod val="65000"/>
                  <a:lumOff val="35000"/>
                </a:schemeClr>
              </a:solidFill>
            </a:endParaRPr>
          </a:p>
        </p:txBody>
      </p:sp>
      <p:sp>
        <p:nvSpPr>
          <p:cNvPr id="5" name="内容占位符 2"/>
          <p:cNvSpPr txBox="1">
            <a:spLocks/>
          </p:cNvSpPr>
          <p:nvPr/>
        </p:nvSpPr>
        <p:spPr>
          <a:xfrm>
            <a:off x="1237393" y="4057166"/>
            <a:ext cx="9532963" cy="2209472"/>
          </a:xfrm>
          <a:prstGeom prst="rect">
            <a:avLst/>
          </a:prstGeom>
        </p:spPr>
        <p:style>
          <a:lnRef idx="2">
            <a:schemeClr val="accent5"/>
          </a:lnRef>
          <a:fillRef idx="1">
            <a:schemeClr val="lt1"/>
          </a:fillRef>
          <a:effectRef idx="0">
            <a:schemeClr val="accent5"/>
          </a:effectRef>
          <a:fontRef idx="minor">
            <a:schemeClr val="dk1"/>
          </a:fontRef>
        </p:style>
        <p:txBody>
          <a:bodyPr/>
          <a:lstStyle/>
          <a:p>
            <a:pPr marR="0" lvl="0" indent="-228600" algn="l" defTabSz="914400" rtl="0" eaLnBrk="1" fontAlgn="auto" latinLnBrk="0" hangingPunct="1">
              <a:lnSpc>
                <a:spcPct val="150000"/>
              </a:lnSpc>
              <a:spcAft>
                <a:spcPts val="0"/>
              </a:spcAft>
              <a:buClrTx/>
              <a:buSzTx/>
              <a:tabLst/>
              <a:defRPr/>
            </a:pPr>
            <a:r>
              <a:rPr kumimoji="0" lang="en-US" altLang="zh-CN" i="0" u="none" strike="noStrike" kern="1200" cap="none" spc="0" normalizeH="0" baseline="0" noProof="0" dirty="0" smtClean="0">
                <a:ln>
                  <a:noFill/>
                </a:ln>
                <a:solidFill>
                  <a:schemeClr val="tx1"/>
                </a:solidFill>
                <a:effectLst/>
                <a:uLnTx/>
                <a:uFillTx/>
                <a:latin typeface="+mn-ea"/>
                <a:cs typeface="+mn-cs"/>
              </a:rPr>
              <a:t>1</a:t>
            </a:r>
            <a:r>
              <a:rPr kumimoji="0" lang="zh-CN" altLang="en-US" i="0" u="none" strike="noStrike" kern="1200" cap="none" spc="0" normalizeH="0" baseline="0" noProof="0" dirty="0" smtClean="0">
                <a:ln>
                  <a:noFill/>
                </a:ln>
                <a:solidFill>
                  <a:schemeClr val="tx1"/>
                </a:solidFill>
                <a:effectLst/>
                <a:uLnTx/>
                <a:uFillTx/>
                <a:latin typeface="+mn-ea"/>
                <a:cs typeface="+mn-cs"/>
              </a:rPr>
              <a:t>、</a:t>
            </a:r>
            <a:r>
              <a:rPr kumimoji="0" lang="zh-CN" altLang="en-US" sz="2800" b="1" i="0" u="none" strike="noStrike" kern="1200" cap="none" spc="0" normalizeH="0" baseline="0" noProof="0" dirty="0" smtClean="0">
                <a:ln>
                  <a:noFill/>
                </a:ln>
                <a:solidFill>
                  <a:srgbClr val="E26E48"/>
                </a:solidFill>
                <a:effectLst/>
                <a:uLnTx/>
                <a:uFillTx/>
                <a:latin typeface="+mn-ea"/>
                <a:cs typeface="+mn-cs"/>
              </a:rPr>
              <a:t>点选成交</a:t>
            </a:r>
            <a:r>
              <a:rPr kumimoji="0" lang="zh-CN" altLang="en-US" i="0" u="none" strike="noStrike" kern="1200" cap="none" spc="0" normalizeH="0" baseline="0" noProof="0" dirty="0" smtClean="0">
                <a:ln>
                  <a:noFill/>
                </a:ln>
                <a:solidFill>
                  <a:schemeClr val="tx1"/>
                </a:solidFill>
                <a:effectLst/>
                <a:uLnTx/>
                <a:uFillTx/>
                <a:latin typeface="+mn-ea"/>
                <a:cs typeface="+mn-cs"/>
              </a:rPr>
              <a:t>规则是什么？</a:t>
            </a:r>
            <a:endParaRPr kumimoji="0" lang="en-US" altLang="zh-CN" i="0" u="none" strike="noStrike" kern="1200" cap="none" spc="0" normalizeH="0" baseline="0" noProof="0" dirty="0" smtClean="0">
              <a:ln>
                <a:noFill/>
              </a:ln>
              <a:solidFill>
                <a:schemeClr val="tx1"/>
              </a:solidFill>
              <a:effectLst/>
              <a:uLnTx/>
              <a:uFillTx/>
              <a:latin typeface="+mn-ea"/>
              <a:cs typeface="+mn-cs"/>
            </a:endParaRPr>
          </a:p>
          <a:p>
            <a:pPr marR="0" lvl="0" indent="-228600" algn="l" defTabSz="914400" rtl="0" eaLnBrk="1" fontAlgn="auto" latinLnBrk="0" hangingPunct="1">
              <a:lnSpc>
                <a:spcPct val="150000"/>
              </a:lnSpc>
              <a:spcAft>
                <a:spcPts val="0"/>
              </a:spcAft>
              <a:buClrTx/>
              <a:buSzTx/>
              <a:tabLst/>
              <a:defRPr/>
            </a:pPr>
            <a:r>
              <a:rPr lang="en-US" altLang="zh-CN" dirty="0" smtClean="0">
                <a:solidFill>
                  <a:schemeClr val="tx1"/>
                </a:solidFill>
                <a:latin typeface="+mn-ea"/>
              </a:rPr>
              <a:t>2</a:t>
            </a:r>
            <a:r>
              <a:rPr lang="zh-CN" altLang="en-US" dirty="0" smtClean="0">
                <a:solidFill>
                  <a:schemeClr val="tx1"/>
                </a:solidFill>
                <a:latin typeface="+mn-ea"/>
              </a:rPr>
              <a:t>、</a:t>
            </a:r>
            <a:r>
              <a:rPr lang="zh-CN" altLang="en-US" sz="2800" b="1" dirty="0" smtClean="0">
                <a:solidFill>
                  <a:srgbClr val="E26E48"/>
                </a:solidFill>
                <a:latin typeface="+mn-ea"/>
              </a:rPr>
              <a:t>互报成交</a:t>
            </a:r>
            <a:r>
              <a:rPr lang="zh-CN" altLang="en-US" dirty="0" smtClean="0">
                <a:solidFill>
                  <a:schemeClr val="tx1"/>
                </a:solidFill>
                <a:latin typeface="+mn-ea"/>
              </a:rPr>
              <a:t>规则是什么？</a:t>
            </a:r>
            <a:endParaRPr lang="en-US" altLang="zh-CN" dirty="0" smtClean="0">
              <a:solidFill>
                <a:schemeClr val="tx1"/>
              </a:solidFill>
              <a:latin typeface="+mn-ea"/>
            </a:endParaRPr>
          </a:p>
          <a:p>
            <a:pPr lvl="0" indent="-228600">
              <a:lnSpc>
                <a:spcPct val="150000"/>
              </a:lnSpc>
              <a:defRPr/>
            </a:pPr>
            <a:r>
              <a:rPr kumimoji="0" lang="en-US" altLang="zh-CN" i="0" u="none" strike="noStrike" kern="1200" cap="none" spc="0" normalizeH="0" baseline="0" noProof="0" dirty="0" smtClean="0">
                <a:ln>
                  <a:noFill/>
                </a:ln>
                <a:solidFill>
                  <a:schemeClr val="tx1"/>
                </a:solidFill>
                <a:effectLst/>
                <a:uLnTx/>
                <a:uFillTx/>
                <a:latin typeface="+mn-ea"/>
                <a:cs typeface="+mn-cs"/>
              </a:rPr>
              <a:t>3</a:t>
            </a:r>
            <a:r>
              <a:rPr kumimoji="0" lang="zh-CN" altLang="en-US" i="0" u="none" strike="noStrike" kern="1200" cap="none" spc="0" normalizeH="0" baseline="0" noProof="0" dirty="0" smtClean="0">
                <a:ln>
                  <a:noFill/>
                </a:ln>
                <a:solidFill>
                  <a:schemeClr val="tx1"/>
                </a:solidFill>
                <a:effectLst/>
                <a:uLnTx/>
                <a:uFillTx/>
                <a:latin typeface="+mn-ea"/>
                <a:cs typeface="+mn-cs"/>
              </a:rPr>
              <a:t>、</a:t>
            </a:r>
            <a:r>
              <a:rPr lang="zh-CN" altLang="en-US" sz="2800" b="1" dirty="0" smtClean="0">
                <a:solidFill>
                  <a:srgbClr val="E26E48"/>
                </a:solidFill>
                <a:latin typeface="+mn-ea"/>
              </a:rPr>
              <a:t>未成交的定价申报</a:t>
            </a:r>
            <a:r>
              <a:rPr lang="zh-CN" altLang="en-US" dirty="0" smtClean="0">
                <a:solidFill>
                  <a:schemeClr val="tx1"/>
                </a:solidFill>
                <a:latin typeface="+mn-ea"/>
              </a:rPr>
              <a:t>盘后如何自动匹配？</a:t>
            </a:r>
            <a:endParaRPr kumimoji="0" lang="zh-CN" altLang="en-US" i="0" u="none" strike="noStrike" kern="1200" cap="none" spc="0" normalizeH="0" baseline="0" noProof="0" dirty="0">
              <a:ln>
                <a:noFill/>
              </a:ln>
              <a:solidFill>
                <a:schemeClr val="tx1"/>
              </a:solidFill>
              <a:effectLst/>
              <a:uLnTx/>
              <a:uFillTx/>
              <a:latin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1703192"/>
      </p:ext>
    </p:extLst>
  </p:cSld>
  <p:clrMapOvr>
    <a:masterClrMapping/>
  </p:clrMapOvr>
  <mc:AlternateContent xmlns:mc="http://schemas.openxmlformats.org/markup-compatibility/2006">
    <mc:Choice xmlns="" xmlns:p14="http://schemas.microsoft.com/office/powerpoint/2010/main" Requires="p14">
      <p:transition>
        <p14:flip dir="r"/>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4.3  </a:t>
            </a:r>
            <a:r>
              <a:rPr lang="zh-CN" altLang="en-US" dirty="0" smtClean="0">
                <a:solidFill>
                  <a:schemeClr val="tx1">
                    <a:lumMod val="65000"/>
                    <a:lumOff val="35000"/>
                  </a:schemeClr>
                </a:solidFill>
              </a:rPr>
              <a:t>协议转让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a:t>
            </a:r>
            <a:endParaRPr lang="zh-CN" altLang="en-US" dirty="0">
              <a:solidFill>
                <a:schemeClr val="tx1">
                  <a:lumMod val="65000"/>
                  <a:lumOff val="35000"/>
                </a:schemeClr>
              </a:solidFill>
            </a:endParaRPr>
          </a:p>
        </p:txBody>
      </p:sp>
      <p:sp>
        <p:nvSpPr>
          <p:cNvPr id="3" name="内容占位符 2"/>
          <p:cNvSpPr txBox="1">
            <a:spLocks/>
          </p:cNvSpPr>
          <p:nvPr/>
        </p:nvSpPr>
        <p:spPr>
          <a:xfrm>
            <a:off x="1262418" y="3166286"/>
            <a:ext cx="9969689" cy="1555844"/>
          </a:xfrm>
          <a:prstGeom prst="rect">
            <a:avLst/>
          </a:prstGeom>
        </p:spPr>
        <p:style>
          <a:lnRef idx="2">
            <a:schemeClr val="accent2"/>
          </a:lnRef>
          <a:fillRef idx="1">
            <a:schemeClr val="lt1"/>
          </a:fillRef>
          <a:effectRef idx="0">
            <a:schemeClr val="accent2"/>
          </a:effectRef>
          <a:fontRef idx="minor">
            <a:schemeClr val="dk1"/>
          </a:fontRef>
        </p:style>
        <p:txBody>
          <a:bodyPr/>
          <a:lstStyle/>
          <a:p>
            <a:pPr indent="-228600">
              <a:lnSpc>
                <a:spcPct val="150000"/>
              </a:lnSpc>
              <a:spcBef>
                <a:spcPts val="1000"/>
              </a:spcBef>
            </a:pPr>
            <a:r>
              <a:rPr lang="zh-CN" altLang="en-US" sz="1600" b="1" dirty="0" smtClean="0">
                <a:solidFill>
                  <a:srgbClr val="C00000"/>
                </a:solidFill>
                <a:latin typeface="+mn-ea"/>
              </a:rPr>
              <a:t>“互报成交”</a:t>
            </a:r>
            <a:endParaRPr lang="en-US" altLang="zh-CN" sz="1600" b="1" dirty="0" smtClean="0">
              <a:solidFill>
                <a:srgbClr val="C00000"/>
              </a:solidFill>
              <a:latin typeface="+mn-ea"/>
            </a:endParaRPr>
          </a:p>
          <a:p>
            <a:pPr>
              <a:lnSpc>
                <a:spcPct val="150000"/>
              </a:lnSpc>
              <a:buFont typeface="Wingdings" pitchFamily="2" charset="2"/>
              <a:buChar char="p"/>
            </a:pPr>
            <a:r>
              <a:rPr lang="zh-CN" altLang="en-US" sz="1600" dirty="0" smtClean="0">
                <a:latin typeface="+mn-ea"/>
              </a:rPr>
              <a:t>买卖双方达成转让协议后，各自委托主办券商进行成交确认申报，通过全国股份转让确认成交。</a:t>
            </a:r>
          </a:p>
          <a:p>
            <a:pPr lvl="0" algn="just">
              <a:lnSpc>
                <a:spcPct val="150000"/>
              </a:lnSpc>
              <a:spcAft>
                <a:spcPts val="0"/>
              </a:spcAft>
              <a:buFont typeface="Wingdings" pitchFamily="2" charset="2"/>
              <a:buChar char="p"/>
              <a:tabLst>
                <a:tab pos="228600" algn="l"/>
              </a:tabLst>
            </a:pPr>
            <a:r>
              <a:rPr lang="zh-CN" altLang="zh-CN" sz="1600" dirty="0" smtClean="0">
                <a:latin typeface="+mn-ea"/>
              </a:rPr>
              <a:t>证券代码、申报价格和申报数量相同，买卖方向相反，指定对手方</a:t>
            </a:r>
            <a:r>
              <a:rPr lang="zh-CN" altLang="zh-CN" sz="1600" b="1" dirty="0" smtClean="0">
                <a:latin typeface="+mn-ea"/>
              </a:rPr>
              <a:t>交易单元</a:t>
            </a:r>
            <a:r>
              <a:rPr lang="zh-CN" altLang="zh-CN" sz="1600" dirty="0" smtClean="0">
                <a:latin typeface="+mn-ea"/>
              </a:rPr>
              <a:t>、</a:t>
            </a:r>
            <a:r>
              <a:rPr lang="zh-CN" altLang="zh-CN" sz="1600" b="1" dirty="0" smtClean="0">
                <a:latin typeface="+mn-ea"/>
              </a:rPr>
              <a:t>证券账户号码</a:t>
            </a:r>
            <a:r>
              <a:rPr lang="zh-CN" altLang="zh-CN" sz="1600" dirty="0" smtClean="0">
                <a:latin typeface="+mn-ea"/>
              </a:rPr>
              <a:t>相符及</a:t>
            </a:r>
            <a:r>
              <a:rPr lang="zh-CN" altLang="zh-CN" sz="1600" b="1" dirty="0" smtClean="0">
                <a:latin typeface="+mn-ea"/>
              </a:rPr>
              <a:t>成交约定号一致</a:t>
            </a:r>
            <a:r>
              <a:rPr lang="zh-CN" altLang="zh-CN" sz="1600" dirty="0" smtClean="0">
                <a:latin typeface="+mn-ea"/>
              </a:rPr>
              <a:t>的成交确认申报进行确认成交。</a:t>
            </a:r>
            <a:endParaRPr lang="en-US" altLang="zh-CN" sz="1600" dirty="0" smtClean="0">
              <a:latin typeface="+mn-ea"/>
            </a:endParaRPr>
          </a:p>
          <a:p>
            <a:pPr marL="0" lvl="1" indent="-228600">
              <a:lnSpc>
                <a:spcPct val="150000"/>
              </a:lnSpc>
              <a:spcBef>
                <a:spcPts val="1000"/>
              </a:spcBef>
            </a:pPr>
            <a:endParaRPr lang="en-US" altLang="zh-CN" sz="1600" dirty="0" smtClean="0">
              <a:latin typeface="+mn-ea"/>
            </a:endParaRPr>
          </a:p>
          <a:p>
            <a:pPr marL="0" lvl="1" indent="-228600">
              <a:lnSpc>
                <a:spcPct val="150000"/>
              </a:lnSpc>
              <a:spcBef>
                <a:spcPts val="1000"/>
              </a:spcBef>
            </a:pPr>
            <a:endParaRPr lang="zh-CN" altLang="en-US" sz="1600" dirty="0">
              <a:latin typeface="+mn-ea"/>
            </a:endParaRPr>
          </a:p>
        </p:txBody>
      </p:sp>
      <p:sp>
        <p:nvSpPr>
          <p:cNvPr id="4" name="文本框 6"/>
          <p:cNvSpPr txBox="1"/>
          <p:nvPr/>
        </p:nvSpPr>
        <p:spPr>
          <a:xfrm>
            <a:off x="1262418" y="4858605"/>
            <a:ext cx="9943105" cy="1815146"/>
          </a:xfrm>
          <a:prstGeom prst="rect">
            <a:avLst/>
          </a:prstGeom>
          <a:ln/>
        </p:spPr>
        <p:style>
          <a:lnRef idx="2">
            <a:schemeClr val="accent2"/>
          </a:lnRef>
          <a:fillRef idx="1">
            <a:schemeClr val="lt1"/>
          </a:fillRef>
          <a:effectRef idx="0">
            <a:schemeClr val="accent2"/>
          </a:effectRef>
          <a:fontRef idx="minor">
            <a:schemeClr val="dk1"/>
          </a:fontRef>
        </p:style>
        <p:txBody>
          <a:bodyPr wrap="square" lIns="108000" rtlCol="0">
            <a:noAutofit/>
          </a:bodyPr>
          <a:lstStyle/>
          <a:p>
            <a:pPr indent="-342900">
              <a:lnSpc>
                <a:spcPct val="150000"/>
              </a:lnSpc>
            </a:pPr>
            <a:r>
              <a:rPr lang="zh-CN" altLang="en-US" sz="1600" b="1" dirty="0" smtClean="0"/>
              <a:t>定价收盘申报自动匹配</a:t>
            </a:r>
            <a:endParaRPr lang="en-US" altLang="zh-CN" sz="1600" dirty="0" smtClean="0">
              <a:solidFill>
                <a:schemeClr val="dk1"/>
              </a:solidFill>
              <a:latin typeface="+mn-ea"/>
            </a:endParaRPr>
          </a:p>
          <a:p>
            <a:pPr lvl="0">
              <a:lnSpc>
                <a:spcPct val="150000"/>
              </a:lnSpc>
              <a:buFont typeface="Wingdings" pitchFamily="2" charset="2"/>
              <a:buChar char="p"/>
            </a:pPr>
            <a:r>
              <a:rPr lang="zh-CN" altLang="en-US" sz="1600" dirty="0" smtClean="0">
                <a:solidFill>
                  <a:schemeClr val="dk1"/>
                </a:solidFill>
                <a:latin typeface="+mn-ea"/>
              </a:rPr>
              <a:t>增加收盘自动匹配功能，解决申报价格相同、买卖方向相反的定价申报之间因为没有人工点击确认而无法成交的问题，以便利投资者交易，提高市场效率。</a:t>
            </a:r>
            <a:endParaRPr lang="en-US" altLang="zh-CN" sz="1600" dirty="0" smtClean="0">
              <a:solidFill>
                <a:schemeClr val="dk1"/>
              </a:solidFill>
              <a:latin typeface="+mn-ea"/>
            </a:endParaRPr>
          </a:p>
          <a:p>
            <a:pPr lvl="0">
              <a:lnSpc>
                <a:spcPct val="150000"/>
              </a:lnSpc>
              <a:buFont typeface="Wingdings" pitchFamily="2" charset="2"/>
              <a:buChar char="p"/>
            </a:pPr>
            <a:r>
              <a:rPr lang="zh-CN" altLang="en-US" sz="1600" dirty="0" smtClean="0">
                <a:solidFill>
                  <a:schemeClr val="dk1"/>
                </a:solidFill>
                <a:latin typeface="+mn-ea"/>
              </a:rPr>
              <a:t>收盘自动匹配：</a:t>
            </a:r>
            <a:r>
              <a:rPr lang="zh-CN" altLang="zh-CN" sz="1600" dirty="0" smtClean="0">
                <a:solidFill>
                  <a:schemeClr val="dk1"/>
                </a:solidFill>
                <a:latin typeface="+mn-ea"/>
              </a:rPr>
              <a:t>每个转让日</a:t>
            </a:r>
            <a:r>
              <a:rPr lang="en-US" altLang="zh-CN" sz="1600" dirty="0" smtClean="0">
                <a:solidFill>
                  <a:schemeClr val="dk1"/>
                </a:solidFill>
                <a:latin typeface="+mn-ea"/>
              </a:rPr>
              <a:t>15:00</a:t>
            </a:r>
            <a:r>
              <a:rPr lang="zh-CN" altLang="zh-CN" sz="1600" dirty="0" smtClean="0">
                <a:solidFill>
                  <a:schemeClr val="dk1"/>
                </a:solidFill>
                <a:latin typeface="+mn-ea"/>
              </a:rPr>
              <a:t>，全国股份转让系统按照时间优先原则，将</a:t>
            </a:r>
            <a:r>
              <a:rPr lang="zh-CN" altLang="en-US" sz="1600" dirty="0" smtClean="0">
                <a:solidFill>
                  <a:schemeClr val="dk1"/>
                </a:solidFill>
                <a:latin typeface="+mn-ea"/>
              </a:rPr>
              <a:t>买卖股票相同、价格相同、方向相反的定价申报</a:t>
            </a:r>
            <a:r>
              <a:rPr lang="zh-CN" altLang="zh-CN" sz="1600" dirty="0" smtClean="0">
                <a:solidFill>
                  <a:schemeClr val="dk1"/>
                </a:solidFill>
                <a:latin typeface="+mn-ea"/>
              </a:rPr>
              <a:t>进行匹配成交。</a:t>
            </a:r>
            <a:endParaRPr lang="zh-CN" altLang="en-US" sz="1600" dirty="0" smtClean="0">
              <a:solidFill>
                <a:schemeClr val="dk1"/>
              </a:solidFill>
              <a:latin typeface="+mn-ea"/>
            </a:endParaRPr>
          </a:p>
        </p:txBody>
      </p:sp>
      <p:sp>
        <p:nvSpPr>
          <p:cNvPr id="5" name="内容占位符 2"/>
          <p:cNvSpPr txBox="1">
            <a:spLocks/>
          </p:cNvSpPr>
          <p:nvPr/>
        </p:nvSpPr>
        <p:spPr>
          <a:xfrm>
            <a:off x="1262418" y="1460309"/>
            <a:ext cx="9942395" cy="1555847"/>
          </a:xfrm>
          <a:prstGeom prst="rect">
            <a:avLst/>
          </a:prstGeom>
        </p:spPr>
        <p:style>
          <a:lnRef idx="2">
            <a:schemeClr val="accent2"/>
          </a:lnRef>
          <a:fillRef idx="1">
            <a:schemeClr val="lt1"/>
          </a:fillRef>
          <a:effectRef idx="0">
            <a:schemeClr val="accent2"/>
          </a:effectRef>
          <a:fontRef idx="minor">
            <a:schemeClr val="dk1"/>
          </a:fontRef>
        </p:style>
        <p:txBody>
          <a:bodyPr/>
          <a:lstStyle/>
          <a:p>
            <a:pPr indent="-228600">
              <a:lnSpc>
                <a:spcPct val="150000"/>
              </a:lnSpc>
            </a:pPr>
            <a:r>
              <a:rPr lang="zh-CN" altLang="en-US" sz="1600" b="1" dirty="0" smtClean="0">
                <a:solidFill>
                  <a:srgbClr val="C00000"/>
                </a:solidFill>
                <a:latin typeface="+mn-ea"/>
              </a:rPr>
              <a:t>“点选成交”</a:t>
            </a:r>
            <a:endParaRPr lang="en-US" altLang="zh-CN" sz="1600" b="1" dirty="0" smtClean="0">
              <a:solidFill>
                <a:srgbClr val="C00000"/>
              </a:solidFill>
              <a:latin typeface="+mn-ea"/>
            </a:endParaRPr>
          </a:p>
          <a:p>
            <a:pPr marL="0" lvl="1" indent="-228600">
              <a:lnSpc>
                <a:spcPct val="150000"/>
              </a:lnSpc>
              <a:buFont typeface="Wingdings" pitchFamily="2" charset="2"/>
              <a:buChar char="p"/>
            </a:pPr>
            <a:r>
              <a:rPr lang="zh-CN" altLang="zh-CN" sz="1600" dirty="0" smtClean="0">
                <a:latin typeface="+mn-ea"/>
              </a:rPr>
              <a:t>全国股份转让系统按照</a:t>
            </a:r>
            <a:r>
              <a:rPr lang="zh-CN" altLang="zh-CN" sz="1600" b="1" dirty="0" smtClean="0">
                <a:latin typeface="+mn-ea"/>
              </a:rPr>
              <a:t>时间优先原则</a:t>
            </a:r>
            <a:r>
              <a:rPr lang="zh-CN" altLang="zh-CN" sz="1600" dirty="0" smtClean="0">
                <a:latin typeface="+mn-ea"/>
              </a:rPr>
              <a:t>，将成交确认申报和与该成交确认申报证券代码、申报价格相同，买卖方向相反及成交约定号一致的</a:t>
            </a:r>
            <a:r>
              <a:rPr lang="zh-CN" altLang="en-US" sz="1600" dirty="0" smtClean="0">
                <a:latin typeface="+mn-ea"/>
              </a:rPr>
              <a:t>定</a:t>
            </a:r>
            <a:r>
              <a:rPr lang="zh-CN" altLang="zh-CN" sz="1600" dirty="0" smtClean="0">
                <a:latin typeface="+mn-ea"/>
              </a:rPr>
              <a:t>价申报进行确认成交。</a:t>
            </a:r>
            <a:endParaRPr lang="en-US" altLang="zh-CN" sz="1600" dirty="0" smtClean="0">
              <a:latin typeface="+mn-ea"/>
            </a:endParaRPr>
          </a:p>
          <a:p>
            <a:pPr marL="0" lvl="1" indent="-228600">
              <a:lnSpc>
                <a:spcPct val="150000"/>
              </a:lnSpc>
              <a:buFont typeface="Wingdings" pitchFamily="2" charset="2"/>
              <a:buChar char="p"/>
            </a:pPr>
            <a:r>
              <a:rPr lang="zh-CN" altLang="en-US" sz="1600" b="1" dirty="0" smtClean="0">
                <a:latin typeface="+mn-ea"/>
              </a:rPr>
              <a:t>定价申报</a:t>
            </a:r>
            <a:r>
              <a:rPr lang="zh-CN" altLang="en-US" sz="1600" dirty="0" smtClean="0">
                <a:latin typeface="+mn-ea"/>
              </a:rPr>
              <a:t>之间在</a:t>
            </a:r>
            <a:r>
              <a:rPr lang="en-US" altLang="zh-CN" sz="1600" dirty="0" smtClean="0">
                <a:latin typeface="+mn-ea"/>
              </a:rPr>
              <a:t>15:00</a:t>
            </a:r>
            <a:r>
              <a:rPr lang="zh-CN" altLang="en-US" sz="1600" dirty="0" smtClean="0">
                <a:latin typeface="+mn-ea"/>
              </a:rPr>
              <a:t>之前不能成交。</a:t>
            </a:r>
            <a:r>
              <a:rPr lang="zh-CN" altLang="en-US" sz="1600" b="1" dirty="0" smtClean="0">
                <a:latin typeface="+mn-ea"/>
              </a:rPr>
              <a:t>定价申报</a:t>
            </a:r>
            <a:r>
              <a:rPr lang="zh-CN" altLang="en-US" sz="1600" dirty="0" smtClean="0">
                <a:latin typeface="+mn-ea"/>
              </a:rPr>
              <a:t>未成交部分继续有效，</a:t>
            </a:r>
            <a:r>
              <a:rPr lang="zh-CN" altLang="zh-CN" sz="1600" b="1" dirty="0" smtClean="0">
                <a:latin typeface="+mn-ea"/>
              </a:rPr>
              <a:t>成交确认申报</a:t>
            </a:r>
            <a:r>
              <a:rPr lang="zh-CN" altLang="zh-CN" sz="1600" dirty="0" smtClean="0">
                <a:latin typeface="+mn-ea"/>
              </a:rPr>
              <a:t>未成交部分以撤单处理</a:t>
            </a:r>
            <a:endParaRPr lang="zh-CN" altLang="en-US" sz="1600" dirty="0" smtClean="0">
              <a:latin typeface="+mn-ea"/>
            </a:endParaRPr>
          </a:p>
          <a:p>
            <a:pPr marL="0" lvl="1" indent="-228600">
              <a:lnSpc>
                <a:spcPct val="150000"/>
              </a:lnSpc>
              <a:spcBef>
                <a:spcPts val="1000"/>
              </a:spcBef>
            </a:pPr>
            <a:endParaRPr lang="en-US" altLang="zh-CN" sz="1600" dirty="0" smtClean="0">
              <a:latin typeface="+mn-ea"/>
            </a:endParaRPr>
          </a:p>
          <a:p>
            <a:pPr marL="0" lvl="1" indent="-228600">
              <a:lnSpc>
                <a:spcPct val="150000"/>
              </a:lnSpc>
              <a:spcBef>
                <a:spcPts val="1000"/>
              </a:spcBef>
            </a:pPr>
            <a:endParaRPr lang="zh-CN" altLang="en-US" sz="1600" dirty="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3285"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什么是做市商制度？</a:t>
            </a:r>
            <a:endParaRPr lang="zh-CN" altLang="en-US" dirty="0">
              <a:solidFill>
                <a:schemeClr val="tx1">
                  <a:lumMod val="65000"/>
                  <a:lumOff val="35000"/>
                </a:schemeClr>
              </a:solidFill>
            </a:endParaRPr>
          </a:p>
        </p:txBody>
      </p:sp>
      <p:graphicFrame>
        <p:nvGraphicFramePr>
          <p:cNvPr id="3" name="图示 2"/>
          <p:cNvGraphicFramePr/>
          <p:nvPr>
            <p:extLst>
              <p:ext uri="{D42A27DB-BD31-4B8C-83A1-F6EECF244321}">
                <p14:modId xmlns="" xmlns:p14="http://schemas.microsoft.com/office/powerpoint/2010/main" val="2271108538"/>
              </p:ext>
            </p:extLst>
          </p:nvPr>
        </p:nvGraphicFramePr>
        <p:xfrm>
          <a:off x="1283285" y="1351633"/>
          <a:ext cx="99351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设计原则</a:t>
            </a:r>
            <a:endParaRPr lang="zh-CN" altLang="en-US" dirty="0">
              <a:solidFill>
                <a:schemeClr val="tx1">
                  <a:lumMod val="65000"/>
                  <a:lumOff val="35000"/>
                </a:schemeClr>
              </a:solidFill>
            </a:endParaRPr>
          </a:p>
        </p:txBody>
      </p:sp>
      <p:graphicFrame>
        <p:nvGraphicFramePr>
          <p:cNvPr id="3" name="图示 2"/>
          <p:cNvGraphicFramePr/>
          <p:nvPr>
            <p:extLst>
              <p:ext uri="{D42A27DB-BD31-4B8C-83A1-F6EECF244321}">
                <p14:modId xmlns="" xmlns:p14="http://schemas.microsoft.com/office/powerpoint/2010/main" val="1867396260"/>
              </p:ext>
            </p:extLst>
          </p:nvPr>
        </p:nvGraphicFramePr>
        <p:xfrm>
          <a:off x="1341460" y="1529408"/>
          <a:ext cx="10436558" cy="500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委托时间</a:t>
            </a:r>
            <a:endParaRPr lang="zh-CN" altLang="en-US" dirty="0">
              <a:solidFill>
                <a:schemeClr val="tx1">
                  <a:lumMod val="65000"/>
                  <a:lumOff val="35000"/>
                </a:schemeClr>
              </a:solidFill>
            </a:endParaRPr>
          </a:p>
        </p:txBody>
      </p:sp>
      <p:grpSp>
        <p:nvGrpSpPr>
          <p:cNvPr id="30" name="组合 26"/>
          <p:cNvGrpSpPr/>
          <p:nvPr/>
        </p:nvGrpSpPr>
        <p:grpSpPr>
          <a:xfrm>
            <a:off x="1861064" y="2479841"/>
            <a:ext cx="7632848" cy="3325423"/>
            <a:chOff x="684456" y="1670164"/>
            <a:chExt cx="7632848" cy="3325423"/>
          </a:xfrm>
        </p:grpSpPr>
        <p:sp>
          <p:nvSpPr>
            <p:cNvPr id="31" name="TextBox 10"/>
            <p:cNvSpPr txBox="1">
              <a:spLocks noChangeArrowheads="1"/>
            </p:cNvSpPr>
            <p:nvPr/>
          </p:nvSpPr>
          <p:spPr bwMode="auto">
            <a:xfrm>
              <a:off x="1038662" y="2832437"/>
              <a:ext cx="93345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开盘集合竞价</a:t>
              </a:r>
            </a:p>
          </p:txBody>
        </p:sp>
        <p:sp>
          <p:nvSpPr>
            <p:cNvPr id="32" name="TextBox 12"/>
            <p:cNvSpPr txBox="1">
              <a:spLocks noChangeArrowheads="1"/>
            </p:cNvSpPr>
            <p:nvPr/>
          </p:nvSpPr>
          <p:spPr bwMode="auto">
            <a:xfrm>
              <a:off x="4309740" y="2708060"/>
              <a:ext cx="622300" cy="83099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盘中集合竞价</a:t>
              </a:r>
            </a:p>
          </p:txBody>
        </p:sp>
        <p:sp>
          <p:nvSpPr>
            <p:cNvPr id="33" name="TextBox 13"/>
            <p:cNvSpPr txBox="1">
              <a:spLocks noChangeArrowheads="1"/>
            </p:cNvSpPr>
            <p:nvPr/>
          </p:nvSpPr>
          <p:spPr bwMode="auto">
            <a:xfrm>
              <a:off x="5408096" y="2530945"/>
              <a:ext cx="650226"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盘中协议转让</a:t>
              </a:r>
            </a:p>
          </p:txBody>
        </p:sp>
        <p:sp>
          <p:nvSpPr>
            <p:cNvPr id="34" name="TextBox 16"/>
            <p:cNvSpPr txBox="1">
              <a:spLocks noChangeArrowheads="1"/>
            </p:cNvSpPr>
            <p:nvPr/>
          </p:nvSpPr>
          <p:spPr bwMode="auto">
            <a:xfrm>
              <a:off x="6457452" y="2674961"/>
              <a:ext cx="622300" cy="830997"/>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收盘集合竞价</a:t>
              </a:r>
            </a:p>
          </p:txBody>
        </p:sp>
        <p:sp>
          <p:nvSpPr>
            <p:cNvPr id="35" name="TextBox 11"/>
            <p:cNvSpPr txBox="1">
              <a:spLocks noChangeArrowheads="1"/>
            </p:cNvSpPr>
            <p:nvPr/>
          </p:nvSpPr>
          <p:spPr bwMode="auto">
            <a:xfrm>
              <a:off x="5171442" y="3523182"/>
              <a:ext cx="9525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zh-CN" altLang="en-US" sz="1600" b="1" dirty="0" smtClean="0">
                  <a:solidFill>
                    <a:srgbClr val="FFFFFF"/>
                  </a:solidFill>
                  <a:latin typeface="+mn-ea"/>
                </a:rPr>
                <a:t>点击</a:t>
              </a:r>
              <a:endParaRPr lang="en-US" altLang="zh-CN" sz="1600" b="1" dirty="0" smtClean="0">
                <a:solidFill>
                  <a:srgbClr val="FFFFFF"/>
                </a:solidFill>
                <a:latin typeface="+mn-ea"/>
              </a:endParaRPr>
            </a:p>
            <a:p>
              <a:pPr algn="ctr" fontAlgn="base">
                <a:spcBef>
                  <a:spcPct val="0"/>
                </a:spcBef>
                <a:spcAft>
                  <a:spcPct val="0"/>
                </a:spcAft>
              </a:pPr>
              <a:r>
                <a:rPr lang="zh-CN" altLang="en-US" sz="1600" b="1" dirty="0" smtClean="0">
                  <a:solidFill>
                    <a:srgbClr val="FFFFFF"/>
                  </a:solidFill>
                  <a:latin typeface="+mn-ea"/>
                </a:rPr>
                <a:t>成交</a:t>
              </a:r>
              <a:endParaRPr lang="en-US" altLang="zh-CN" sz="1600" b="1" dirty="0" smtClean="0">
                <a:solidFill>
                  <a:srgbClr val="FFFFFF"/>
                </a:solidFill>
                <a:latin typeface="+mn-ea"/>
              </a:endParaRPr>
            </a:p>
          </p:txBody>
        </p:sp>
        <p:sp>
          <p:nvSpPr>
            <p:cNvPr id="36" name="TextBox 12"/>
            <p:cNvSpPr txBox="1">
              <a:spLocks noChangeArrowheads="1"/>
            </p:cNvSpPr>
            <p:nvPr/>
          </p:nvSpPr>
          <p:spPr bwMode="auto">
            <a:xfrm>
              <a:off x="2162398" y="2386929"/>
              <a:ext cx="622300" cy="1569660"/>
            </a:xfrm>
            <a:prstGeom prst="rect">
              <a:avLst/>
            </a:prstGeom>
            <a:noFill/>
            <a:ln w="9525">
              <a:noFill/>
              <a:miter lim="800000"/>
              <a:headEnd/>
              <a:tailEnd/>
            </a:ln>
          </p:spPr>
          <p:txBody>
            <a:bodyPr>
              <a:spAutoFit/>
            </a:bodyPr>
            <a:lstStyle/>
            <a:p>
              <a:pPr algn="ctr" fontAlgn="base">
                <a:spcBef>
                  <a:spcPct val="0"/>
                </a:spcBef>
                <a:spcAft>
                  <a:spcPct val="0"/>
                </a:spcAft>
              </a:pPr>
              <a:r>
                <a:rPr lang="zh-CN" altLang="en-US" sz="1600" b="1" dirty="0" smtClean="0">
                  <a:solidFill>
                    <a:srgbClr val="FFFFFF"/>
                  </a:solidFill>
                  <a:latin typeface="+mn-ea"/>
                </a:rPr>
                <a:t>接受限价申报但</a:t>
              </a:r>
              <a:endParaRPr lang="en-US" altLang="zh-CN" sz="1600" b="1" dirty="0" smtClean="0">
                <a:solidFill>
                  <a:srgbClr val="FFFFFF"/>
                </a:solidFill>
                <a:latin typeface="+mn-ea"/>
              </a:endParaRPr>
            </a:p>
            <a:p>
              <a:pPr algn="ctr" fontAlgn="base">
                <a:spcBef>
                  <a:spcPct val="0"/>
                </a:spcBef>
                <a:spcAft>
                  <a:spcPct val="0"/>
                </a:spcAft>
              </a:pPr>
              <a:r>
                <a:rPr lang="zh-CN" altLang="en-US" sz="1600" b="1" dirty="0" smtClean="0">
                  <a:solidFill>
                    <a:srgbClr val="FFFFFF"/>
                  </a:solidFill>
                  <a:latin typeface="+mn-ea"/>
                </a:rPr>
                <a:t>不做处理</a:t>
              </a:r>
            </a:p>
          </p:txBody>
        </p:sp>
        <p:cxnSp>
          <p:nvCxnSpPr>
            <p:cNvPr id="37" name="直接连接符 36"/>
            <p:cNvCxnSpPr/>
            <p:nvPr/>
          </p:nvCxnSpPr>
          <p:spPr>
            <a:xfrm flipH="1">
              <a:off x="684456" y="3555607"/>
              <a:ext cx="7632848" cy="12831"/>
            </a:xfrm>
            <a:prstGeom prst="line">
              <a:avLst/>
            </a:prstGeom>
            <a:ln w="38100">
              <a:headEnd type="arrow"/>
            </a:ln>
          </p:spPr>
          <p:style>
            <a:lnRef idx="1">
              <a:schemeClr val="accent5"/>
            </a:lnRef>
            <a:fillRef idx="0">
              <a:schemeClr val="accent5"/>
            </a:fillRef>
            <a:effectRef idx="0">
              <a:schemeClr val="accent5"/>
            </a:effectRef>
            <a:fontRef idx="minor">
              <a:schemeClr val="tx1"/>
            </a:fontRef>
          </p:style>
        </p:cxnSp>
        <p:cxnSp>
          <p:nvCxnSpPr>
            <p:cNvPr id="38" name="直接连接符 37"/>
            <p:cNvCxnSpPr/>
            <p:nvPr/>
          </p:nvCxnSpPr>
          <p:spPr>
            <a:xfrm>
              <a:off x="975309" y="3230983"/>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94889" y="3230983"/>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157352" y="319556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38"/>
            <p:cNvSpPr txBox="1"/>
            <p:nvPr/>
          </p:nvSpPr>
          <p:spPr>
            <a:xfrm>
              <a:off x="740251" y="3627904"/>
              <a:ext cx="576064" cy="307777"/>
            </a:xfrm>
            <a:prstGeom prst="rect">
              <a:avLst/>
            </a:prstGeom>
            <a:noFill/>
            <a:ln>
              <a:noFill/>
            </a:ln>
          </p:spPr>
          <p:txBody>
            <a:bodyPr wrap="square" rtlCol="0">
              <a:spAutoFit/>
            </a:bodyPr>
            <a:lstStyle/>
            <a:p>
              <a:r>
                <a:rPr lang="en-US" altLang="zh-CN" sz="1400" dirty="0" smtClean="0">
                  <a:latin typeface="+mn-ea"/>
                  <a:cs typeface="Times New Roman" panose="02020603050405020304" pitchFamily="18" charset="0"/>
                </a:rPr>
                <a:t>9:15</a:t>
              </a:r>
              <a:endParaRPr lang="zh-CN" altLang="en-US" sz="1400" dirty="0">
                <a:latin typeface="+mn-ea"/>
                <a:cs typeface="Times New Roman" panose="02020603050405020304" pitchFamily="18" charset="0"/>
              </a:endParaRPr>
            </a:p>
          </p:txBody>
        </p:sp>
        <p:sp>
          <p:nvSpPr>
            <p:cNvPr id="42" name="文本框 42"/>
            <p:cNvSpPr txBox="1"/>
            <p:nvPr/>
          </p:nvSpPr>
          <p:spPr>
            <a:xfrm>
              <a:off x="3850034" y="3626334"/>
              <a:ext cx="702332" cy="307777"/>
            </a:xfrm>
            <a:prstGeom prst="rect">
              <a:avLst/>
            </a:prstGeom>
            <a:noFill/>
            <a:ln>
              <a:noFill/>
            </a:ln>
          </p:spPr>
          <p:txBody>
            <a:bodyPr wrap="square" rtlCol="0">
              <a:spAutoFit/>
            </a:bodyPr>
            <a:lstStyle/>
            <a:p>
              <a:r>
                <a:rPr lang="en-US" altLang="zh-CN" sz="1400" dirty="0" smtClean="0">
                  <a:latin typeface="+mn-ea"/>
                  <a:cs typeface="Times New Roman" panose="02020603050405020304" pitchFamily="18" charset="0"/>
                </a:rPr>
                <a:t>11:30</a:t>
              </a:r>
              <a:endParaRPr lang="zh-CN" altLang="en-US" sz="1400" dirty="0">
                <a:latin typeface="+mn-ea"/>
                <a:cs typeface="Times New Roman" panose="02020603050405020304" pitchFamily="18" charset="0"/>
              </a:endParaRPr>
            </a:p>
          </p:txBody>
        </p:sp>
        <p:cxnSp>
          <p:nvCxnSpPr>
            <p:cNvPr id="43" name="直接连接符 42"/>
            <p:cNvCxnSpPr/>
            <p:nvPr/>
          </p:nvCxnSpPr>
          <p:spPr>
            <a:xfrm>
              <a:off x="4979953" y="319556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文本框 46"/>
            <p:cNvSpPr txBox="1"/>
            <p:nvPr/>
          </p:nvSpPr>
          <p:spPr>
            <a:xfrm>
              <a:off x="4738928" y="3625905"/>
              <a:ext cx="702332" cy="307777"/>
            </a:xfrm>
            <a:prstGeom prst="rect">
              <a:avLst/>
            </a:prstGeom>
            <a:noFill/>
            <a:ln>
              <a:noFill/>
            </a:ln>
          </p:spPr>
          <p:txBody>
            <a:bodyPr wrap="square" rtlCol="0">
              <a:spAutoFit/>
            </a:bodyPr>
            <a:lstStyle/>
            <a:p>
              <a:r>
                <a:rPr lang="en-US" altLang="zh-CN" sz="1400" dirty="0" smtClean="0">
                  <a:latin typeface="+mn-ea"/>
                  <a:cs typeface="Times New Roman" panose="02020603050405020304" pitchFamily="18" charset="0"/>
                </a:rPr>
                <a:t>13:00</a:t>
              </a:r>
              <a:endParaRPr lang="zh-CN" altLang="en-US" sz="1400" dirty="0">
                <a:latin typeface="+mn-ea"/>
                <a:cs typeface="Times New Roman" panose="02020603050405020304" pitchFamily="18" charset="0"/>
              </a:endParaRPr>
            </a:p>
          </p:txBody>
        </p:sp>
        <p:sp>
          <p:nvSpPr>
            <p:cNvPr id="45" name="文本框 54"/>
            <p:cNvSpPr txBox="1"/>
            <p:nvPr/>
          </p:nvSpPr>
          <p:spPr>
            <a:xfrm>
              <a:off x="7438735" y="3624676"/>
              <a:ext cx="702332" cy="307777"/>
            </a:xfrm>
            <a:prstGeom prst="rect">
              <a:avLst/>
            </a:prstGeom>
            <a:noFill/>
            <a:ln>
              <a:noFill/>
            </a:ln>
          </p:spPr>
          <p:txBody>
            <a:bodyPr wrap="square" rtlCol="0">
              <a:spAutoFit/>
            </a:bodyPr>
            <a:lstStyle/>
            <a:p>
              <a:r>
                <a:rPr lang="en-US" altLang="zh-CN" sz="1400" dirty="0" smtClean="0">
                  <a:latin typeface="+mn-ea"/>
                  <a:cs typeface="Times New Roman" panose="02020603050405020304" pitchFamily="18" charset="0"/>
                </a:rPr>
                <a:t>15:00</a:t>
              </a:r>
              <a:endParaRPr lang="zh-CN" altLang="en-US" sz="1400" dirty="0">
                <a:latin typeface="+mn-ea"/>
                <a:cs typeface="Times New Roman" panose="02020603050405020304" pitchFamily="18" charset="0"/>
              </a:endParaRPr>
            </a:p>
          </p:txBody>
        </p:sp>
        <p:sp>
          <p:nvSpPr>
            <p:cNvPr id="46" name="文本框 64"/>
            <p:cNvSpPr txBox="1"/>
            <p:nvPr/>
          </p:nvSpPr>
          <p:spPr>
            <a:xfrm>
              <a:off x="1321301" y="3624676"/>
              <a:ext cx="574316" cy="307777"/>
            </a:xfrm>
            <a:prstGeom prst="rect">
              <a:avLst/>
            </a:prstGeom>
            <a:noFill/>
            <a:ln>
              <a:noFill/>
            </a:ln>
          </p:spPr>
          <p:txBody>
            <a:bodyPr wrap="square" rtlCol="0">
              <a:spAutoFit/>
            </a:bodyPr>
            <a:lstStyle/>
            <a:p>
              <a:r>
                <a:rPr lang="en-US" altLang="zh-CN" sz="1400" dirty="0" smtClean="0">
                  <a:latin typeface="+mn-ea"/>
                  <a:cs typeface="Times New Roman" panose="02020603050405020304" pitchFamily="18" charset="0"/>
                </a:rPr>
                <a:t>9:30</a:t>
              </a:r>
              <a:endParaRPr lang="zh-CN" altLang="en-US" sz="1400" dirty="0">
                <a:latin typeface="+mn-ea"/>
                <a:cs typeface="Times New Roman" panose="02020603050405020304" pitchFamily="18" charset="0"/>
              </a:endParaRPr>
            </a:p>
          </p:txBody>
        </p:sp>
        <p:cxnSp>
          <p:nvCxnSpPr>
            <p:cNvPr id="47" name="直接连接符 46"/>
            <p:cNvCxnSpPr/>
            <p:nvPr/>
          </p:nvCxnSpPr>
          <p:spPr>
            <a:xfrm>
              <a:off x="1494889" y="2501405"/>
              <a:ext cx="0" cy="2206202"/>
            </a:xfrm>
            <a:prstGeom prst="line">
              <a:avLst/>
            </a:prstGeom>
            <a:ln>
              <a:solidFill>
                <a:srgbClr val="E72520"/>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4985150" y="2408071"/>
              <a:ext cx="0" cy="2304000"/>
            </a:xfrm>
            <a:prstGeom prst="line">
              <a:avLst/>
            </a:prstGeom>
            <a:ln>
              <a:solidFill>
                <a:schemeClr val="bg2">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71600" y="3337992"/>
              <a:ext cx="0" cy="158400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1483202" y="3434884"/>
              <a:ext cx="2686325" cy="0"/>
            </a:xfrm>
            <a:prstGeom prst="straightConnector1">
              <a:avLst/>
            </a:prstGeom>
            <a:ln w="254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4992127" y="3439819"/>
              <a:ext cx="2752072" cy="1437"/>
            </a:xfrm>
            <a:prstGeom prst="straightConnector1">
              <a:avLst/>
            </a:prstGeom>
            <a:ln w="2222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157352" y="2403607"/>
              <a:ext cx="0" cy="2304000"/>
            </a:xfrm>
            <a:prstGeom prst="line">
              <a:avLst/>
            </a:prstGeom>
            <a:ln>
              <a:solidFill>
                <a:srgbClr val="E7252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747208" y="3195567"/>
              <a:ext cx="0" cy="3600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71600" y="1670164"/>
              <a:ext cx="3709" cy="3325423"/>
            </a:xfrm>
            <a:prstGeom prst="line">
              <a:avLst/>
            </a:prstGeom>
            <a:ln w="38100">
              <a:headEnd type="stealth"/>
            </a:ln>
          </p:spPr>
          <p:style>
            <a:lnRef idx="1">
              <a:schemeClr val="accent5"/>
            </a:lnRef>
            <a:fillRef idx="0">
              <a:schemeClr val="accent5"/>
            </a:fillRef>
            <a:effectRef idx="0">
              <a:schemeClr val="accent5"/>
            </a:effectRef>
            <a:fontRef idx="minor">
              <a:schemeClr val="tx1"/>
            </a:fontRef>
          </p:style>
        </p:cxnSp>
        <p:cxnSp>
          <p:nvCxnSpPr>
            <p:cNvPr id="55" name="直接连接符 54"/>
            <p:cNvCxnSpPr/>
            <p:nvPr/>
          </p:nvCxnSpPr>
          <p:spPr>
            <a:xfrm flipV="1">
              <a:off x="971600" y="2408071"/>
              <a:ext cx="6772599" cy="128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75309" y="4707607"/>
              <a:ext cx="6768890" cy="89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7" name="右大括号 56"/>
          <p:cNvSpPr/>
          <p:nvPr/>
        </p:nvSpPr>
        <p:spPr>
          <a:xfrm rot="16200000">
            <a:off x="7356494" y="1641707"/>
            <a:ext cx="374795" cy="2759854"/>
          </a:xfrm>
          <a:prstGeom prst="rightBrace">
            <a:avLst>
              <a:gd name="adj1" fmla="val 105892"/>
              <a:gd name="adj2" fmla="val 48749"/>
            </a:avLst>
          </a:prstGeom>
          <a:ln w="15875">
            <a:solidFill>
              <a:srgbClr val="00A4C5"/>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zh-CN" altLang="en-US">
              <a:latin typeface="+mn-ea"/>
            </a:endParaRPr>
          </a:p>
        </p:txBody>
      </p:sp>
      <p:sp>
        <p:nvSpPr>
          <p:cNvPr id="58" name="文本框 67"/>
          <p:cNvSpPr txBox="1"/>
          <p:nvPr/>
        </p:nvSpPr>
        <p:spPr>
          <a:xfrm>
            <a:off x="2598870" y="2234056"/>
            <a:ext cx="2209709" cy="584775"/>
          </a:xfrm>
          <a:prstGeom prst="rect">
            <a:avLst/>
          </a:prstGeom>
          <a:noFill/>
          <a:ln>
            <a:noFill/>
          </a:ln>
        </p:spPr>
        <p:txBody>
          <a:bodyPr wrap="square" rtlCol="0">
            <a:spAutoFit/>
          </a:bodyPr>
          <a:lstStyle/>
          <a:p>
            <a:pPr algn="ctr"/>
            <a:r>
              <a:rPr lang="zh-CN" altLang="en-US" sz="1600" b="1" dirty="0">
                <a:latin typeface="+mn-ea"/>
              </a:rPr>
              <a:t>接受限价申报和</a:t>
            </a:r>
            <a:endParaRPr lang="en-US" altLang="zh-CN" sz="1600" b="1" dirty="0">
              <a:latin typeface="+mn-ea"/>
            </a:endParaRPr>
          </a:p>
          <a:p>
            <a:pPr algn="ctr"/>
            <a:r>
              <a:rPr lang="zh-CN" altLang="en-US" sz="1600" b="1" dirty="0">
                <a:latin typeface="+mn-ea"/>
              </a:rPr>
              <a:t>做市申报</a:t>
            </a:r>
          </a:p>
        </p:txBody>
      </p:sp>
      <p:sp>
        <p:nvSpPr>
          <p:cNvPr id="59" name="右大括号 58"/>
          <p:cNvSpPr/>
          <p:nvPr/>
        </p:nvSpPr>
        <p:spPr>
          <a:xfrm rot="16200000">
            <a:off x="3500320" y="1413495"/>
            <a:ext cx="485237" cy="3175655"/>
          </a:xfrm>
          <a:prstGeom prst="rightBrace">
            <a:avLst>
              <a:gd name="adj1" fmla="val 105892"/>
              <a:gd name="adj2" fmla="val 47806"/>
            </a:avLst>
          </a:prstGeom>
          <a:ln w="15875">
            <a:solidFill>
              <a:srgbClr val="E72520"/>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zh-CN" altLang="en-US">
              <a:latin typeface="+mn-ea"/>
            </a:endParaRPr>
          </a:p>
        </p:txBody>
      </p:sp>
      <p:cxnSp>
        <p:nvCxnSpPr>
          <p:cNvPr id="60" name="直接连接符 59"/>
          <p:cNvCxnSpPr/>
          <p:nvPr/>
        </p:nvCxnSpPr>
        <p:spPr>
          <a:xfrm flipH="1">
            <a:off x="8923816" y="3197288"/>
            <a:ext cx="0" cy="2340000"/>
          </a:xfrm>
          <a:prstGeom prst="line">
            <a:avLst/>
          </a:prstGeom>
          <a:ln>
            <a:solidFill>
              <a:schemeClr val="bg2">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1" name="文本框 71"/>
          <p:cNvSpPr txBox="1"/>
          <p:nvPr/>
        </p:nvSpPr>
        <p:spPr>
          <a:xfrm>
            <a:off x="6401401" y="2266224"/>
            <a:ext cx="2209709" cy="584775"/>
          </a:xfrm>
          <a:prstGeom prst="rect">
            <a:avLst/>
          </a:prstGeom>
          <a:noFill/>
          <a:ln>
            <a:noFill/>
          </a:ln>
        </p:spPr>
        <p:txBody>
          <a:bodyPr wrap="square" rtlCol="0">
            <a:spAutoFit/>
          </a:bodyPr>
          <a:lstStyle/>
          <a:p>
            <a:pPr algn="ctr"/>
            <a:r>
              <a:rPr lang="zh-CN" altLang="en-US" sz="1600" b="1" dirty="0">
                <a:latin typeface="+mn-ea"/>
              </a:rPr>
              <a:t>接受限价申报和</a:t>
            </a:r>
            <a:endParaRPr lang="en-US" altLang="zh-CN" sz="1600" b="1" dirty="0">
              <a:latin typeface="+mn-ea"/>
            </a:endParaRPr>
          </a:p>
          <a:p>
            <a:pPr algn="ctr"/>
            <a:r>
              <a:rPr lang="zh-CN" altLang="en-US" sz="1600" b="1" dirty="0">
                <a:latin typeface="+mn-ea"/>
              </a:rPr>
              <a:t>做市申报</a:t>
            </a:r>
          </a:p>
        </p:txBody>
      </p:sp>
      <p:sp>
        <p:nvSpPr>
          <p:cNvPr id="62" name="文本框 73"/>
          <p:cNvSpPr txBox="1"/>
          <p:nvPr/>
        </p:nvSpPr>
        <p:spPr>
          <a:xfrm>
            <a:off x="2945069" y="3840697"/>
            <a:ext cx="1921974" cy="338554"/>
          </a:xfrm>
          <a:prstGeom prst="rect">
            <a:avLst/>
          </a:prstGeom>
          <a:solidFill>
            <a:schemeClr val="bg1"/>
          </a:solidFill>
          <a:ln>
            <a:noFill/>
          </a:ln>
        </p:spPr>
        <p:txBody>
          <a:bodyPr wrap="square" rtlCol="0">
            <a:spAutoFit/>
          </a:bodyPr>
          <a:lstStyle/>
          <a:p>
            <a:r>
              <a:rPr lang="zh-CN" altLang="en-US" sz="1600" b="1" dirty="0" smtClean="0">
                <a:latin typeface="+mn-ea"/>
              </a:rPr>
              <a:t>做市转让撮合时间</a:t>
            </a:r>
            <a:endParaRPr lang="zh-CN" altLang="en-US" sz="1600" b="1" dirty="0">
              <a:latin typeface="+mn-ea"/>
            </a:endParaRPr>
          </a:p>
        </p:txBody>
      </p:sp>
      <p:sp>
        <p:nvSpPr>
          <p:cNvPr id="63" name="文本框 75"/>
          <p:cNvSpPr txBox="1"/>
          <p:nvPr/>
        </p:nvSpPr>
        <p:spPr>
          <a:xfrm>
            <a:off x="6764184" y="3837737"/>
            <a:ext cx="1921974" cy="338554"/>
          </a:xfrm>
          <a:prstGeom prst="rect">
            <a:avLst/>
          </a:prstGeom>
          <a:solidFill>
            <a:schemeClr val="bg1"/>
          </a:solidFill>
          <a:ln>
            <a:noFill/>
          </a:ln>
        </p:spPr>
        <p:txBody>
          <a:bodyPr wrap="square" rtlCol="0">
            <a:spAutoFit/>
          </a:bodyPr>
          <a:lstStyle/>
          <a:p>
            <a:r>
              <a:rPr lang="zh-CN" altLang="en-US" sz="1600" b="1" dirty="0" smtClean="0">
                <a:latin typeface="+mn-ea"/>
              </a:rPr>
              <a:t>做市转让撮合时间</a:t>
            </a:r>
            <a:endParaRPr lang="zh-CN" altLang="en-US" sz="1600" b="1" dirty="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申报</a:t>
            </a:r>
            <a:endParaRPr lang="zh-CN" altLang="en-US" dirty="0">
              <a:solidFill>
                <a:schemeClr val="tx1">
                  <a:lumMod val="65000"/>
                  <a:lumOff val="35000"/>
                </a:schemeClr>
              </a:solidFill>
            </a:endParaRPr>
          </a:p>
        </p:txBody>
      </p:sp>
      <p:sp>
        <p:nvSpPr>
          <p:cNvPr id="3" name="文本框 32"/>
          <p:cNvSpPr txBox="1"/>
          <p:nvPr/>
        </p:nvSpPr>
        <p:spPr>
          <a:xfrm>
            <a:off x="1341460" y="1723268"/>
            <a:ext cx="9153668"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nSpc>
                <a:spcPct val="150000"/>
              </a:lnSpc>
              <a:buFont typeface="Wingdings" panose="05000000000000000000" pitchFamily="2" charset="2"/>
              <a:buChar char="p"/>
            </a:pPr>
            <a:r>
              <a:rPr lang="en-US" altLang="zh-CN" b="1" dirty="0" smtClean="0">
                <a:latin typeface="+mn-ea"/>
              </a:rPr>
              <a:t>【</a:t>
            </a:r>
            <a:r>
              <a:rPr lang="zh-CN" altLang="en-US" b="1" dirty="0" smtClean="0">
                <a:solidFill>
                  <a:srgbClr val="C00000"/>
                </a:solidFill>
                <a:latin typeface="+mn-ea"/>
              </a:rPr>
              <a:t>申报时间</a:t>
            </a:r>
            <a:r>
              <a:rPr lang="en-US" altLang="zh-CN" b="1" dirty="0" smtClean="0">
                <a:latin typeface="+mn-ea"/>
              </a:rPr>
              <a:t>】</a:t>
            </a:r>
          </a:p>
          <a:p>
            <a:pPr marL="342900" indent="-342900">
              <a:lnSpc>
                <a:spcPct val="150000"/>
              </a:lnSpc>
              <a:buFont typeface="Wingdings" panose="05000000000000000000" pitchFamily="2" charset="2"/>
              <a:buChar char="Ø"/>
            </a:pPr>
            <a:r>
              <a:rPr lang="zh-CN" altLang="zh-CN" dirty="0">
                <a:latin typeface="+mn-ea"/>
              </a:rPr>
              <a:t>全国股份转让系统</a:t>
            </a:r>
            <a:r>
              <a:rPr lang="zh-CN" altLang="zh-CN" dirty="0" smtClean="0">
                <a:latin typeface="+mn-ea"/>
              </a:rPr>
              <a:t>接受申报</a:t>
            </a:r>
            <a:r>
              <a:rPr lang="zh-CN" altLang="zh-CN" dirty="0">
                <a:latin typeface="+mn-ea"/>
              </a:rPr>
              <a:t>的时间为每个转让日的</a:t>
            </a:r>
            <a:r>
              <a:rPr lang="en-US" altLang="zh-CN" dirty="0">
                <a:latin typeface="+mn-ea"/>
              </a:rPr>
              <a:t>9:15</a:t>
            </a:r>
            <a:r>
              <a:rPr lang="zh-CN" altLang="zh-CN" dirty="0">
                <a:latin typeface="+mn-ea"/>
              </a:rPr>
              <a:t>至</a:t>
            </a:r>
            <a:r>
              <a:rPr lang="en-US" altLang="zh-CN" dirty="0">
                <a:latin typeface="+mn-ea"/>
              </a:rPr>
              <a:t>11:30</a:t>
            </a:r>
            <a:r>
              <a:rPr lang="zh-CN" altLang="zh-CN" dirty="0">
                <a:latin typeface="+mn-ea"/>
              </a:rPr>
              <a:t>、</a:t>
            </a:r>
            <a:r>
              <a:rPr lang="en-US" altLang="zh-CN" dirty="0">
                <a:latin typeface="+mn-ea"/>
              </a:rPr>
              <a:t>13:00</a:t>
            </a:r>
            <a:r>
              <a:rPr lang="zh-CN" altLang="zh-CN" dirty="0">
                <a:latin typeface="+mn-ea"/>
              </a:rPr>
              <a:t>至</a:t>
            </a:r>
            <a:r>
              <a:rPr lang="en-US" altLang="zh-CN" dirty="0" smtClean="0">
                <a:latin typeface="+mn-ea"/>
              </a:rPr>
              <a:t>15:00</a:t>
            </a:r>
          </a:p>
          <a:p>
            <a:pPr marL="342900" indent="-342900">
              <a:lnSpc>
                <a:spcPct val="150000"/>
              </a:lnSpc>
              <a:buFont typeface="Wingdings" panose="05000000000000000000" pitchFamily="2" charset="2"/>
              <a:buChar char="p"/>
            </a:pPr>
            <a:r>
              <a:rPr lang="en-US" altLang="zh-CN" b="1" dirty="0" smtClean="0">
                <a:latin typeface="+mn-ea"/>
              </a:rPr>
              <a:t>【</a:t>
            </a:r>
            <a:r>
              <a:rPr lang="zh-CN" altLang="en-US" b="1" dirty="0" smtClean="0">
                <a:solidFill>
                  <a:srgbClr val="C00000"/>
                </a:solidFill>
                <a:latin typeface="+mn-ea"/>
              </a:rPr>
              <a:t>申报类型</a:t>
            </a:r>
            <a:r>
              <a:rPr lang="en-US" altLang="zh-CN" b="1" dirty="0" smtClean="0">
                <a:latin typeface="+mn-ea"/>
              </a:rPr>
              <a:t>】</a:t>
            </a:r>
          </a:p>
          <a:p>
            <a:pPr marL="342900" indent="-342900">
              <a:lnSpc>
                <a:spcPct val="150000"/>
              </a:lnSpc>
              <a:buFont typeface="Wingdings" panose="05000000000000000000" pitchFamily="2" charset="2"/>
              <a:buChar char="Ø"/>
            </a:pPr>
            <a:r>
              <a:rPr lang="zh-CN" altLang="zh-CN" dirty="0">
                <a:latin typeface="+mn-ea"/>
              </a:rPr>
              <a:t>全国股份转让系统接受主办券商的</a:t>
            </a:r>
            <a:r>
              <a:rPr lang="zh-CN" altLang="zh-CN" b="1" dirty="0">
                <a:latin typeface="+mn-ea"/>
              </a:rPr>
              <a:t>限价申报</a:t>
            </a:r>
            <a:r>
              <a:rPr lang="zh-CN" altLang="zh-CN" dirty="0">
                <a:latin typeface="+mn-ea"/>
              </a:rPr>
              <a:t>、做市商的</a:t>
            </a:r>
            <a:r>
              <a:rPr lang="zh-CN" altLang="zh-CN" b="1" dirty="0">
                <a:latin typeface="+mn-ea"/>
              </a:rPr>
              <a:t>做市</a:t>
            </a:r>
            <a:r>
              <a:rPr lang="zh-CN" altLang="zh-CN" b="1" dirty="0" smtClean="0">
                <a:latin typeface="+mn-ea"/>
              </a:rPr>
              <a:t>申报</a:t>
            </a:r>
            <a:r>
              <a:rPr lang="zh-CN" altLang="en-US" b="1" dirty="0" smtClean="0">
                <a:latin typeface="+mn-ea"/>
              </a:rPr>
              <a:t>。</a:t>
            </a:r>
            <a:endParaRPr lang="en-US" altLang="zh-CN" b="1" dirty="0" smtClean="0">
              <a:latin typeface="+mn-ea"/>
            </a:endParaRPr>
          </a:p>
          <a:p>
            <a:pPr marL="342900" indent="-342900">
              <a:lnSpc>
                <a:spcPct val="150000"/>
              </a:lnSpc>
              <a:buFont typeface="Wingdings" panose="05000000000000000000" pitchFamily="2" charset="2"/>
              <a:buChar char="ü"/>
            </a:pPr>
            <a:endParaRPr lang="en-US" altLang="zh-CN" b="1" dirty="0" smtClean="0">
              <a:latin typeface="+mn-ea"/>
            </a:endParaRPr>
          </a:p>
        </p:txBody>
      </p:sp>
      <p:sp>
        <p:nvSpPr>
          <p:cNvPr id="4" name="圆角矩形 3"/>
          <p:cNvSpPr/>
          <p:nvPr/>
        </p:nvSpPr>
        <p:spPr>
          <a:xfrm>
            <a:off x="1341460" y="4687970"/>
            <a:ext cx="9180964" cy="7920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zh-CN" altLang="en-US" b="1" dirty="0">
                <a:solidFill>
                  <a:schemeClr val="tx1"/>
                </a:solidFill>
                <a:latin typeface="+mn-ea"/>
              </a:rPr>
              <a:t>做市申报</a:t>
            </a:r>
            <a:r>
              <a:rPr lang="zh-CN" altLang="zh-CN" dirty="0">
                <a:solidFill>
                  <a:schemeClr val="tx1"/>
                </a:solidFill>
                <a:latin typeface="+mn-ea"/>
              </a:rPr>
              <a:t>是指做市商为履行做市义务，向全国股份转让系统发送的，按其指定价格买卖不超过其指定数量股票的指令。</a:t>
            </a:r>
            <a:endParaRPr lang="zh-CN" altLang="en-US"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行情</a:t>
            </a:r>
            <a:endParaRPr lang="zh-CN" altLang="en-US" dirty="0">
              <a:solidFill>
                <a:schemeClr val="tx1">
                  <a:lumMod val="65000"/>
                  <a:lumOff val="3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655093" y="2879677"/>
            <a:ext cx="10658901" cy="3629329"/>
          </a:xfrm>
          <a:prstGeom prst="rect">
            <a:avLst/>
          </a:prstGeom>
          <a:noFill/>
          <a:ln w="9525">
            <a:noFill/>
            <a:miter lim="800000"/>
            <a:headEnd/>
            <a:tailEnd/>
          </a:ln>
          <a:effectLst/>
        </p:spPr>
      </p:pic>
      <p:sp>
        <p:nvSpPr>
          <p:cNvPr id="5" name="矩形 4"/>
          <p:cNvSpPr/>
          <p:nvPr/>
        </p:nvSpPr>
        <p:spPr>
          <a:xfrm>
            <a:off x="709684" y="1393799"/>
            <a:ext cx="10604310" cy="1338828"/>
          </a:xfrm>
          <a:prstGeom prst="rect">
            <a:avLst/>
          </a:prstGeom>
        </p:spPr>
        <p:txBody>
          <a:bodyPr wrap="square">
            <a:spAutoFit/>
          </a:bodyPr>
          <a:lstStyle/>
          <a:p>
            <a:pPr lvl="0">
              <a:lnSpc>
                <a:spcPct val="150000"/>
              </a:lnSpc>
            </a:pPr>
            <a:r>
              <a:rPr lang="zh-CN" altLang="en-US" dirty="0" smtClean="0">
                <a:latin typeface="+mn-ea"/>
              </a:rPr>
              <a:t>每个转让日</a:t>
            </a:r>
            <a:r>
              <a:rPr lang="en-US" altLang="zh-CN" dirty="0" smtClean="0">
                <a:latin typeface="+mn-ea"/>
              </a:rPr>
              <a:t>9:30</a:t>
            </a:r>
            <a:r>
              <a:rPr lang="zh-CN" altLang="en-US" dirty="0" smtClean="0">
                <a:latin typeface="+mn-ea"/>
              </a:rPr>
              <a:t>开始发布即时行情，其内容主要包括证券代码、证券简称、前收盘价、最近成交价、当日最高价、当日最低价、当日累计成交数量、当日累计成交金额；</a:t>
            </a:r>
            <a:endParaRPr lang="en-US" altLang="zh-CN" dirty="0" smtClean="0">
              <a:latin typeface="+mn-ea"/>
            </a:endParaRPr>
          </a:p>
          <a:p>
            <a:pPr lvl="0">
              <a:lnSpc>
                <a:spcPct val="150000"/>
              </a:lnSpc>
            </a:pPr>
            <a:r>
              <a:rPr lang="zh-CN" altLang="en-US" b="1" dirty="0" smtClean="0">
                <a:solidFill>
                  <a:srgbClr val="00A4C5"/>
                </a:solidFill>
                <a:latin typeface="+mn-ea"/>
              </a:rPr>
              <a:t>做市商实时最高</a:t>
            </a:r>
            <a:r>
              <a:rPr lang="en-US" altLang="zh-CN" b="1" dirty="0" smtClean="0">
                <a:solidFill>
                  <a:srgbClr val="00A4C5"/>
                </a:solidFill>
                <a:latin typeface="+mn-ea"/>
              </a:rPr>
              <a:t>3</a:t>
            </a:r>
            <a:r>
              <a:rPr lang="zh-CN" altLang="en-US" b="1" dirty="0" smtClean="0">
                <a:solidFill>
                  <a:srgbClr val="00A4C5"/>
                </a:solidFill>
                <a:latin typeface="+mn-ea"/>
              </a:rPr>
              <a:t>个价位买入申报价格和数量、做市商实时最低</a:t>
            </a:r>
            <a:r>
              <a:rPr lang="en-US" altLang="zh-CN" b="1" dirty="0" smtClean="0">
                <a:solidFill>
                  <a:srgbClr val="00A4C5"/>
                </a:solidFill>
                <a:latin typeface="+mn-ea"/>
              </a:rPr>
              <a:t>3</a:t>
            </a:r>
            <a:r>
              <a:rPr lang="zh-CN" altLang="en-US" b="1" dirty="0" smtClean="0">
                <a:solidFill>
                  <a:srgbClr val="00A4C5"/>
                </a:solidFill>
                <a:latin typeface="+mn-ea"/>
              </a:rPr>
              <a:t>个价位卖出申报价格和数量等。</a:t>
            </a:r>
            <a:endParaRPr lang="zh-CN" altLang="en-US" b="1" dirty="0">
              <a:solidFill>
                <a:srgbClr val="00A4C5"/>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a:t>
            </a:r>
            <a:endParaRPr lang="zh-CN" altLang="en-US" dirty="0">
              <a:solidFill>
                <a:schemeClr val="tx1">
                  <a:lumMod val="65000"/>
                  <a:lumOff val="35000"/>
                </a:schemeClr>
              </a:solidFill>
            </a:endParaRPr>
          </a:p>
        </p:txBody>
      </p:sp>
      <p:sp>
        <p:nvSpPr>
          <p:cNvPr id="4" name="文本框 10"/>
          <p:cNvSpPr txBox="1"/>
          <p:nvPr/>
        </p:nvSpPr>
        <p:spPr>
          <a:xfrm>
            <a:off x="539552" y="1446164"/>
            <a:ext cx="11160000" cy="1351628"/>
          </a:xfrm>
          <a:prstGeom prst="rect">
            <a:avLst/>
          </a:prstGeom>
          <a:ln/>
        </p:spPr>
        <p:style>
          <a:lnRef idx="2">
            <a:schemeClr val="accent5"/>
          </a:lnRef>
          <a:fillRef idx="1">
            <a:schemeClr val="lt1"/>
          </a:fillRef>
          <a:effectRef idx="0">
            <a:schemeClr val="accent5"/>
          </a:effectRef>
          <a:fontRef idx="minor">
            <a:schemeClr val="dk1"/>
          </a:fontRef>
        </p:style>
        <p:txBody>
          <a:bodyPr wrap="square" lIns="108000" rtlCol="0">
            <a:noAutofit/>
          </a:bodyPr>
          <a:lstStyle/>
          <a:p>
            <a:pPr marL="0" indent="0">
              <a:lnSpc>
                <a:spcPct val="150000"/>
              </a:lnSpc>
              <a:buNone/>
            </a:pPr>
            <a:r>
              <a:rPr lang="en-US" altLang="zh-CN" sz="1600" b="1" dirty="0" smtClean="0">
                <a:latin typeface="+mn-ea"/>
              </a:rPr>
              <a:t>【</a:t>
            </a:r>
            <a:r>
              <a:rPr lang="zh-CN" altLang="en-US" sz="1600" b="1" dirty="0" smtClean="0">
                <a:solidFill>
                  <a:srgbClr val="C00000"/>
                </a:solidFill>
                <a:latin typeface="+mn-ea"/>
              </a:rPr>
              <a:t>做市转让成交原则</a:t>
            </a:r>
            <a:r>
              <a:rPr lang="en-US" altLang="zh-CN" sz="1600" b="1" dirty="0" smtClean="0">
                <a:latin typeface="+mn-ea"/>
              </a:rPr>
              <a:t>】</a:t>
            </a:r>
            <a:endParaRPr lang="en-US" altLang="zh-CN" sz="1600" b="1" dirty="0">
              <a:latin typeface="+mn-ea"/>
            </a:endParaRPr>
          </a:p>
          <a:p>
            <a:pPr marL="285750" lvl="0" indent="-285750">
              <a:lnSpc>
                <a:spcPct val="150000"/>
              </a:lnSpc>
              <a:buFont typeface="Wingdings" panose="05000000000000000000" pitchFamily="2" charset="2"/>
              <a:buChar char="Ø"/>
            </a:pPr>
            <a:r>
              <a:rPr lang="zh-CN" altLang="zh-CN" sz="1600" dirty="0">
                <a:latin typeface="+mn-ea"/>
              </a:rPr>
              <a:t>按照</a:t>
            </a:r>
            <a:r>
              <a:rPr lang="zh-CN" altLang="en-US" sz="1600" dirty="0">
                <a:latin typeface="+mn-ea"/>
              </a:rPr>
              <a:t>“</a:t>
            </a:r>
            <a:r>
              <a:rPr lang="zh-CN" altLang="zh-CN" sz="1600" dirty="0">
                <a:latin typeface="+mn-ea"/>
              </a:rPr>
              <a:t>价格优先、时间优先</a:t>
            </a:r>
            <a:r>
              <a:rPr lang="zh-CN" altLang="en-US" sz="1600" dirty="0">
                <a:latin typeface="+mn-ea"/>
              </a:rPr>
              <a:t>”</a:t>
            </a:r>
            <a:r>
              <a:rPr lang="zh-CN" altLang="zh-CN" sz="1600" dirty="0">
                <a:latin typeface="+mn-ea"/>
              </a:rPr>
              <a:t>原则，将</a:t>
            </a:r>
            <a:r>
              <a:rPr lang="zh-CN" altLang="en-US" sz="1600" dirty="0">
                <a:latin typeface="+mn-ea"/>
              </a:rPr>
              <a:t>投资者</a:t>
            </a:r>
            <a:r>
              <a:rPr lang="zh-CN" altLang="zh-CN" sz="1600" dirty="0">
                <a:latin typeface="+mn-ea"/>
              </a:rPr>
              <a:t>与做市商</a:t>
            </a:r>
            <a:r>
              <a:rPr lang="zh-CN" altLang="en-US" sz="1600" dirty="0">
                <a:latin typeface="+mn-ea"/>
              </a:rPr>
              <a:t>订单</a:t>
            </a:r>
            <a:r>
              <a:rPr lang="zh-CN" altLang="zh-CN" sz="1600" dirty="0">
                <a:latin typeface="+mn-ea"/>
              </a:rPr>
              <a:t>进行</a:t>
            </a:r>
            <a:r>
              <a:rPr lang="zh-CN" altLang="en-US" sz="1600" dirty="0">
                <a:latin typeface="+mn-ea"/>
              </a:rPr>
              <a:t>连续自动</a:t>
            </a:r>
            <a:r>
              <a:rPr lang="zh-CN" altLang="en-US" sz="1600" dirty="0" smtClean="0">
                <a:latin typeface="+mn-ea"/>
              </a:rPr>
              <a:t>撮合；成交价</a:t>
            </a:r>
            <a:r>
              <a:rPr lang="zh-CN" altLang="en-US" sz="1600" dirty="0">
                <a:latin typeface="+mn-ea"/>
              </a:rPr>
              <a:t>均以做市申报价格为准</a:t>
            </a:r>
            <a:r>
              <a:rPr lang="zh-CN" altLang="en-US" sz="1600" dirty="0" smtClean="0">
                <a:latin typeface="+mn-ea"/>
              </a:rPr>
              <a:t>。</a:t>
            </a:r>
            <a:endParaRPr lang="en-US" altLang="zh-CN" sz="1600" dirty="0" smtClean="0">
              <a:latin typeface="+mn-ea"/>
            </a:endParaRPr>
          </a:p>
          <a:p>
            <a:pPr marL="285750" lvl="0" indent="-285750">
              <a:lnSpc>
                <a:spcPct val="150000"/>
              </a:lnSpc>
              <a:buFont typeface="Wingdings" panose="05000000000000000000" pitchFamily="2" charset="2"/>
              <a:buChar char="Ø"/>
            </a:pPr>
            <a:r>
              <a:rPr lang="zh-CN" altLang="en-US" sz="1600" b="1" dirty="0" smtClean="0">
                <a:latin typeface="+mn-ea"/>
              </a:rPr>
              <a:t>做市转让撮合时间内，限价申报之间、做市申报之间不能成交。</a:t>
            </a:r>
            <a:endParaRPr lang="zh-CN" altLang="en-US" sz="1600" b="1" dirty="0">
              <a:latin typeface="+mn-ea"/>
            </a:endParaRPr>
          </a:p>
          <a:p>
            <a:pPr marL="0" indent="0">
              <a:lnSpc>
                <a:spcPct val="150000"/>
              </a:lnSpc>
              <a:buNone/>
            </a:pPr>
            <a:endParaRPr lang="en-US" altLang="zh-CN" sz="1600" b="1" dirty="0">
              <a:latin typeface="+mn-ea"/>
            </a:endParaRPr>
          </a:p>
          <a:p>
            <a:pPr algn="ctr"/>
            <a:endParaRPr lang="zh-CN" altLang="en-US" sz="1600" dirty="0" smtClean="0">
              <a:latin typeface="+mn-ea"/>
            </a:endParaRPr>
          </a:p>
        </p:txBody>
      </p:sp>
      <p:sp>
        <p:nvSpPr>
          <p:cNvPr id="7" name="内容占位符 2"/>
          <p:cNvSpPr txBox="1">
            <a:spLocks/>
          </p:cNvSpPr>
          <p:nvPr/>
        </p:nvSpPr>
        <p:spPr>
          <a:xfrm>
            <a:off x="539552" y="2963055"/>
            <a:ext cx="11160000" cy="1881900"/>
          </a:xfrm>
          <a:prstGeom prst="rect">
            <a:avLst/>
          </a:prstGeom>
        </p:spPr>
        <p:style>
          <a:lnRef idx="2">
            <a:schemeClr val="accent4"/>
          </a:lnRef>
          <a:fillRef idx="1">
            <a:schemeClr val="lt1"/>
          </a:fillRef>
          <a:effectRef idx="0">
            <a:schemeClr val="accent4"/>
          </a:effectRef>
          <a:fontRef idx="minor">
            <a:schemeClr val="dk1"/>
          </a:fontRef>
        </p:style>
        <p:txBody>
          <a:bodyPr/>
          <a:lstStyle/>
          <a:p>
            <a:pPr>
              <a:lnSpc>
                <a:spcPct val="150000"/>
              </a:lnSpc>
            </a:pPr>
            <a:r>
              <a:rPr lang="en-US" altLang="zh-CN" sz="1600" b="1" dirty="0" smtClean="0">
                <a:latin typeface="+mn-ea"/>
              </a:rPr>
              <a:t>【</a:t>
            </a:r>
            <a:r>
              <a:rPr lang="zh-CN" altLang="en-US" sz="1600" b="1" dirty="0" smtClean="0">
                <a:solidFill>
                  <a:srgbClr val="C00000"/>
                </a:solidFill>
                <a:latin typeface="+mn-ea"/>
              </a:rPr>
              <a:t>到价申报成交原则</a:t>
            </a:r>
            <a:r>
              <a:rPr lang="en-US" altLang="zh-CN" sz="1600" b="1" dirty="0" smtClean="0">
                <a:latin typeface="+mn-ea"/>
              </a:rPr>
              <a:t>】</a:t>
            </a:r>
            <a:endParaRPr kumimoji="0" lang="en-US" altLang="zh-CN" sz="1600" b="0" i="0" u="none" strike="noStrike" kern="1200" cap="none" spc="0" normalizeH="0" baseline="0" noProof="0" dirty="0" smtClean="0">
              <a:ln>
                <a:noFill/>
              </a:ln>
              <a:solidFill>
                <a:schemeClr val="tx1"/>
              </a:solidFill>
              <a:effectLst/>
              <a:uLnTx/>
              <a:uFillTx/>
              <a:latin typeface="+mn-ea"/>
              <a:cs typeface="+mn-cs"/>
            </a:endParaRPr>
          </a:p>
          <a:p>
            <a:pPr marL="228600" marR="0" lvl="0" indent="-228600" algn="l" defTabSz="914400" rtl="0" eaLnBrk="1" fontAlgn="auto" latinLnBrk="0" hangingPunct="1">
              <a:lnSpc>
                <a:spcPct val="150000"/>
              </a:lnSpc>
              <a:buClrTx/>
              <a:buSzTx/>
              <a:buFont typeface="Wingdings" panose="05000000000000000000" pitchFamily="2" charset="2"/>
              <a:buChar char="Ø"/>
              <a:tabLst/>
              <a:defRPr/>
            </a:pPr>
            <a:r>
              <a:rPr kumimoji="0" lang="zh-CN" altLang="en-US" sz="1600" b="0" i="0" u="none" strike="noStrike" kern="1200" cap="none" spc="0" normalizeH="0" baseline="0" noProof="0" dirty="0" smtClean="0">
                <a:ln>
                  <a:noFill/>
                </a:ln>
                <a:solidFill>
                  <a:schemeClr val="tx1"/>
                </a:solidFill>
                <a:effectLst/>
                <a:uLnTx/>
                <a:uFillTx/>
                <a:latin typeface="+mn-ea"/>
                <a:cs typeface="+mn-cs"/>
              </a:rPr>
              <a:t>对于</a:t>
            </a:r>
            <a:r>
              <a:rPr kumimoji="0" lang="zh-CN" altLang="en-US" sz="1600" b="1" i="0" u="none" strike="noStrike" kern="1200" cap="none" spc="0" normalizeH="0" baseline="0" noProof="0" dirty="0" smtClean="0">
                <a:ln>
                  <a:noFill/>
                </a:ln>
                <a:solidFill>
                  <a:schemeClr val="tx1"/>
                </a:solidFill>
                <a:effectLst/>
                <a:uLnTx/>
                <a:uFillTx/>
                <a:latin typeface="+mn-ea"/>
                <a:cs typeface="+mn-cs"/>
              </a:rPr>
              <a:t>高于等于</a:t>
            </a:r>
            <a:r>
              <a:rPr kumimoji="0" lang="zh-CN" altLang="en-US" sz="1600" b="0" i="0" u="none" strike="noStrike" kern="1200" cap="none" spc="0" normalizeH="0" baseline="0" noProof="0" dirty="0" smtClean="0">
                <a:ln>
                  <a:noFill/>
                </a:ln>
                <a:solidFill>
                  <a:schemeClr val="tx1"/>
                </a:solidFill>
                <a:effectLst/>
                <a:uLnTx/>
                <a:uFillTx/>
                <a:latin typeface="+mn-ea"/>
                <a:cs typeface="+mn-cs"/>
              </a:rPr>
              <a:t>卖出做市申报的投资者买入申报，或是</a:t>
            </a:r>
            <a:r>
              <a:rPr kumimoji="0" lang="zh-CN" altLang="en-US" sz="1600" b="1" i="0" u="none" strike="noStrike" kern="1200" cap="none" spc="0" normalizeH="0" baseline="0" noProof="0" dirty="0" smtClean="0">
                <a:ln>
                  <a:noFill/>
                </a:ln>
                <a:solidFill>
                  <a:schemeClr val="tx1"/>
                </a:solidFill>
                <a:effectLst/>
                <a:uLnTx/>
                <a:uFillTx/>
                <a:latin typeface="+mn-ea"/>
                <a:cs typeface="+mn-cs"/>
              </a:rPr>
              <a:t>低于等于</a:t>
            </a:r>
            <a:r>
              <a:rPr kumimoji="0" lang="zh-CN" altLang="en-US" sz="1600" b="0" i="0" u="none" strike="noStrike" kern="1200" cap="none" spc="0" normalizeH="0" baseline="0" noProof="0" dirty="0" smtClean="0">
                <a:ln>
                  <a:noFill/>
                </a:ln>
                <a:solidFill>
                  <a:schemeClr val="tx1"/>
                </a:solidFill>
                <a:effectLst/>
                <a:uLnTx/>
                <a:uFillTx/>
                <a:latin typeface="+mn-ea"/>
                <a:cs typeface="+mn-cs"/>
              </a:rPr>
              <a:t>买入做市申报的投资者卖出申报，全国股份转让系统自动将其与做市申报撮合成交。做市商对上述到价申报负有成交义务。</a:t>
            </a:r>
            <a:endParaRPr kumimoji="0" lang="en-US" altLang="zh-CN" sz="1600" b="0" i="0" u="none" strike="noStrike" kern="1200" cap="none" spc="0" normalizeH="0" baseline="0" noProof="0" dirty="0" smtClean="0">
              <a:ln>
                <a:noFill/>
              </a:ln>
              <a:solidFill>
                <a:schemeClr val="tx1"/>
              </a:solidFill>
              <a:effectLst/>
              <a:uLnTx/>
              <a:uFillTx/>
              <a:latin typeface="+mn-ea"/>
              <a:cs typeface="+mn-cs"/>
            </a:endParaRPr>
          </a:p>
          <a:p>
            <a:pPr marL="228600" marR="0" lvl="0" indent="-228600" algn="l" defTabSz="914400" rtl="0" eaLnBrk="1" fontAlgn="auto" latinLnBrk="0" hangingPunct="1">
              <a:lnSpc>
                <a:spcPct val="150000"/>
              </a:lnSpc>
              <a:buClrTx/>
              <a:buSzTx/>
              <a:buFont typeface="Wingdings" panose="05000000000000000000" pitchFamily="2" charset="2"/>
              <a:buChar char="Ø"/>
              <a:tabLst/>
              <a:defRPr/>
            </a:pPr>
            <a:r>
              <a:rPr kumimoji="0" lang="zh-CN" altLang="zh-CN" sz="1600" b="0" i="0" u="none" strike="noStrike" kern="1200" cap="none" spc="0" normalizeH="0" baseline="0" noProof="0" dirty="0" smtClean="0">
                <a:ln>
                  <a:noFill/>
                </a:ln>
                <a:solidFill>
                  <a:schemeClr val="tx1"/>
                </a:solidFill>
                <a:effectLst/>
                <a:uLnTx/>
                <a:uFillTx/>
                <a:latin typeface="+mn-ea"/>
                <a:cs typeface="+mn-cs"/>
              </a:rPr>
              <a:t>如有</a:t>
            </a:r>
            <a:r>
              <a:rPr kumimoji="0" lang="en-US" altLang="zh-CN" sz="1600" b="0" i="0" u="none" strike="noStrike" kern="1200" cap="none" spc="0" normalizeH="0" baseline="0" noProof="0" dirty="0" smtClean="0">
                <a:ln>
                  <a:noFill/>
                </a:ln>
                <a:solidFill>
                  <a:schemeClr val="tx1"/>
                </a:solidFill>
                <a:effectLst/>
                <a:uLnTx/>
                <a:uFillTx/>
                <a:latin typeface="+mn-ea"/>
                <a:cs typeface="+mn-cs"/>
              </a:rPr>
              <a:t>2</a:t>
            </a:r>
            <a:r>
              <a:rPr kumimoji="0" lang="zh-CN" altLang="zh-CN" sz="1600" b="0" i="0" u="none" strike="noStrike" kern="1200" cap="none" spc="0" normalizeH="0" baseline="0" noProof="0" dirty="0" smtClean="0">
                <a:ln>
                  <a:noFill/>
                </a:ln>
                <a:solidFill>
                  <a:schemeClr val="tx1"/>
                </a:solidFill>
                <a:effectLst/>
                <a:uLnTx/>
                <a:uFillTx/>
                <a:latin typeface="+mn-ea"/>
                <a:cs typeface="+mn-cs"/>
              </a:rPr>
              <a:t>笔</a:t>
            </a:r>
            <a:r>
              <a:rPr kumimoji="0" lang="zh-CN" altLang="en-US" sz="1600" b="0" i="0" u="none" strike="noStrike" kern="1200" cap="none" spc="0" normalizeH="0" baseline="0" noProof="0" dirty="0" smtClean="0">
                <a:ln>
                  <a:noFill/>
                </a:ln>
                <a:solidFill>
                  <a:schemeClr val="tx1"/>
                </a:solidFill>
                <a:effectLst/>
                <a:uLnTx/>
                <a:uFillTx/>
                <a:latin typeface="+mn-ea"/>
                <a:cs typeface="+mn-cs"/>
              </a:rPr>
              <a:t>及</a:t>
            </a:r>
            <a:r>
              <a:rPr kumimoji="0" lang="zh-CN" altLang="zh-CN" sz="1600" b="0" i="0" u="none" strike="noStrike" kern="1200" cap="none" spc="0" normalizeH="0" baseline="0" noProof="0" dirty="0" smtClean="0">
                <a:ln>
                  <a:noFill/>
                </a:ln>
                <a:solidFill>
                  <a:schemeClr val="tx1"/>
                </a:solidFill>
                <a:effectLst/>
                <a:uLnTx/>
                <a:uFillTx/>
                <a:latin typeface="+mn-ea"/>
                <a:cs typeface="+mn-cs"/>
              </a:rPr>
              <a:t>以上</a:t>
            </a:r>
            <a:r>
              <a:rPr kumimoji="0" lang="zh-CN" altLang="en-US" sz="1600" b="0" i="0" u="none" strike="noStrike" kern="1200" cap="none" spc="0" normalizeH="0" baseline="0" noProof="0" dirty="0" smtClean="0">
                <a:ln>
                  <a:noFill/>
                </a:ln>
                <a:solidFill>
                  <a:schemeClr val="tx1"/>
                </a:solidFill>
                <a:effectLst/>
                <a:uLnTx/>
                <a:uFillTx/>
                <a:latin typeface="+mn-ea"/>
                <a:cs typeface="+mn-cs"/>
              </a:rPr>
              <a:t>限价</a:t>
            </a:r>
            <a:r>
              <a:rPr kumimoji="0" lang="zh-CN" altLang="zh-CN" sz="1600" b="0" i="0" u="none" strike="noStrike" kern="1200" cap="none" spc="0" normalizeH="0" baseline="0" noProof="0" dirty="0" smtClean="0">
                <a:ln>
                  <a:noFill/>
                </a:ln>
                <a:solidFill>
                  <a:schemeClr val="tx1"/>
                </a:solidFill>
                <a:effectLst/>
                <a:uLnTx/>
                <a:uFillTx/>
                <a:latin typeface="+mn-ea"/>
                <a:cs typeface="+mn-cs"/>
              </a:rPr>
              <a:t>申报到价的，</a:t>
            </a:r>
            <a:r>
              <a:rPr kumimoji="0" lang="zh-CN" altLang="en-US" sz="1600" b="0" i="0" u="none" strike="noStrike" kern="1200" cap="none" spc="0" normalizeH="0" baseline="0" noProof="0" dirty="0" smtClean="0">
                <a:ln>
                  <a:noFill/>
                </a:ln>
                <a:solidFill>
                  <a:schemeClr val="tx1"/>
                </a:solidFill>
                <a:effectLst/>
                <a:uLnTx/>
                <a:uFillTx/>
                <a:latin typeface="+mn-ea"/>
                <a:cs typeface="+mn-cs"/>
              </a:rPr>
              <a:t>全国股份转让系统</a:t>
            </a:r>
            <a:r>
              <a:rPr kumimoji="0" lang="zh-CN" altLang="zh-CN" sz="1600" b="0" i="0" u="none" strike="noStrike" kern="1200" cap="none" spc="0" normalizeH="0" baseline="0" noProof="0" dirty="0" smtClean="0">
                <a:ln>
                  <a:noFill/>
                </a:ln>
                <a:solidFill>
                  <a:schemeClr val="tx1"/>
                </a:solidFill>
                <a:effectLst/>
                <a:uLnTx/>
                <a:uFillTx/>
                <a:latin typeface="+mn-ea"/>
                <a:cs typeface="+mn-cs"/>
              </a:rPr>
              <a:t>按照</a:t>
            </a:r>
            <a:r>
              <a:rPr kumimoji="0" lang="zh-CN" altLang="zh-CN" sz="1600" b="1" i="0" u="none" strike="noStrike" kern="1200" cap="none" spc="0" normalizeH="0" baseline="0" noProof="0" dirty="0" smtClean="0">
                <a:ln>
                  <a:noFill/>
                </a:ln>
                <a:solidFill>
                  <a:schemeClr val="tx1"/>
                </a:solidFill>
                <a:effectLst/>
                <a:uLnTx/>
                <a:uFillTx/>
                <a:latin typeface="+mn-ea"/>
                <a:cs typeface="+mn-cs"/>
              </a:rPr>
              <a:t>价格优先、时间优先</a:t>
            </a:r>
            <a:r>
              <a:rPr kumimoji="0" lang="zh-CN" altLang="zh-CN" sz="1600" b="0" i="0" u="none" strike="noStrike" kern="1200" cap="none" spc="0" normalizeH="0" baseline="0" noProof="0" dirty="0" smtClean="0">
                <a:ln>
                  <a:noFill/>
                </a:ln>
                <a:solidFill>
                  <a:schemeClr val="tx1"/>
                </a:solidFill>
                <a:effectLst/>
                <a:uLnTx/>
                <a:uFillTx/>
                <a:latin typeface="+mn-ea"/>
                <a:cs typeface="+mn-cs"/>
              </a:rPr>
              <a:t>原则</a:t>
            </a:r>
            <a:r>
              <a:rPr kumimoji="0" lang="zh-CN" altLang="en-US" sz="1600" b="0" i="0" u="none" strike="noStrike" kern="1200" cap="none" spc="0" normalizeH="0" baseline="0" noProof="0" dirty="0" smtClean="0">
                <a:ln>
                  <a:noFill/>
                </a:ln>
                <a:solidFill>
                  <a:schemeClr val="tx1"/>
                </a:solidFill>
                <a:effectLst/>
                <a:uLnTx/>
                <a:uFillTx/>
                <a:latin typeface="+mn-ea"/>
                <a:cs typeface="+mn-cs"/>
              </a:rPr>
              <a:t>撮合</a:t>
            </a:r>
            <a:r>
              <a:rPr kumimoji="0" lang="zh-CN" altLang="zh-CN" sz="1600" b="0" i="0" u="none" strike="noStrike" kern="1200" cap="none" spc="0" normalizeH="0" baseline="0" noProof="0" dirty="0" smtClean="0">
                <a:ln>
                  <a:noFill/>
                </a:ln>
                <a:solidFill>
                  <a:schemeClr val="tx1"/>
                </a:solidFill>
                <a:effectLst/>
                <a:uLnTx/>
                <a:uFillTx/>
                <a:latin typeface="+mn-ea"/>
                <a:cs typeface="+mn-cs"/>
              </a:rPr>
              <a:t>成交。</a:t>
            </a:r>
            <a:endParaRPr kumimoji="0" lang="en-US" altLang="zh-CN" sz="1600" b="0" i="0" u="none" strike="noStrike" kern="1200" cap="none" spc="0" normalizeH="0" baseline="0" noProof="0" dirty="0" smtClean="0">
              <a:ln>
                <a:noFill/>
              </a:ln>
              <a:solidFill>
                <a:schemeClr val="tx1"/>
              </a:solidFill>
              <a:effectLst/>
              <a:uLnTx/>
              <a:uFillTx/>
              <a:latin typeface="+mn-ea"/>
              <a:cs typeface="+mn-cs"/>
            </a:endParaRPr>
          </a:p>
          <a:p>
            <a:pPr marL="228600" marR="0" lvl="0" indent="-228600" algn="l" defTabSz="914400" rtl="0" eaLnBrk="1" fontAlgn="auto" latinLnBrk="0" hangingPunct="1">
              <a:lnSpc>
                <a:spcPct val="150000"/>
              </a:lnSpc>
              <a:buClrTx/>
              <a:buSzTx/>
              <a:buFont typeface="Wingdings" panose="05000000000000000000" pitchFamily="2" charset="2"/>
              <a:buChar char="Ø"/>
              <a:tabLst/>
              <a:defRPr/>
            </a:pPr>
            <a:r>
              <a:rPr kumimoji="0" lang="zh-CN" altLang="zh-CN" sz="1600" b="1" i="0" u="heavy" strike="noStrike" kern="1200" cap="none" spc="0" normalizeH="0" baseline="0" noProof="0" dirty="0" smtClean="0">
                <a:ln>
                  <a:noFill/>
                </a:ln>
                <a:solidFill>
                  <a:schemeClr val="tx1"/>
                </a:solidFill>
                <a:effectLst/>
                <a:uLnTx/>
                <a:uFillTx/>
                <a:latin typeface="+mn-ea"/>
                <a:cs typeface="+mn-cs"/>
              </a:rPr>
              <a:t>成交价以做市申报价格为准。</a:t>
            </a:r>
            <a:endParaRPr kumimoji="0" lang="en-US" altLang="zh-CN" sz="1600" b="1" i="0" u="heavy" strike="noStrike" kern="1200" cap="none" spc="0" normalizeH="0" baseline="0" noProof="0" dirty="0">
              <a:ln>
                <a:noFill/>
              </a:ln>
              <a:solidFill>
                <a:schemeClr val="tx1"/>
              </a:solidFill>
              <a:effectLst/>
              <a:uLnTx/>
              <a:uFillTx/>
              <a:latin typeface="+mn-ea"/>
              <a:cs typeface="+mn-cs"/>
            </a:endParaRPr>
          </a:p>
        </p:txBody>
      </p:sp>
      <p:sp>
        <p:nvSpPr>
          <p:cNvPr id="12" name="文本框 8"/>
          <p:cNvSpPr txBox="1"/>
          <p:nvPr/>
        </p:nvSpPr>
        <p:spPr>
          <a:xfrm>
            <a:off x="539552" y="5062879"/>
            <a:ext cx="11160000" cy="1624537"/>
          </a:xfrm>
          <a:prstGeom prst="rect">
            <a:avLst/>
          </a:prstGeom>
          <a:ln/>
        </p:spPr>
        <p:style>
          <a:lnRef idx="2">
            <a:schemeClr val="accent2"/>
          </a:lnRef>
          <a:fillRef idx="1">
            <a:schemeClr val="lt1"/>
          </a:fillRef>
          <a:effectRef idx="0">
            <a:schemeClr val="accent2"/>
          </a:effectRef>
          <a:fontRef idx="minor">
            <a:schemeClr val="dk1"/>
          </a:fontRef>
        </p:style>
        <p:txBody>
          <a:bodyPr wrap="square" lIns="108000" rtlCol="0">
            <a:noAutofit/>
          </a:bodyPr>
          <a:lstStyle/>
          <a:p>
            <a:pPr marL="342900" indent="-342900">
              <a:lnSpc>
                <a:spcPct val="150000"/>
              </a:lnSpc>
            </a:pPr>
            <a:r>
              <a:rPr lang="en-US" altLang="zh-CN" sz="1600" b="1" dirty="0" smtClean="0">
                <a:latin typeface="+mn-ea"/>
              </a:rPr>
              <a:t>【</a:t>
            </a:r>
            <a:r>
              <a:rPr lang="zh-CN" altLang="en-US" sz="1600" b="1" dirty="0" smtClean="0">
                <a:solidFill>
                  <a:srgbClr val="C00000"/>
                </a:solidFill>
                <a:latin typeface="+mn-ea"/>
              </a:rPr>
              <a:t>做市商更改报价使限价申报到价</a:t>
            </a:r>
            <a:r>
              <a:rPr lang="en-US" altLang="zh-CN" sz="1600" b="1" dirty="0" smtClean="0">
                <a:solidFill>
                  <a:srgbClr val="C00000"/>
                </a:solidFill>
                <a:latin typeface="+mn-ea"/>
              </a:rPr>
              <a:t>】</a:t>
            </a:r>
            <a:endParaRPr lang="en-US" altLang="zh-CN" sz="1600" b="1" dirty="0">
              <a:solidFill>
                <a:srgbClr val="C00000"/>
              </a:solidFill>
              <a:latin typeface="+mn-ea"/>
            </a:endParaRPr>
          </a:p>
          <a:p>
            <a:pPr marL="285750" indent="-285750">
              <a:lnSpc>
                <a:spcPct val="150000"/>
              </a:lnSpc>
              <a:buFont typeface="Wingdings" panose="05000000000000000000" pitchFamily="2" charset="2"/>
              <a:buChar char="Ø"/>
            </a:pPr>
            <a:r>
              <a:rPr lang="zh-CN" altLang="en-US" sz="1600" dirty="0">
                <a:latin typeface="+mn-ea"/>
              </a:rPr>
              <a:t>限价申报未到</a:t>
            </a:r>
            <a:r>
              <a:rPr lang="zh-CN" altLang="en-US" sz="1600" dirty="0" smtClean="0">
                <a:latin typeface="+mn-ea"/>
              </a:rPr>
              <a:t>价时，</a:t>
            </a:r>
            <a:r>
              <a:rPr lang="zh-CN" altLang="en-US" sz="1600" dirty="0">
                <a:latin typeface="+mn-ea"/>
              </a:rPr>
              <a:t>做市商不负有成交义务</a:t>
            </a:r>
            <a:r>
              <a:rPr lang="zh-CN" altLang="en-US" sz="1600" dirty="0" smtClean="0">
                <a:latin typeface="+mn-ea"/>
              </a:rPr>
              <a:t>。</a:t>
            </a:r>
            <a:endParaRPr lang="en-US" altLang="zh-CN" sz="1600" dirty="0" smtClean="0">
              <a:latin typeface="+mn-ea"/>
            </a:endParaRPr>
          </a:p>
          <a:p>
            <a:pPr marL="285750" lvl="0" indent="-285750">
              <a:lnSpc>
                <a:spcPct val="150000"/>
              </a:lnSpc>
              <a:buFont typeface="Wingdings" panose="05000000000000000000" pitchFamily="2" charset="2"/>
              <a:buChar char="Ø"/>
            </a:pPr>
            <a:r>
              <a:rPr lang="zh-CN" altLang="en-US" sz="1600" dirty="0">
                <a:latin typeface="+mn-ea"/>
              </a:rPr>
              <a:t>因做市商更改报价使限价</a:t>
            </a:r>
            <a:r>
              <a:rPr lang="zh-CN" altLang="en-US" sz="1600" dirty="0" smtClean="0">
                <a:latin typeface="+mn-ea"/>
              </a:rPr>
              <a:t>申报</a:t>
            </a:r>
            <a:r>
              <a:rPr lang="zh-CN" altLang="en-US" sz="1600" dirty="0">
                <a:latin typeface="+mn-ea"/>
              </a:rPr>
              <a:t>到</a:t>
            </a:r>
            <a:r>
              <a:rPr lang="zh-CN" altLang="en-US" sz="1600" dirty="0" smtClean="0">
                <a:latin typeface="+mn-ea"/>
              </a:rPr>
              <a:t>价的，</a:t>
            </a:r>
            <a:r>
              <a:rPr lang="zh-CN" altLang="en-US" sz="1600" dirty="0">
                <a:latin typeface="+mn-ea"/>
              </a:rPr>
              <a:t>全国股份转让系统按照价格优先、时间优先原则将到价限价申报依次与该做市申报进行</a:t>
            </a:r>
            <a:r>
              <a:rPr lang="zh-CN" altLang="en-US" sz="1600" dirty="0" smtClean="0">
                <a:latin typeface="+mn-ea"/>
              </a:rPr>
              <a:t>成交</a:t>
            </a:r>
            <a:r>
              <a:rPr lang="zh-CN" altLang="zh-CN" sz="1600" dirty="0" smtClean="0">
                <a:latin typeface="+mn-ea"/>
              </a:rPr>
              <a:t>。</a:t>
            </a:r>
            <a:r>
              <a:rPr lang="zh-CN" altLang="zh-CN" sz="1600" b="1" u="heavy" dirty="0" smtClean="0">
                <a:latin typeface="+mn-ea"/>
              </a:rPr>
              <a:t>成交价以做市申报价格为准</a:t>
            </a:r>
            <a:r>
              <a:rPr lang="zh-CN" altLang="en-US" sz="1600" b="1" u="heavy" dirty="0" smtClean="0">
                <a:latin typeface="+mn-ea"/>
              </a:rPr>
              <a:t>。</a:t>
            </a:r>
            <a:endParaRPr lang="en-US" altLang="zh-CN" sz="1600" b="1" u="heavy" dirty="0" smtClean="0">
              <a:latin typeface="+mn-ea"/>
            </a:endParaRPr>
          </a:p>
          <a:p>
            <a:pPr marL="285750" indent="-285750">
              <a:lnSpc>
                <a:spcPct val="200000"/>
              </a:lnSpc>
              <a:buFont typeface="Wingdings" panose="05000000000000000000" pitchFamily="2" charset="2"/>
              <a:buChar char="Ø"/>
            </a:pPr>
            <a:endParaRPr lang="en-US" altLang="zh-CN" sz="1600" dirty="0" smtClean="0">
              <a:latin typeface="+mn-ea"/>
            </a:endParaRPr>
          </a:p>
          <a:p>
            <a:pPr>
              <a:lnSpc>
                <a:spcPct val="150000"/>
              </a:lnSpc>
            </a:pPr>
            <a:endParaRPr lang="zh-CN" altLang="en-US" sz="1600" dirty="0">
              <a:latin typeface="+mn-ea"/>
            </a:endParaRPr>
          </a:p>
          <a:p>
            <a:pPr marL="0" indent="0">
              <a:lnSpc>
                <a:spcPct val="150000"/>
              </a:lnSpc>
              <a:buNone/>
            </a:pPr>
            <a:endParaRPr lang="en-US" altLang="zh-CN" sz="1600" b="1" dirty="0">
              <a:latin typeface="+mn-ea"/>
            </a:endParaRPr>
          </a:p>
          <a:p>
            <a:pPr algn="ctr"/>
            <a:endParaRPr lang="zh-CN" altLang="en-US" sz="1600" dirty="0" smtClean="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5482421"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成交举例（限价申报到价即成交）</a:t>
            </a:r>
            <a:endParaRPr lang="zh-CN" altLang="en-US" dirty="0">
              <a:solidFill>
                <a:schemeClr val="tx1">
                  <a:lumMod val="65000"/>
                  <a:lumOff val="35000"/>
                </a:schemeClr>
              </a:solidFill>
            </a:endParaRPr>
          </a:p>
        </p:txBody>
      </p:sp>
      <p:graphicFrame>
        <p:nvGraphicFramePr>
          <p:cNvPr id="7" name="内容占位符 4"/>
          <p:cNvGraphicFramePr>
            <a:graphicFrameLocks/>
          </p:cNvGraphicFramePr>
          <p:nvPr>
            <p:extLst>
              <p:ext uri="{D42A27DB-BD31-4B8C-83A1-F6EECF244321}">
                <p14:modId xmlns="" xmlns:p14="http://schemas.microsoft.com/office/powerpoint/2010/main" val="597515749"/>
              </p:ext>
            </p:extLst>
          </p:nvPr>
        </p:nvGraphicFramePr>
        <p:xfrm>
          <a:off x="696036" y="1813637"/>
          <a:ext cx="4937645" cy="3060000"/>
        </p:xfrm>
        <a:graphic>
          <a:graphicData uri="http://schemas.openxmlformats.org/drawingml/2006/table">
            <a:tbl>
              <a:tblPr firstRow="1" bandRow="1">
                <a:tableStyleId>{5C22544A-7EE6-4342-B048-85BDC9FD1C3A}</a:tableStyleId>
              </a:tblPr>
              <a:tblGrid>
                <a:gridCol w="987529"/>
                <a:gridCol w="987529"/>
                <a:gridCol w="987529"/>
                <a:gridCol w="987529"/>
                <a:gridCol w="987529"/>
              </a:tblGrid>
              <a:tr h="306000">
                <a:tc>
                  <a:txBody>
                    <a:bodyPr/>
                    <a:lstStyle/>
                    <a:p>
                      <a:pPr algn="ctr"/>
                      <a:r>
                        <a:rPr lang="zh-CN" altLang="en-US" sz="1400" b="1" i="0" u="none" strike="noStrike" kern="1200" dirty="0" smtClean="0">
                          <a:solidFill>
                            <a:srgbClr val="FFC000"/>
                          </a:solidFill>
                          <a:latin typeface="微软雅黑" panose="020B0503020204020204" pitchFamily="34" charset="-122"/>
                          <a:ea typeface="微软雅黑" panose="020B0503020204020204" pitchFamily="34" charset="-122"/>
                          <a:cs typeface="+mn-cs"/>
                        </a:rPr>
                        <a:t>做市商</a:t>
                      </a:r>
                      <a:endParaRPr lang="zh-CN" altLang="en-US" sz="1400" b="1" i="0" u="none" strike="noStrike" kern="1200" dirty="0">
                        <a:solidFill>
                          <a:srgbClr val="FFC000"/>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t>B/S</a:t>
                      </a:r>
                      <a:endParaRPr lang="en-US" altLang="zh-CN" sz="1400" b="0" i="0" u="none" strike="noStrike" dirty="0" smtClean="0">
                        <a:solidFill>
                          <a:srgbClr val="000000"/>
                        </a:solidFill>
                        <a:latin typeface="細明體"/>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价格</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1" i="0" u="none" strike="noStrike" kern="1200" dirty="0" smtClean="0">
                          <a:solidFill>
                            <a:srgbClr val="FFC000"/>
                          </a:solidFill>
                          <a:latin typeface="微软雅黑" panose="020B0503020204020204" pitchFamily="34" charset="-122"/>
                          <a:ea typeface="微软雅黑" panose="020B0503020204020204" pitchFamily="34" charset="-122"/>
                          <a:cs typeface="+mn-cs"/>
                        </a:rPr>
                        <a:t>时间</a:t>
                      </a:r>
                      <a:endParaRPr lang="zh-CN" altLang="en-US" sz="1400" b="1" i="0" u="none" strike="noStrike" kern="1200" dirty="0">
                        <a:solidFill>
                          <a:srgbClr val="FFC000"/>
                        </a:solidFill>
                        <a:latin typeface="微软雅黑" panose="020B0503020204020204" pitchFamily="34" charset="-122"/>
                        <a:ea typeface="微软雅黑" panose="020B0503020204020204" pitchFamily="34" charset="-122"/>
                        <a:cs typeface="+mn-cs"/>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003</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17</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10:25:30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001</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10:16:10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002</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10:18:20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004</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19</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3000</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10:27:50</a:t>
                      </a:r>
                      <a:endParaRPr lang="zh-CN" altLang="en-US" sz="1400" dirty="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0" i="0" u="none" strike="noStrike" kern="1200" dirty="0" smtClean="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bl>
          </a:graphicData>
        </a:graphic>
      </p:graphicFrame>
      <p:sp>
        <p:nvSpPr>
          <p:cNvPr id="8" name="文本框 6"/>
          <p:cNvSpPr txBox="1"/>
          <p:nvPr/>
        </p:nvSpPr>
        <p:spPr>
          <a:xfrm>
            <a:off x="7683949" y="1420309"/>
            <a:ext cx="2217985" cy="360040"/>
          </a:xfrm>
          <a:prstGeom prst="rect">
            <a:avLst/>
          </a:prstGeom>
          <a:noFill/>
          <a:ln w="28575">
            <a:noFill/>
            <a:prstDash val="solid"/>
          </a:ln>
        </p:spPr>
        <p:txBody>
          <a:bodyPr wrap="square" lIns="108000" rtlCol="0">
            <a:noAutofit/>
          </a:bodyPr>
          <a:lstStyle/>
          <a:p>
            <a:pPr algn="ctr"/>
            <a:r>
              <a:rPr lang="zh-CN" altLang="en-US" b="1" dirty="0" smtClean="0">
                <a:latin typeface="微软雅黑" panose="020B0503020204020204" pitchFamily="34" charset="-122"/>
                <a:ea typeface="微软雅黑" panose="020B0503020204020204" pitchFamily="34" charset="-122"/>
              </a:rPr>
              <a:t>投资者买入订单</a:t>
            </a:r>
          </a:p>
        </p:txBody>
      </p:sp>
      <p:sp>
        <p:nvSpPr>
          <p:cNvPr id="9" name="文本框 7"/>
          <p:cNvSpPr txBox="1"/>
          <p:nvPr/>
        </p:nvSpPr>
        <p:spPr>
          <a:xfrm>
            <a:off x="2133104" y="1420310"/>
            <a:ext cx="1944215" cy="360040"/>
          </a:xfrm>
          <a:prstGeom prst="rect">
            <a:avLst/>
          </a:prstGeom>
          <a:noFill/>
          <a:ln w="28575">
            <a:noFill/>
            <a:prstDash val="solid"/>
          </a:ln>
        </p:spPr>
        <p:txBody>
          <a:bodyPr wrap="square" lIns="108000" rtlCol="0">
            <a:noAutofit/>
          </a:bodyPr>
          <a:lstStyle/>
          <a:p>
            <a:pPr algn="ctr"/>
            <a:r>
              <a:rPr lang="zh-CN" altLang="en-US" b="1" dirty="0" smtClean="0">
                <a:latin typeface="微软雅黑" panose="020B0503020204020204" pitchFamily="34" charset="-122"/>
                <a:ea typeface="微软雅黑" panose="020B0503020204020204" pitchFamily="34" charset="-122"/>
              </a:rPr>
              <a:t>做市商卖出报价</a:t>
            </a:r>
          </a:p>
        </p:txBody>
      </p:sp>
      <p:graphicFrame>
        <p:nvGraphicFramePr>
          <p:cNvPr id="10" name="内容占位符 4"/>
          <p:cNvGraphicFramePr>
            <a:graphicFrameLocks/>
          </p:cNvGraphicFramePr>
          <p:nvPr>
            <p:extLst>
              <p:ext uri="{D42A27DB-BD31-4B8C-83A1-F6EECF244321}">
                <p14:modId xmlns="" xmlns:p14="http://schemas.microsoft.com/office/powerpoint/2010/main" val="1655128402"/>
              </p:ext>
            </p:extLst>
          </p:nvPr>
        </p:nvGraphicFramePr>
        <p:xfrm>
          <a:off x="6305266" y="1819637"/>
          <a:ext cx="4944150" cy="3048000"/>
        </p:xfrm>
        <a:graphic>
          <a:graphicData uri="http://schemas.openxmlformats.org/drawingml/2006/table">
            <a:tbl>
              <a:tblPr firstRow="1" bandRow="1">
                <a:tableStyleId>{F5AB1C69-6EDB-4FF4-983F-18BD219EF322}</a:tableStyleId>
              </a:tblPr>
              <a:tblGrid>
                <a:gridCol w="679279"/>
                <a:gridCol w="869935"/>
                <a:gridCol w="476866"/>
                <a:gridCol w="897867"/>
                <a:gridCol w="748223"/>
                <a:gridCol w="1271980"/>
              </a:tblGrid>
              <a:tr h="260473">
                <a:tc>
                  <a:txBody>
                    <a:bodyPr/>
                    <a:lstStyle/>
                    <a:p>
                      <a:pPr algn="ctr"/>
                      <a:r>
                        <a:rPr lang="zh-CN" altLang="en-US" sz="1400" b="1" i="0" u="none" strike="noStrike" kern="1200" dirty="0" smtClean="0">
                          <a:solidFill>
                            <a:srgbClr val="FFC000"/>
                          </a:solidFill>
                          <a:latin typeface="微软雅黑" panose="020B0503020204020204" pitchFamily="34" charset="-122"/>
                          <a:ea typeface="微软雅黑" panose="020B0503020204020204" pitchFamily="34" charset="-122"/>
                          <a:cs typeface="+mn-cs"/>
                        </a:rPr>
                        <a:t>到价</a:t>
                      </a:r>
                      <a:endParaRPr lang="zh-CN" altLang="en-US" sz="1400" b="1" i="0" u="none" strike="noStrike" kern="1200" dirty="0">
                        <a:solidFill>
                          <a:srgbClr val="FFC000"/>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订单号</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latin typeface="+mn-lt"/>
                          <a:ea typeface="微软雅黑" panose="020B0503020204020204" pitchFamily="34" charset="-122"/>
                        </a:rPr>
                        <a:t>B/S</a:t>
                      </a:r>
                      <a:endParaRPr lang="en-US" altLang="zh-CN" sz="1400" b="0" i="0" u="none" strike="noStrike" dirty="0" smtClean="0">
                        <a:solidFill>
                          <a:srgbClr val="000000"/>
                        </a:solidFill>
                        <a:latin typeface="+mn-lt"/>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价格</a:t>
                      </a:r>
                      <a:endParaRPr lang="en-US" altLang="zh-CN" sz="1400" b="0" i="0" u="none" strike="noStrike" kern="1200" dirty="0" smtClean="0">
                        <a:solidFill>
                          <a:schemeClr val="lt1"/>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u="none" strike="noStrike" kern="1200" dirty="0" smtClean="0">
                          <a:latin typeface="微软雅黑" panose="020B0503020204020204" pitchFamily="34" charset="-122"/>
                          <a:ea typeface="微软雅黑" panose="020B0503020204020204" pitchFamily="34" charset="-122"/>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1" i="0" u="none" strike="noStrike" kern="1200" dirty="0" smtClean="0">
                          <a:solidFill>
                            <a:srgbClr val="FFC000"/>
                          </a:solidFill>
                          <a:latin typeface="微软雅黑" panose="020B0503020204020204" pitchFamily="34" charset="-122"/>
                          <a:ea typeface="微软雅黑" panose="020B0503020204020204" pitchFamily="34" charset="-122"/>
                          <a:cs typeface="+mn-cs"/>
                        </a:rPr>
                        <a:t>时间</a:t>
                      </a:r>
                      <a:endParaRPr lang="zh-CN" altLang="en-US" sz="1400" b="1" i="0" u="none" strike="noStrike" kern="1200" dirty="0">
                        <a:solidFill>
                          <a:srgbClr val="FFC000"/>
                        </a:solidFill>
                        <a:latin typeface="微软雅黑" panose="020B0503020204020204" pitchFamily="34" charset="-122"/>
                        <a:ea typeface="微软雅黑" panose="020B0503020204020204" pitchFamily="34" charset="-122"/>
                        <a:cs typeface="+mn-cs"/>
                      </a:endParaRPr>
                    </a:p>
                  </a:txBody>
                  <a:tcPr/>
                </a:tc>
              </a:tr>
              <a:tr h="260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001</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10:16:20</a:t>
                      </a:r>
                      <a:endParaRPr lang="zh-CN" altLang="en-US" sz="1400" b="0" i="0" u="none" strike="noStrike" kern="1200" dirty="0">
                        <a:solidFill>
                          <a:schemeClr val="tx1"/>
                        </a:solidFill>
                        <a:latin typeface="Times New Roman"/>
                        <a:ea typeface="+mn-ea"/>
                        <a:cs typeface="+mn-cs"/>
                      </a:endParaRPr>
                    </a:p>
                  </a:txBody>
                  <a:tcPr/>
                </a:tc>
              </a:tr>
              <a:tr h="260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002</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5000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10:18:30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260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003</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16.2</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3000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10:20:40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260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004</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16.8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3000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10:25:10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26047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70C0"/>
                          </a:solidFill>
                          <a:effectLst/>
                          <a:latin typeface="Calibri" pitchFamily="34" charset="0"/>
                          <a:ea typeface="+mn-ea"/>
                          <a:sym typeface="Wingdings" pitchFamily="2" charset="2"/>
                        </a:rPr>
                        <a:t></a:t>
                      </a:r>
                      <a:endParaRPr kumimoji="0" lang="zh-TW" altLang="zh-TW" sz="1400" b="1" i="0" u="none" strike="noStrike" cap="none" normalizeH="0" baseline="0" dirty="0" smtClean="0">
                        <a:ln>
                          <a:noFill/>
                        </a:ln>
                        <a:solidFill>
                          <a:srgbClr val="0070C0"/>
                        </a:solidFill>
                        <a:effectLst/>
                        <a:latin typeface="Calibri" pitchFamily="34" charset="0"/>
                        <a:ea typeface="+mn-ea"/>
                      </a:endParaRPr>
                    </a:p>
                  </a:txBody>
                  <a:tcPr/>
                </a:tc>
                <a:tc>
                  <a:txBody>
                    <a:bodyPr/>
                    <a:lstStyle/>
                    <a:p>
                      <a:pPr algn="ctr"/>
                      <a:r>
                        <a:rPr lang="en-US" altLang="zh-CN" sz="1400" b="0" i="0" u="none" strike="noStrike" kern="1200" dirty="0" smtClean="0">
                          <a:solidFill>
                            <a:srgbClr val="0070C0"/>
                          </a:solidFill>
                          <a:latin typeface="Times New Roman"/>
                          <a:ea typeface="+mn-ea"/>
                          <a:cs typeface="+mn-cs"/>
                        </a:rPr>
                        <a:t>005</a:t>
                      </a:r>
                      <a:endParaRPr lang="zh-CN" altLang="en-US" sz="1400" b="0" i="0" u="none" strike="noStrike" kern="1200" dirty="0">
                        <a:solidFill>
                          <a:srgbClr val="0070C0"/>
                        </a:solidFill>
                        <a:latin typeface="Times New Roman"/>
                        <a:ea typeface="+mn-ea"/>
                        <a:cs typeface="+mn-cs"/>
                      </a:endParaRPr>
                    </a:p>
                  </a:txBody>
                  <a:tcPr/>
                </a:tc>
                <a:tc>
                  <a:txBody>
                    <a:bodyPr/>
                    <a:lstStyle/>
                    <a:p>
                      <a:pPr algn="ctr"/>
                      <a:r>
                        <a:rPr lang="en-US" altLang="zh-CN" sz="1400" b="0" i="0" u="none" strike="noStrike" kern="1200" dirty="0" smtClean="0">
                          <a:solidFill>
                            <a:srgbClr val="0070C0"/>
                          </a:solidFill>
                          <a:latin typeface="Times New Roman"/>
                          <a:ea typeface="+mn-ea"/>
                          <a:cs typeface="+mn-cs"/>
                        </a:rPr>
                        <a:t>B</a:t>
                      </a:r>
                      <a:endParaRPr lang="zh-CN" altLang="en-US" sz="1400" b="0" i="0" u="none" strike="noStrike" kern="1200" dirty="0">
                        <a:solidFill>
                          <a:srgbClr val="0070C0"/>
                        </a:solidFill>
                        <a:latin typeface="Times New Roman"/>
                        <a:ea typeface="+mn-ea"/>
                        <a:cs typeface="+mn-cs"/>
                      </a:endParaRPr>
                    </a:p>
                  </a:txBody>
                  <a:tcPr/>
                </a:tc>
                <a:tc>
                  <a:txBody>
                    <a:bodyPr/>
                    <a:lstStyle/>
                    <a:p>
                      <a:pPr algn="ctr"/>
                      <a:r>
                        <a:rPr lang="en-US" altLang="zh-CN" sz="1400" b="0" i="0" u="none" strike="noStrike" kern="1200" dirty="0" smtClean="0">
                          <a:solidFill>
                            <a:srgbClr val="0070C0"/>
                          </a:solidFill>
                          <a:latin typeface="Times New Roman"/>
                          <a:ea typeface="+mn-ea"/>
                          <a:cs typeface="+mn-cs"/>
                        </a:rPr>
                        <a:t>18</a:t>
                      </a:r>
                      <a:endParaRPr lang="zh-CN" altLang="en-US" sz="1400" b="0" i="0" u="none" strike="noStrike" kern="1200" dirty="0">
                        <a:solidFill>
                          <a:srgbClr val="0070C0"/>
                        </a:solidFill>
                        <a:latin typeface="Times New Roman"/>
                        <a:ea typeface="+mn-ea"/>
                        <a:cs typeface="+mn-cs"/>
                      </a:endParaRPr>
                    </a:p>
                  </a:txBody>
                  <a:tcPr/>
                </a:tc>
                <a:tc>
                  <a:txBody>
                    <a:bodyPr/>
                    <a:lstStyle/>
                    <a:p>
                      <a:pPr algn="ctr"/>
                      <a:r>
                        <a:rPr lang="en-US" altLang="zh-CN" sz="1400" b="0" i="0" u="none" strike="noStrike" kern="1200" dirty="0" smtClean="0">
                          <a:solidFill>
                            <a:srgbClr val="0070C0"/>
                          </a:solidFill>
                          <a:latin typeface="Times New Roman"/>
                          <a:ea typeface="+mn-ea"/>
                          <a:cs typeface="+mn-cs"/>
                        </a:rPr>
                        <a:t>5000</a:t>
                      </a:r>
                      <a:endParaRPr lang="zh-CN" altLang="en-US" sz="1400" b="0" i="0" u="none" strike="noStrike" kern="1200" dirty="0">
                        <a:solidFill>
                          <a:srgbClr val="0070C0"/>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10:28:50</a:t>
                      </a:r>
                      <a:endParaRPr lang="zh-CN" altLang="en-US" sz="1400"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endParaRPr>
                    </a:p>
                  </a:txBody>
                  <a:tcPr/>
                </a:tc>
              </a:tr>
              <a:tr h="260473">
                <a:tc>
                  <a:txBody>
                    <a:bodyPr/>
                    <a:lstStyle/>
                    <a:p>
                      <a:pPr algn="ctr"/>
                      <a:endParaRPr lang="zh-CN" altLang="en-US" sz="1400" b="0" i="0" u="none" strike="noStrike" kern="1200" dirty="0">
                        <a:solidFill>
                          <a:schemeClr val="bg2"/>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260473">
                <a:tc>
                  <a:txBody>
                    <a:bodyPr/>
                    <a:lstStyle/>
                    <a:p>
                      <a:pPr algn="ctr"/>
                      <a:endParaRPr lang="zh-CN" altLang="en-US" sz="1400" b="0" i="0" u="none" strike="noStrike" kern="1200" dirty="0">
                        <a:solidFill>
                          <a:schemeClr val="bg2"/>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260473">
                <a:tc>
                  <a:txBody>
                    <a:bodyPr/>
                    <a:lstStyle/>
                    <a:p>
                      <a:pPr algn="ctr"/>
                      <a:endParaRPr lang="zh-CN" altLang="en-US" sz="1400" b="0" i="0" u="none" strike="noStrike" kern="1200">
                        <a:solidFill>
                          <a:schemeClr val="bg2"/>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260473">
                <a:tc>
                  <a:txBody>
                    <a:bodyPr/>
                    <a:lstStyle/>
                    <a:p>
                      <a:pPr algn="ctr"/>
                      <a:endParaRPr lang="zh-CN" altLang="en-US" sz="1400" b="0" i="0" u="none" strike="noStrike" kern="1200" dirty="0">
                        <a:solidFill>
                          <a:schemeClr val="bg2"/>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bl>
          </a:graphicData>
        </a:graphic>
      </p:graphicFrame>
      <p:sp>
        <p:nvSpPr>
          <p:cNvPr id="11" name="橢圓形圖說文字 5"/>
          <p:cNvSpPr>
            <a:spLocks noChangeArrowheads="1"/>
          </p:cNvSpPr>
          <p:nvPr/>
        </p:nvSpPr>
        <p:spPr bwMode="auto">
          <a:xfrm>
            <a:off x="1219003" y="3498870"/>
            <a:ext cx="2591817" cy="1223962"/>
          </a:xfrm>
          <a:prstGeom prst="wedgeEllipseCallout">
            <a:avLst>
              <a:gd name="adj1" fmla="val 8495"/>
              <a:gd name="adj2" fmla="val -69861"/>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en-US" sz="1800" dirty="0">
              <a:latin typeface="微软雅黑" panose="020B0503020204020204" pitchFamily="34" charset="-122"/>
              <a:ea typeface="微软雅黑" panose="020B0503020204020204" pitchFamily="34" charset="-122"/>
            </a:endParaRPr>
          </a:p>
        </p:txBody>
      </p:sp>
      <p:sp>
        <p:nvSpPr>
          <p:cNvPr id="12" name="文本框 12"/>
          <p:cNvSpPr txBox="1"/>
          <p:nvPr/>
        </p:nvSpPr>
        <p:spPr>
          <a:xfrm>
            <a:off x="1501144" y="3839368"/>
            <a:ext cx="1972815" cy="864096"/>
          </a:xfrm>
          <a:prstGeom prst="rect">
            <a:avLst/>
          </a:prstGeom>
          <a:noFill/>
          <a:ln w="28575">
            <a:noFill/>
            <a:prstDash val="solid"/>
          </a:ln>
        </p:spPr>
        <p:txBody>
          <a:bodyPr wrap="square" lIns="108000" rtlCol="0">
            <a:noAutofit/>
          </a:bodyPr>
          <a:lstStyle/>
          <a:p>
            <a:pPr algn="ctr"/>
            <a:r>
              <a:rPr lang="zh-CN" altLang="en-US" sz="1600" dirty="0" smtClean="0">
                <a:latin typeface="微软雅黑" panose="020B0503020204020204" pitchFamily="34" charset="-122"/>
                <a:ea typeface="微软雅黑" panose="020B0503020204020204" pitchFamily="34" charset="-122"/>
              </a:rPr>
              <a:t>按照价格优先</a:t>
            </a:r>
            <a:r>
              <a:rPr lang="zh-CN" altLang="en-US" sz="1600" dirty="0">
                <a:latin typeface="微软雅黑" panose="020B0503020204020204" pitchFamily="34" charset="-122"/>
                <a:ea typeface="微软雅黑" panose="020B0503020204020204" pitchFamily="34" charset="-122"/>
              </a:rPr>
              <a:t>、时间优先原则排序</a:t>
            </a:r>
            <a:endParaRPr lang="zh-TW" altLang="en-US" sz="1600" dirty="0">
              <a:latin typeface="微软雅黑" panose="020B0503020204020204" pitchFamily="34" charset="-122"/>
              <a:ea typeface="微软雅黑" panose="020B0503020204020204" pitchFamily="34" charset="-122"/>
            </a:endParaRPr>
          </a:p>
          <a:p>
            <a:pPr algn="ctr"/>
            <a:endParaRPr lang="zh-CN" altLang="en-US" b="1" dirty="0" smtClean="0">
              <a:latin typeface="华文楷体" panose="02010600040101010101" pitchFamily="2" charset="-122"/>
              <a:ea typeface="华文楷体" panose="02010600040101010101" pitchFamily="2" charset="-122"/>
            </a:endParaRPr>
          </a:p>
        </p:txBody>
      </p:sp>
      <p:sp>
        <p:nvSpPr>
          <p:cNvPr id="13" name="橢圓形圖說文字 10"/>
          <p:cNvSpPr>
            <a:spLocks noChangeArrowheads="1"/>
          </p:cNvSpPr>
          <p:nvPr/>
        </p:nvSpPr>
        <p:spPr bwMode="auto">
          <a:xfrm>
            <a:off x="7584488" y="4121616"/>
            <a:ext cx="2304256" cy="694726"/>
          </a:xfrm>
          <a:prstGeom prst="wedgeEllipseCallout">
            <a:avLst>
              <a:gd name="adj1" fmla="val -76542"/>
              <a:gd name="adj2" fmla="val -137815"/>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4" name="文本框 14"/>
          <p:cNvSpPr txBox="1"/>
          <p:nvPr/>
        </p:nvSpPr>
        <p:spPr>
          <a:xfrm>
            <a:off x="7762852" y="4298714"/>
            <a:ext cx="1800200" cy="359866"/>
          </a:xfrm>
          <a:prstGeom prst="rect">
            <a:avLst/>
          </a:prstGeom>
          <a:noFill/>
          <a:ln w="28575">
            <a:noFill/>
            <a:prstDash val="solid"/>
          </a:ln>
        </p:spPr>
        <p:txBody>
          <a:bodyPr wrap="square" lIns="108000" rtlCol="0">
            <a:noAutofit/>
          </a:bodyPr>
          <a:lstStyle/>
          <a:p>
            <a:pPr algn="ctr"/>
            <a:r>
              <a:rPr lang="zh-CN" altLang="en-US" sz="1600" dirty="0">
                <a:latin typeface="微软雅黑" panose="020B0503020204020204" pitchFamily="34" charset="-122"/>
                <a:ea typeface="微软雅黑" panose="020B0503020204020204" pitchFamily="34" charset="-122"/>
              </a:rPr>
              <a:t>到</a:t>
            </a:r>
            <a:r>
              <a:rPr lang="zh-CN" altLang="en-US" sz="1600" dirty="0" smtClean="0">
                <a:latin typeface="微软雅黑" panose="020B0503020204020204" pitchFamily="34" charset="-122"/>
                <a:ea typeface="微软雅黑" panose="020B0503020204020204" pitchFamily="34" charset="-122"/>
              </a:rPr>
              <a:t>价限价申报</a:t>
            </a:r>
          </a:p>
        </p:txBody>
      </p:sp>
      <p:grpSp>
        <p:nvGrpSpPr>
          <p:cNvPr id="15" name="组合 14"/>
          <p:cNvGrpSpPr/>
          <p:nvPr/>
        </p:nvGrpSpPr>
        <p:grpSpPr>
          <a:xfrm>
            <a:off x="1201003" y="5063316"/>
            <a:ext cx="5745707" cy="1547377"/>
            <a:chOff x="1034772" y="4777258"/>
            <a:chExt cx="5697468" cy="1943873"/>
          </a:xfrm>
        </p:grpSpPr>
        <p:sp>
          <p:nvSpPr>
            <p:cNvPr id="16" name="任意多边形 15"/>
            <p:cNvSpPr/>
            <p:nvPr/>
          </p:nvSpPr>
          <p:spPr>
            <a:xfrm>
              <a:off x="1034772" y="6240773"/>
              <a:ext cx="5697468" cy="480358"/>
            </a:xfrm>
            <a:custGeom>
              <a:avLst/>
              <a:gdLst>
                <a:gd name="connsiteX0" fmla="*/ 0 w 6120680"/>
                <a:gd name="connsiteY0" fmla="*/ 0 h 480358"/>
                <a:gd name="connsiteX1" fmla="*/ 6120680 w 6120680"/>
                <a:gd name="connsiteY1" fmla="*/ 0 h 480358"/>
                <a:gd name="connsiteX2" fmla="*/ 6120680 w 6120680"/>
                <a:gd name="connsiteY2" fmla="*/ 480358 h 480358"/>
                <a:gd name="connsiteX3" fmla="*/ 0 w 6120680"/>
                <a:gd name="connsiteY3" fmla="*/ 480358 h 480358"/>
                <a:gd name="connsiteX4" fmla="*/ 0 w 6120680"/>
                <a:gd name="connsiteY4" fmla="*/ 0 h 48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680" h="480358">
                  <a:moveTo>
                    <a:pt x="0" y="0"/>
                  </a:moveTo>
                  <a:lnTo>
                    <a:pt x="6120680" y="0"/>
                  </a:lnTo>
                  <a:lnTo>
                    <a:pt x="6120680" y="480358"/>
                  </a:lnTo>
                  <a:lnTo>
                    <a:pt x="0" y="480358"/>
                  </a:lnTo>
                  <a:lnTo>
                    <a:pt x="0" y="0"/>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zh-CN" altLang="zh-CN" sz="1500" kern="1200" dirty="0" smtClean="0">
                  <a:solidFill>
                    <a:schemeClr val="dk1"/>
                  </a:solidFill>
                  <a:effectLst/>
                  <a:latin typeface="+mn-ea"/>
                  <a:cs typeface="+mn-cs"/>
                </a:rPr>
                <a:t>③</a:t>
              </a:r>
              <a:r>
                <a:rPr lang="zh-CN" altLang="en-US" sz="1500" kern="1200" dirty="0" smtClean="0">
                  <a:solidFill>
                    <a:schemeClr val="tx1"/>
                  </a:solidFill>
                  <a:latin typeface="+mn-ea"/>
                </a:rPr>
                <a:t>做市商</a:t>
              </a:r>
              <a:r>
                <a:rPr lang="en-US" sz="1500" kern="1200" dirty="0" smtClean="0">
                  <a:solidFill>
                    <a:schemeClr val="tx1"/>
                  </a:solidFill>
                  <a:latin typeface="+mn-ea"/>
                </a:rPr>
                <a:t>002</a:t>
              </a:r>
              <a:r>
                <a:rPr lang="zh-CN" sz="1500" kern="1200" dirty="0" smtClean="0">
                  <a:solidFill>
                    <a:schemeClr val="tx1"/>
                  </a:solidFill>
                  <a:latin typeface="+mn-ea"/>
                </a:rPr>
                <a:t>：成交</a:t>
              </a:r>
              <a:r>
                <a:rPr lang="en-US" altLang="zh-CN" sz="1500" kern="1200" dirty="0" smtClean="0">
                  <a:solidFill>
                    <a:schemeClr val="tx1"/>
                  </a:solidFill>
                  <a:latin typeface="+mn-ea"/>
                </a:rPr>
                <a:t>2</a:t>
              </a:r>
              <a:r>
                <a:rPr lang="en-US" sz="1500" kern="1200" dirty="0" smtClean="0">
                  <a:solidFill>
                    <a:schemeClr val="tx1"/>
                  </a:solidFill>
                  <a:latin typeface="+mn-ea"/>
                </a:rPr>
                <a:t>000</a:t>
              </a:r>
              <a:r>
                <a:rPr lang="zh-CN" sz="1500" kern="1200" dirty="0" smtClean="0">
                  <a:solidFill>
                    <a:schemeClr val="tx1"/>
                  </a:solidFill>
                  <a:latin typeface="+mn-ea"/>
                </a:rPr>
                <a:t>股，成交价</a:t>
              </a:r>
              <a:r>
                <a:rPr lang="en-US" sz="1500" kern="1200" dirty="0" smtClean="0">
                  <a:solidFill>
                    <a:schemeClr val="tx1"/>
                  </a:solidFill>
                  <a:latin typeface="+mn-ea"/>
                </a:rPr>
                <a:t>18</a:t>
              </a:r>
              <a:r>
                <a:rPr lang="zh-CN" sz="1500" kern="1200" dirty="0" smtClean="0">
                  <a:solidFill>
                    <a:schemeClr val="tx1"/>
                  </a:solidFill>
                  <a:latin typeface="+mn-ea"/>
                </a:rPr>
                <a:t>元</a:t>
              </a:r>
              <a:endParaRPr lang="zh-CN" sz="1500" kern="1200" dirty="0">
                <a:solidFill>
                  <a:schemeClr val="tx1"/>
                </a:solidFill>
                <a:latin typeface="+mn-ea"/>
              </a:endParaRPr>
            </a:p>
          </p:txBody>
        </p:sp>
        <p:sp>
          <p:nvSpPr>
            <p:cNvPr id="17" name="任意多边形 16"/>
            <p:cNvSpPr/>
            <p:nvPr/>
          </p:nvSpPr>
          <p:spPr>
            <a:xfrm>
              <a:off x="1034772" y="5509186"/>
              <a:ext cx="5697468" cy="738792"/>
            </a:xfrm>
            <a:custGeom>
              <a:avLst/>
              <a:gdLst>
                <a:gd name="connsiteX0" fmla="*/ 0 w 6120680"/>
                <a:gd name="connsiteY0" fmla="*/ 258746 h 738790"/>
                <a:gd name="connsiteX1" fmla="*/ 2967991 w 6120680"/>
                <a:gd name="connsiteY1" fmla="*/ 258746 h 738790"/>
                <a:gd name="connsiteX2" fmla="*/ 2967991 w 6120680"/>
                <a:gd name="connsiteY2" fmla="*/ 184698 h 738790"/>
                <a:gd name="connsiteX3" fmla="*/ 2875643 w 6120680"/>
                <a:gd name="connsiteY3" fmla="*/ 184698 h 738790"/>
                <a:gd name="connsiteX4" fmla="*/ 3060340 w 6120680"/>
                <a:gd name="connsiteY4" fmla="*/ 0 h 738790"/>
                <a:gd name="connsiteX5" fmla="*/ 3245038 w 6120680"/>
                <a:gd name="connsiteY5" fmla="*/ 184698 h 738790"/>
                <a:gd name="connsiteX6" fmla="*/ 3152689 w 6120680"/>
                <a:gd name="connsiteY6" fmla="*/ 184698 h 738790"/>
                <a:gd name="connsiteX7" fmla="*/ 3152689 w 6120680"/>
                <a:gd name="connsiteY7" fmla="*/ 258746 h 738790"/>
                <a:gd name="connsiteX8" fmla="*/ 6120680 w 6120680"/>
                <a:gd name="connsiteY8" fmla="*/ 258746 h 738790"/>
                <a:gd name="connsiteX9" fmla="*/ 6120680 w 6120680"/>
                <a:gd name="connsiteY9" fmla="*/ 738790 h 738790"/>
                <a:gd name="connsiteX10" fmla="*/ 0 w 6120680"/>
                <a:gd name="connsiteY10" fmla="*/ 738790 h 738790"/>
                <a:gd name="connsiteX11" fmla="*/ 0 w 6120680"/>
                <a:gd name="connsiteY11" fmla="*/ 258746 h 7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738790">
                  <a:moveTo>
                    <a:pt x="6120680" y="480044"/>
                  </a:moveTo>
                  <a:lnTo>
                    <a:pt x="3152689" y="480044"/>
                  </a:lnTo>
                  <a:lnTo>
                    <a:pt x="3152689" y="554092"/>
                  </a:lnTo>
                  <a:lnTo>
                    <a:pt x="3245037" y="554092"/>
                  </a:lnTo>
                  <a:lnTo>
                    <a:pt x="3060340" y="738789"/>
                  </a:lnTo>
                  <a:lnTo>
                    <a:pt x="2875642" y="554092"/>
                  </a:lnTo>
                  <a:lnTo>
                    <a:pt x="2967991" y="554092"/>
                  </a:lnTo>
                  <a:lnTo>
                    <a:pt x="2967991" y="480044"/>
                  </a:lnTo>
                  <a:lnTo>
                    <a:pt x="0" y="480044"/>
                  </a:lnTo>
                  <a:lnTo>
                    <a:pt x="0" y="1"/>
                  </a:lnTo>
                  <a:lnTo>
                    <a:pt x="6120680" y="1"/>
                  </a:lnTo>
                  <a:lnTo>
                    <a:pt x="6120680" y="480044"/>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79" tIns="106681" rIns="106680" bIns="365427" numCol="1" spcCol="1270" anchor="ctr" anchorCtr="0">
              <a:noAutofit/>
            </a:bodyPr>
            <a:lstStyle/>
            <a:p>
              <a:pPr lvl="0" algn="l" defTabSz="666750" rtl="0">
                <a:lnSpc>
                  <a:spcPct val="90000"/>
                </a:lnSpc>
                <a:spcBef>
                  <a:spcPct val="0"/>
                </a:spcBef>
                <a:spcAft>
                  <a:spcPct val="35000"/>
                </a:spcAft>
              </a:pPr>
              <a:r>
                <a:rPr lang="zh-CN" altLang="zh-CN" sz="1500" kern="1200" dirty="0" smtClean="0">
                  <a:solidFill>
                    <a:schemeClr val="dk1"/>
                  </a:solidFill>
                  <a:effectLst/>
                  <a:latin typeface="+mn-ea"/>
                  <a:cs typeface="+mn-cs"/>
                </a:rPr>
                <a:t>②</a:t>
              </a:r>
              <a:r>
                <a:rPr lang="zh-CN" altLang="en-US" sz="1500" kern="1200" dirty="0" smtClean="0">
                  <a:solidFill>
                    <a:schemeClr val="tx1"/>
                  </a:solidFill>
                  <a:latin typeface="+mn-ea"/>
                </a:rPr>
                <a:t>做市商</a:t>
              </a:r>
              <a:r>
                <a:rPr lang="en-US" sz="1500" kern="1200" dirty="0" smtClean="0">
                  <a:solidFill>
                    <a:schemeClr val="tx1"/>
                  </a:solidFill>
                  <a:latin typeface="+mn-ea"/>
                </a:rPr>
                <a:t>001</a:t>
              </a:r>
              <a:r>
                <a:rPr lang="zh-CN" sz="1500" kern="1200" dirty="0" smtClean="0">
                  <a:solidFill>
                    <a:schemeClr val="tx1"/>
                  </a:solidFill>
                  <a:latin typeface="+mn-ea"/>
                </a:rPr>
                <a:t>：成交</a:t>
              </a:r>
              <a:r>
                <a:rPr lang="en-US" sz="1500" kern="1200" dirty="0" smtClean="0">
                  <a:solidFill>
                    <a:schemeClr val="tx1"/>
                  </a:solidFill>
                  <a:latin typeface="+mn-ea"/>
                </a:rPr>
                <a:t>2000</a:t>
              </a:r>
              <a:r>
                <a:rPr lang="zh-CN" sz="1500" kern="1200" dirty="0" smtClean="0">
                  <a:solidFill>
                    <a:schemeClr val="tx1"/>
                  </a:solidFill>
                  <a:latin typeface="+mn-ea"/>
                </a:rPr>
                <a:t>股，成交价</a:t>
              </a:r>
              <a:r>
                <a:rPr lang="en-US" sz="1500" kern="1200" dirty="0" smtClean="0">
                  <a:solidFill>
                    <a:schemeClr val="tx1"/>
                  </a:solidFill>
                  <a:latin typeface="+mn-ea"/>
                </a:rPr>
                <a:t>18</a:t>
              </a:r>
              <a:r>
                <a:rPr lang="zh-CN" sz="1500" kern="1200" dirty="0" smtClean="0">
                  <a:solidFill>
                    <a:schemeClr val="tx1"/>
                  </a:solidFill>
                  <a:latin typeface="+mn-ea"/>
                </a:rPr>
                <a:t>元（同一价格、时间优先）</a:t>
              </a:r>
              <a:endParaRPr lang="zh-CN" sz="1500" kern="1200" dirty="0">
                <a:solidFill>
                  <a:schemeClr val="tx1"/>
                </a:solidFill>
                <a:latin typeface="+mn-ea"/>
              </a:endParaRPr>
            </a:p>
          </p:txBody>
        </p:sp>
        <p:sp>
          <p:nvSpPr>
            <p:cNvPr id="18" name="任意多边形 17"/>
            <p:cNvSpPr/>
            <p:nvPr/>
          </p:nvSpPr>
          <p:spPr>
            <a:xfrm>
              <a:off x="1034772" y="4777258"/>
              <a:ext cx="5697468" cy="738792"/>
            </a:xfrm>
            <a:custGeom>
              <a:avLst/>
              <a:gdLst>
                <a:gd name="connsiteX0" fmla="*/ 0 w 6120680"/>
                <a:gd name="connsiteY0" fmla="*/ 258746 h 738790"/>
                <a:gd name="connsiteX1" fmla="*/ 2967991 w 6120680"/>
                <a:gd name="connsiteY1" fmla="*/ 258746 h 738790"/>
                <a:gd name="connsiteX2" fmla="*/ 2967991 w 6120680"/>
                <a:gd name="connsiteY2" fmla="*/ 184698 h 738790"/>
                <a:gd name="connsiteX3" fmla="*/ 2875643 w 6120680"/>
                <a:gd name="connsiteY3" fmla="*/ 184698 h 738790"/>
                <a:gd name="connsiteX4" fmla="*/ 3060340 w 6120680"/>
                <a:gd name="connsiteY4" fmla="*/ 0 h 738790"/>
                <a:gd name="connsiteX5" fmla="*/ 3245038 w 6120680"/>
                <a:gd name="connsiteY5" fmla="*/ 184698 h 738790"/>
                <a:gd name="connsiteX6" fmla="*/ 3152689 w 6120680"/>
                <a:gd name="connsiteY6" fmla="*/ 184698 h 738790"/>
                <a:gd name="connsiteX7" fmla="*/ 3152689 w 6120680"/>
                <a:gd name="connsiteY7" fmla="*/ 258746 h 738790"/>
                <a:gd name="connsiteX8" fmla="*/ 6120680 w 6120680"/>
                <a:gd name="connsiteY8" fmla="*/ 258746 h 738790"/>
                <a:gd name="connsiteX9" fmla="*/ 6120680 w 6120680"/>
                <a:gd name="connsiteY9" fmla="*/ 738790 h 738790"/>
                <a:gd name="connsiteX10" fmla="*/ 0 w 6120680"/>
                <a:gd name="connsiteY10" fmla="*/ 738790 h 738790"/>
                <a:gd name="connsiteX11" fmla="*/ 0 w 6120680"/>
                <a:gd name="connsiteY11" fmla="*/ 258746 h 7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738790">
                  <a:moveTo>
                    <a:pt x="6120680" y="480044"/>
                  </a:moveTo>
                  <a:lnTo>
                    <a:pt x="3152689" y="480044"/>
                  </a:lnTo>
                  <a:lnTo>
                    <a:pt x="3152689" y="554092"/>
                  </a:lnTo>
                  <a:lnTo>
                    <a:pt x="3245037" y="554092"/>
                  </a:lnTo>
                  <a:lnTo>
                    <a:pt x="3060340" y="738789"/>
                  </a:lnTo>
                  <a:lnTo>
                    <a:pt x="2875642" y="554092"/>
                  </a:lnTo>
                  <a:lnTo>
                    <a:pt x="2967991" y="554092"/>
                  </a:lnTo>
                  <a:lnTo>
                    <a:pt x="2967991" y="480044"/>
                  </a:lnTo>
                  <a:lnTo>
                    <a:pt x="0" y="480044"/>
                  </a:lnTo>
                  <a:lnTo>
                    <a:pt x="0" y="1"/>
                  </a:lnTo>
                  <a:lnTo>
                    <a:pt x="6120680" y="1"/>
                  </a:lnTo>
                  <a:lnTo>
                    <a:pt x="6120680" y="480044"/>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79" tIns="106681" rIns="106680" bIns="365427" numCol="1" spcCol="1270" anchor="ctr" anchorCtr="0">
              <a:noAutofit/>
            </a:bodyPr>
            <a:lstStyle/>
            <a:p>
              <a:pPr lvl="0" algn="l" defTabSz="666750" rtl="0">
                <a:lnSpc>
                  <a:spcPct val="90000"/>
                </a:lnSpc>
                <a:spcBef>
                  <a:spcPct val="0"/>
                </a:spcBef>
                <a:spcAft>
                  <a:spcPct val="35000"/>
                </a:spcAft>
              </a:pPr>
              <a:r>
                <a:rPr lang="zh-CN" altLang="zh-CN" sz="1500" kern="1200" dirty="0" smtClean="0">
                  <a:solidFill>
                    <a:schemeClr val="dk1"/>
                  </a:solidFill>
                  <a:effectLst/>
                  <a:latin typeface="+mn-ea"/>
                  <a:cs typeface="+mn-cs"/>
                </a:rPr>
                <a:t>①</a:t>
              </a:r>
              <a:r>
                <a:rPr lang="zh-CN" altLang="en-US" sz="1500" kern="1200" dirty="0" smtClean="0">
                  <a:solidFill>
                    <a:schemeClr val="tx1"/>
                  </a:solidFill>
                  <a:latin typeface="+mn-ea"/>
                </a:rPr>
                <a:t>做市商</a:t>
              </a:r>
              <a:r>
                <a:rPr lang="en-US" sz="1500" kern="1200" dirty="0" smtClean="0">
                  <a:solidFill>
                    <a:schemeClr val="tx1"/>
                  </a:solidFill>
                  <a:latin typeface="+mn-ea"/>
                </a:rPr>
                <a:t>003</a:t>
              </a:r>
              <a:r>
                <a:rPr lang="zh-CN" sz="1500" kern="1200" dirty="0" smtClean="0">
                  <a:solidFill>
                    <a:schemeClr val="tx1"/>
                  </a:solidFill>
                  <a:latin typeface="+mn-ea"/>
                </a:rPr>
                <a:t>：成交</a:t>
              </a:r>
              <a:r>
                <a:rPr lang="en-US" sz="1500" kern="1200" dirty="0" smtClean="0">
                  <a:solidFill>
                    <a:schemeClr val="tx1"/>
                  </a:solidFill>
                  <a:latin typeface="+mn-ea"/>
                </a:rPr>
                <a:t>1000</a:t>
              </a:r>
              <a:r>
                <a:rPr lang="zh-CN" sz="1500" kern="1200" dirty="0" smtClean="0">
                  <a:solidFill>
                    <a:schemeClr val="tx1"/>
                  </a:solidFill>
                  <a:latin typeface="+mn-ea"/>
                </a:rPr>
                <a:t>股，成交价</a:t>
              </a:r>
              <a:r>
                <a:rPr lang="en-US" sz="1500" kern="1200" dirty="0" smtClean="0">
                  <a:solidFill>
                    <a:schemeClr val="tx1"/>
                  </a:solidFill>
                  <a:latin typeface="+mn-ea"/>
                </a:rPr>
                <a:t>17</a:t>
              </a:r>
              <a:r>
                <a:rPr lang="zh-CN" sz="1500" kern="1200" dirty="0" smtClean="0">
                  <a:solidFill>
                    <a:schemeClr val="tx1"/>
                  </a:solidFill>
                  <a:latin typeface="+mn-ea"/>
                </a:rPr>
                <a:t>元（价格优先）</a:t>
              </a:r>
              <a:endParaRPr lang="zh-CN" sz="1500" kern="1200" dirty="0">
                <a:solidFill>
                  <a:schemeClr val="tx1"/>
                </a:solidFill>
                <a:latin typeface="+mn-ea"/>
              </a:endParaRPr>
            </a:p>
          </p:txBody>
        </p:sp>
      </p:grpSp>
      <p:sp>
        <p:nvSpPr>
          <p:cNvPr id="19" name="矩形 18"/>
          <p:cNvSpPr/>
          <p:nvPr/>
        </p:nvSpPr>
        <p:spPr>
          <a:xfrm>
            <a:off x="705672" y="5063319"/>
            <a:ext cx="432048" cy="15534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mn-ea"/>
              </a:rPr>
              <a:t>成交结果</a:t>
            </a:r>
            <a:endParaRPr lang="zh-CN" altLang="en-US" b="1" dirty="0">
              <a:latin typeface="+mn-ea"/>
            </a:endParaRPr>
          </a:p>
        </p:txBody>
      </p:sp>
      <p:sp>
        <p:nvSpPr>
          <p:cNvPr id="20" name="文本框 19"/>
          <p:cNvSpPr txBox="1"/>
          <p:nvPr/>
        </p:nvSpPr>
        <p:spPr>
          <a:xfrm>
            <a:off x="7192370" y="5063317"/>
            <a:ext cx="4053384" cy="1521459"/>
          </a:xfrm>
          <a:prstGeom prst="rect">
            <a:avLst/>
          </a:prstGeom>
          <a:noFill/>
          <a:ln w="28575">
            <a:solidFill>
              <a:schemeClr val="accent6">
                <a:lumMod val="75000"/>
              </a:schemeClr>
            </a:solidFill>
            <a:prstDash val="solid"/>
          </a:ln>
        </p:spPr>
        <p:txBody>
          <a:bodyPr wrap="square" lIns="108000" rtlCol="0">
            <a:noAutofit/>
          </a:bodyPr>
          <a:lstStyle/>
          <a:p>
            <a:pPr lvl="0">
              <a:lnSpc>
                <a:spcPct val="150000"/>
              </a:lnSpc>
            </a:pPr>
            <a:r>
              <a:rPr lang="zh-CN" altLang="zh-CN" sz="1600" b="1" dirty="0" smtClean="0">
                <a:latin typeface="+mn-ea"/>
              </a:rPr>
              <a:t>有</a:t>
            </a:r>
            <a:r>
              <a:rPr lang="en-US" altLang="zh-CN" sz="1600" b="1" dirty="0">
                <a:latin typeface="+mn-ea"/>
              </a:rPr>
              <a:t>2</a:t>
            </a:r>
            <a:r>
              <a:rPr lang="zh-CN" altLang="zh-CN" sz="1600" b="1" dirty="0">
                <a:latin typeface="+mn-ea"/>
              </a:rPr>
              <a:t>笔以上做市申报到价的，按照价格优先、时间优先原则</a:t>
            </a:r>
            <a:r>
              <a:rPr lang="zh-CN" altLang="zh-CN" sz="1600" b="1" dirty="0" smtClean="0">
                <a:latin typeface="+mn-ea"/>
              </a:rPr>
              <a:t>成交</a:t>
            </a:r>
            <a:r>
              <a:rPr lang="zh-CN" altLang="en-US" sz="1600" b="1" dirty="0" smtClean="0">
                <a:latin typeface="+mn-ea"/>
              </a:rPr>
              <a:t>，</a:t>
            </a:r>
            <a:r>
              <a:rPr lang="zh-CN" altLang="zh-CN" sz="1600" b="1" dirty="0" smtClean="0">
                <a:latin typeface="+mn-ea"/>
              </a:rPr>
              <a:t>成交价</a:t>
            </a:r>
            <a:r>
              <a:rPr lang="zh-CN" altLang="zh-CN" sz="1600" b="1" dirty="0">
                <a:latin typeface="+mn-ea"/>
              </a:rPr>
              <a:t>以做市申报价格为准。</a:t>
            </a:r>
            <a:endParaRPr lang="en-US" altLang="zh-CN" sz="1600" b="1" dirty="0">
              <a:latin typeface="+mn-ea"/>
            </a:endParaRPr>
          </a:p>
        </p:txBody>
      </p:sp>
      <p:cxnSp>
        <p:nvCxnSpPr>
          <p:cNvPr id="21" name="直線單箭頭接點 14"/>
          <p:cNvCxnSpPr/>
          <p:nvPr/>
        </p:nvCxnSpPr>
        <p:spPr>
          <a:xfrm rot="16200000" flipV="1">
            <a:off x="5449384" y="2255807"/>
            <a:ext cx="1169120" cy="10612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14"/>
          <p:cNvCxnSpPr/>
          <p:nvPr/>
        </p:nvCxnSpPr>
        <p:spPr>
          <a:xfrm rot="10800000">
            <a:off x="5462372" y="2543077"/>
            <a:ext cx="1074907" cy="8552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14"/>
          <p:cNvCxnSpPr/>
          <p:nvPr/>
        </p:nvCxnSpPr>
        <p:spPr>
          <a:xfrm rot="10800000">
            <a:off x="5476018" y="2843326"/>
            <a:ext cx="1033964" cy="5686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9440271"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成交举例（做市商更改报价使限价申报到价）</a:t>
            </a:r>
            <a:endParaRPr lang="zh-CN" altLang="en-US" dirty="0">
              <a:solidFill>
                <a:schemeClr val="tx1">
                  <a:lumMod val="65000"/>
                  <a:lumOff val="35000"/>
                </a:schemeClr>
              </a:solidFill>
            </a:endParaRPr>
          </a:p>
        </p:txBody>
      </p:sp>
      <p:graphicFrame>
        <p:nvGraphicFramePr>
          <p:cNvPr id="3" name="内容占位符 4"/>
          <p:cNvGraphicFramePr>
            <a:graphicFrameLocks/>
          </p:cNvGraphicFramePr>
          <p:nvPr>
            <p:extLst>
              <p:ext uri="{D42A27DB-BD31-4B8C-83A1-F6EECF244321}">
                <p14:modId xmlns="" xmlns:p14="http://schemas.microsoft.com/office/powerpoint/2010/main" val="777421999"/>
              </p:ext>
            </p:extLst>
          </p:nvPr>
        </p:nvGraphicFramePr>
        <p:xfrm>
          <a:off x="363560" y="2440295"/>
          <a:ext cx="5184000" cy="2160000"/>
        </p:xfrm>
        <a:graphic>
          <a:graphicData uri="http://schemas.openxmlformats.org/drawingml/2006/table">
            <a:tbl>
              <a:tblPr firstRow="1" bandRow="1">
                <a:tableStyleId>{5C22544A-7EE6-4342-B048-85BDC9FD1C3A}</a:tableStyleId>
              </a:tblPr>
              <a:tblGrid>
                <a:gridCol w="1036800"/>
                <a:gridCol w="1036800"/>
                <a:gridCol w="817653"/>
                <a:gridCol w="1016471"/>
                <a:gridCol w="1276276"/>
              </a:tblGrid>
              <a:tr h="360000">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做市商</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t>B/S</a:t>
                      </a:r>
                      <a:endParaRPr lang="en-US" altLang="zh-CN" sz="1400" b="0" i="0" u="none" strike="noStrike" dirty="0" smtClean="0">
                        <a:solidFill>
                          <a:srgbClr val="000000"/>
                        </a:solidFill>
                        <a:latin typeface="細明體"/>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价格</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时间</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r>
              <a:tr h="360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003</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17</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10:40:30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001</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10:35:10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002</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10:36:20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004</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19</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5000</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10:41:50</a:t>
                      </a:r>
                      <a:endParaRPr lang="zh-CN" altLang="en-US" sz="1400" dirty="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0" i="0" u="none" strike="noStrike" kern="1200" dirty="0" smtClean="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bl>
          </a:graphicData>
        </a:graphic>
      </p:graphicFrame>
      <p:sp>
        <p:nvSpPr>
          <p:cNvPr id="4" name="文本框 6"/>
          <p:cNvSpPr txBox="1"/>
          <p:nvPr/>
        </p:nvSpPr>
        <p:spPr>
          <a:xfrm>
            <a:off x="7786369" y="1962760"/>
            <a:ext cx="1800200" cy="360040"/>
          </a:xfrm>
          <a:prstGeom prst="rect">
            <a:avLst/>
          </a:prstGeom>
          <a:noFill/>
          <a:ln w="28575">
            <a:noFill/>
            <a:prstDash val="solid"/>
          </a:ln>
        </p:spPr>
        <p:txBody>
          <a:bodyPr wrap="square" lIns="108000" rtlCol="0">
            <a:noAutofit/>
          </a:bodyPr>
          <a:lstStyle/>
          <a:p>
            <a:pPr algn="ctr"/>
            <a:r>
              <a:rPr lang="zh-CN" altLang="en-US" sz="1600" b="1" dirty="0" smtClean="0">
                <a:latin typeface="微软雅黑" panose="020B0503020204020204" pitchFamily="34" charset="-122"/>
                <a:ea typeface="微软雅黑" panose="020B0503020204020204" pitchFamily="34" charset="-122"/>
              </a:rPr>
              <a:t>投资者买入订单</a:t>
            </a:r>
          </a:p>
        </p:txBody>
      </p:sp>
      <p:sp>
        <p:nvSpPr>
          <p:cNvPr id="5" name="文本框 7"/>
          <p:cNvSpPr txBox="1"/>
          <p:nvPr/>
        </p:nvSpPr>
        <p:spPr>
          <a:xfrm>
            <a:off x="1938770" y="1981570"/>
            <a:ext cx="1760166" cy="360040"/>
          </a:xfrm>
          <a:prstGeom prst="rect">
            <a:avLst/>
          </a:prstGeom>
          <a:noFill/>
          <a:ln w="28575">
            <a:noFill/>
            <a:prstDash val="solid"/>
          </a:ln>
        </p:spPr>
        <p:txBody>
          <a:bodyPr wrap="square" lIns="108000" rtlCol="0">
            <a:noAutofit/>
          </a:bodyPr>
          <a:lstStyle/>
          <a:p>
            <a:pPr algn="ctr"/>
            <a:r>
              <a:rPr lang="zh-CN" altLang="en-US" sz="1600" b="1" dirty="0" smtClean="0">
                <a:latin typeface="微软雅黑" panose="020B0503020204020204" pitchFamily="34" charset="-122"/>
                <a:ea typeface="微软雅黑" panose="020B0503020204020204" pitchFamily="34" charset="-122"/>
              </a:rPr>
              <a:t>做市商卖出报价</a:t>
            </a:r>
          </a:p>
        </p:txBody>
      </p:sp>
      <p:graphicFrame>
        <p:nvGraphicFramePr>
          <p:cNvPr id="6" name="内容占位符 4"/>
          <p:cNvGraphicFramePr>
            <a:graphicFrameLocks/>
          </p:cNvGraphicFramePr>
          <p:nvPr>
            <p:extLst>
              <p:ext uri="{D42A27DB-BD31-4B8C-83A1-F6EECF244321}">
                <p14:modId xmlns="" xmlns:p14="http://schemas.microsoft.com/office/powerpoint/2010/main" val="4059208990"/>
              </p:ext>
            </p:extLst>
          </p:nvPr>
        </p:nvGraphicFramePr>
        <p:xfrm>
          <a:off x="6071930" y="2440295"/>
          <a:ext cx="5184000" cy="2160000"/>
        </p:xfrm>
        <a:graphic>
          <a:graphicData uri="http://schemas.openxmlformats.org/drawingml/2006/table">
            <a:tbl>
              <a:tblPr firstRow="1" bandRow="1">
                <a:tableStyleId>{F5AB1C69-6EDB-4FF4-983F-18BD219EF322}</a:tableStyleId>
              </a:tblPr>
              <a:tblGrid>
                <a:gridCol w="861129"/>
                <a:gridCol w="861129"/>
                <a:gridCol w="653633"/>
                <a:gridCol w="775104"/>
                <a:gridCol w="947349"/>
                <a:gridCol w="1085656"/>
              </a:tblGrid>
              <a:tr h="360000">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到价</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订单号</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latin typeface="+mn-lt"/>
                          <a:ea typeface="微软雅黑" panose="020B0503020204020204" pitchFamily="34" charset="-122"/>
                        </a:rPr>
                        <a:t>B/S</a:t>
                      </a:r>
                      <a:endParaRPr lang="en-US" altLang="zh-CN" sz="1400" b="0" i="0" u="none" strike="noStrike" dirty="0" smtClean="0">
                        <a:solidFill>
                          <a:srgbClr val="000000"/>
                        </a:solidFill>
                        <a:latin typeface="+mn-lt"/>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价格</a:t>
                      </a:r>
                      <a:endParaRPr lang="en-US" altLang="zh-CN" sz="1400" b="0" i="0" u="none" strike="noStrike" kern="1200" dirty="0" smtClean="0">
                        <a:solidFill>
                          <a:schemeClr val="lt1"/>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u="none" strike="noStrike" kern="1200" dirty="0" smtClean="0">
                          <a:latin typeface="微软雅黑" panose="020B0503020204020204" pitchFamily="34" charset="-122"/>
                          <a:ea typeface="微软雅黑" panose="020B0503020204020204" pitchFamily="34" charset="-122"/>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时间</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005</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10:41:20</a:t>
                      </a:r>
                      <a:endParaRPr lang="zh-CN" altLang="en-US" sz="1400" b="0" i="0" u="none" strike="noStrike" kern="1200" dirty="0">
                        <a:solidFill>
                          <a:schemeClr val="tx1"/>
                        </a:solidFill>
                        <a:latin typeface="Times New Roman"/>
                        <a:ea typeface="+mn-ea"/>
                        <a:cs typeface="+mn-cs"/>
                      </a:endParaRPr>
                    </a:p>
                  </a:txBody>
                  <a:tcPr/>
                </a:tc>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002</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10:36:30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003</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10:37:40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004</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15.1</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3000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10:38:10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6000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001</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14</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4000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10:35:50</a:t>
                      </a:r>
                      <a:endParaRPr lang="zh-CN" altLang="en-US"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tc>
              </a:tr>
            </a:tbl>
          </a:graphicData>
        </a:graphic>
      </p:graphicFrame>
      <p:sp>
        <p:nvSpPr>
          <p:cNvPr id="7" name="文本框 13"/>
          <p:cNvSpPr txBox="1"/>
          <p:nvPr/>
        </p:nvSpPr>
        <p:spPr>
          <a:xfrm>
            <a:off x="1524531" y="4819787"/>
            <a:ext cx="8496944" cy="422672"/>
          </a:xfrm>
          <a:prstGeom prst="rect">
            <a:avLst/>
          </a:prstGeom>
          <a:noFill/>
          <a:ln w="12700">
            <a:noFill/>
            <a:prstDash val="solid"/>
          </a:ln>
        </p:spPr>
        <p:txBody>
          <a:bodyPr wrap="square" lIns="108000" rtlCol="0">
            <a:noAutofit/>
          </a:bodyPr>
          <a:lstStyle/>
          <a:p>
            <a:pPr algn="ctr"/>
            <a:r>
              <a:rPr lang="zh-CN" altLang="en-US" dirty="0" smtClean="0">
                <a:latin typeface="微软雅黑" panose="020B0503020204020204" pitchFamily="34" charset="-122"/>
                <a:ea typeface="微软雅黑" panose="020B0503020204020204" pitchFamily="34" charset="-122"/>
              </a:rPr>
              <a:t>此时限价申报未到价，做市商不负有成交义务，投资者委托不成交</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9440271"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成交举例（做市商更改报价使限价申报到价）</a:t>
            </a:r>
            <a:endParaRPr lang="zh-CN" altLang="en-US" dirty="0">
              <a:solidFill>
                <a:schemeClr val="tx1">
                  <a:lumMod val="65000"/>
                  <a:lumOff val="35000"/>
                </a:schemeClr>
              </a:solidFill>
            </a:endParaRPr>
          </a:p>
        </p:txBody>
      </p:sp>
      <p:graphicFrame>
        <p:nvGraphicFramePr>
          <p:cNvPr id="3" name="内容占位符 4"/>
          <p:cNvGraphicFramePr>
            <a:graphicFrameLocks/>
          </p:cNvGraphicFramePr>
          <p:nvPr>
            <p:extLst>
              <p:ext uri="{D42A27DB-BD31-4B8C-83A1-F6EECF244321}">
                <p14:modId xmlns="" xmlns:p14="http://schemas.microsoft.com/office/powerpoint/2010/main" val="2741596296"/>
              </p:ext>
            </p:extLst>
          </p:nvPr>
        </p:nvGraphicFramePr>
        <p:xfrm>
          <a:off x="355316" y="1948227"/>
          <a:ext cx="5117435" cy="2448000"/>
        </p:xfrm>
        <a:graphic>
          <a:graphicData uri="http://schemas.openxmlformats.org/drawingml/2006/table">
            <a:tbl>
              <a:tblPr firstRow="1" bandRow="1">
                <a:tableStyleId>{5C22544A-7EE6-4342-B048-85BDC9FD1C3A}</a:tableStyleId>
              </a:tblPr>
              <a:tblGrid>
                <a:gridCol w="1023487"/>
                <a:gridCol w="1023487"/>
                <a:gridCol w="1023487"/>
                <a:gridCol w="1023487"/>
                <a:gridCol w="1023487"/>
              </a:tblGrid>
              <a:tr h="306000">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做市商</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t>B/S</a:t>
                      </a:r>
                      <a:endParaRPr lang="en-US" altLang="zh-CN" sz="1400" b="0" i="0" u="none" strike="noStrike" dirty="0" smtClean="0">
                        <a:solidFill>
                          <a:srgbClr val="000000"/>
                        </a:solidFill>
                        <a:latin typeface="細明體"/>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价格</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时间</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003</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17</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10:40:30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001</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10:35:10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002</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18</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10:36:20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004</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19</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4000</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10:41:50</a:t>
                      </a:r>
                      <a:endParaRPr lang="zh-CN" altLang="en-US" sz="1400" dirty="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0" i="0" u="none" strike="noStrike" kern="1200" dirty="0" smtClean="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004</a:t>
                      </a:r>
                      <a:endParaRPr lang="zh-CN" altLang="en-US" sz="1400" b="0"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dirty="0" smtClean="0">
                          <a:solidFill>
                            <a:schemeClr val="tx1"/>
                          </a:solidFill>
                          <a:latin typeface="Times New Roman" panose="02020603050405020304" pitchFamily="18" charset="0"/>
                          <a:ea typeface="+mn-ea"/>
                          <a:cs typeface="Times New Roman" panose="02020603050405020304" pitchFamily="18" charset="0"/>
                        </a:rPr>
                        <a:t>S</a:t>
                      </a:r>
                      <a:endParaRPr lang="zh-CN" altLang="en-US" sz="1400" b="0"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15.5</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5000</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10:42:50</a:t>
                      </a:r>
                      <a:endParaRPr lang="zh-CN" altLang="en-US" sz="1400" dirty="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bl>
          </a:graphicData>
        </a:graphic>
      </p:graphicFrame>
      <p:graphicFrame>
        <p:nvGraphicFramePr>
          <p:cNvPr id="4" name="内容占位符 4"/>
          <p:cNvGraphicFramePr>
            <a:graphicFrameLocks/>
          </p:cNvGraphicFramePr>
          <p:nvPr>
            <p:extLst>
              <p:ext uri="{D42A27DB-BD31-4B8C-83A1-F6EECF244321}">
                <p14:modId xmlns="" xmlns:p14="http://schemas.microsoft.com/office/powerpoint/2010/main" val="3310669229"/>
              </p:ext>
            </p:extLst>
          </p:nvPr>
        </p:nvGraphicFramePr>
        <p:xfrm>
          <a:off x="6425143" y="1948227"/>
          <a:ext cx="5184000" cy="2448000"/>
        </p:xfrm>
        <a:graphic>
          <a:graphicData uri="http://schemas.openxmlformats.org/drawingml/2006/table">
            <a:tbl>
              <a:tblPr firstRow="1" bandRow="1">
                <a:tableStyleId>{F5AB1C69-6EDB-4FF4-983F-18BD219EF322}</a:tableStyleId>
              </a:tblPr>
              <a:tblGrid>
                <a:gridCol w="864000"/>
                <a:gridCol w="864000"/>
                <a:gridCol w="864000"/>
                <a:gridCol w="864000"/>
                <a:gridCol w="864000"/>
                <a:gridCol w="864000"/>
              </a:tblGrid>
              <a:tr h="306000">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到价</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订单号</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dirty="0" smtClean="0">
                          <a:latin typeface="+mn-lt"/>
                          <a:ea typeface="微软雅黑" panose="020B0503020204020204" pitchFamily="34" charset="-122"/>
                        </a:rPr>
                        <a:t>B/S</a:t>
                      </a:r>
                      <a:endParaRPr lang="en-US" altLang="zh-CN" sz="1400" b="0" i="0" u="none" strike="noStrike" dirty="0" smtClean="0">
                        <a:solidFill>
                          <a:srgbClr val="000000"/>
                        </a:solidFill>
                        <a:latin typeface="+mn-lt"/>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u="none" strike="noStrike" kern="1200" dirty="0" smtClean="0">
                          <a:solidFill>
                            <a:schemeClr val="lt1"/>
                          </a:solidFill>
                          <a:latin typeface="微软雅黑" panose="020B0503020204020204" pitchFamily="34" charset="-122"/>
                          <a:ea typeface="微软雅黑" panose="020B0503020204020204" pitchFamily="34" charset="-122"/>
                          <a:cs typeface="+mn-cs"/>
                        </a:rPr>
                        <a:t>价格</a:t>
                      </a:r>
                      <a:endParaRPr lang="en-US" altLang="zh-CN" sz="1400" b="0" i="0" u="none" strike="noStrike" kern="1200" dirty="0" smtClean="0">
                        <a:solidFill>
                          <a:schemeClr val="lt1"/>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u="none" strike="noStrike" kern="1200" dirty="0" smtClean="0">
                          <a:latin typeface="微软雅黑" panose="020B0503020204020204" pitchFamily="34" charset="-122"/>
                          <a:ea typeface="微软雅黑" panose="020B0503020204020204" pitchFamily="34" charset="-122"/>
                        </a:rPr>
                        <a:t>数量</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400" b="0" i="0" u="none" strike="noStrike" kern="1200" dirty="0" smtClean="0">
                          <a:solidFill>
                            <a:schemeClr val="bg2"/>
                          </a:solidFill>
                          <a:latin typeface="微软雅黑" panose="020B0503020204020204" pitchFamily="34" charset="-122"/>
                          <a:ea typeface="微软雅黑" panose="020B0503020204020204" pitchFamily="34" charset="-122"/>
                          <a:cs typeface="+mn-cs"/>
                        </a:rPr>
                        <a:t>时间</a:t>
                      </a:r>
                      <a:endParaRPr lang="zh-CN" altLang="en-US" sz="1400" b="0" i="0" u="none" strike="noStrike" kern="1200" dirty="0">
                        <a:solidFill>
                          <a:schemeClr val="bg2"/>
                        </a:solidFill>
                        <a:latin typeface="微软雅黑" panose="020B0503020204020204" pitchFamily="34" charset="-122"/>
                        <a:ea typeface="微软雅黑" panose="020B0503020204020204" pitchFamily="34" charset="-122"/>
                        <a:cs typeface="+mn-cs"/>
                      </a:endParaRPr>
                    </a:p>
                  </a:txBody>
                  <a:tcPr/>
                </a:tc>
              </a:tr>
              <a:tr h="30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cap="none" normalizeH="0" baseline="0" dirty="0" smtClean="0">
                          <a:ln>
                            <a:noFill/>
                          </a:ln>
                          <a:solidFill>
                            <a:schemeClr val="tx1"/>
                          </a:solidFill>
                          <a:effectLst/>
                          <a:latin typeface="Calibri" pitchFamily="34" charset="0"/>
                          <a:ea typeface="+mn-ea"/>
                          <a:sym typeface="Wingdings" pitchFamily="2" charset="2"/>
                        </a:rPr>
                        <a:t></a:t>
                      </a:r>
                      <a:endParaRPr kumimoji="0" lang="zh-TW" altLang="zh-TW" sz="1400" b="1" i="0" u="none" strike="noStrike" cap="none" normalizeH="0" baseline="0" dirty="0" smtClean="0">
                        <a:ln>
                          <a:noFill/>
                        </a:ln>
                        <a:solidFill>
                          <a:schemeClr val="tx1"/>
                        </a:solidFill>
                        <a:effectLst/>
                        <a:latin typeface="Calibri" pitchFamily="34" charset="0"/>
                        <a:ea typeface="+mn-ea"/>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005</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10:41:20</a:t>
                      </a:r>
                      <a:endParaRPr lang="zh-CN" altLang="en-US" sz="1400" b="0" i="0" u="none" strike="noStrike" kern="1200" dirty="0">
                        <a:solidFill>
                          <a:schemeClr val="tx1"/>
                        </a:solidFill>
                        <a:latin typeface="Times New Roman"/>
                        <a:ea typeface="+mn-ea"/>
                        <a:cs typeface="+mn-cs"/>
                      </a:endParaRPr>
                    </a:p>
                  </a:txBody>
                  <a:tcPr/>
                </a:tc>
              </a:tr>
              <a:tr h="306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Calibri" pitchFamily="34" charset="0"/>
                          <a:ea typeface="+mn-ea"/>
                          <a:sym typeface="Wingdings" pitchFamily="2" charset="2"/>
                        </a:rPr>
                        <a:t></a:t>
                      </a:r>
                      <a:endParaRPr kumimoji="0" lang="zh-TW" altLang="zh-TW" sz="1400" b="1" i="0" u="none" strike="noStrike" cap="none" normalizeH="0" baseline="0" dirty="0" smtClean="0">
                        <a:ln>
                          <a:noFill/>
                        </a:ln>
                        <a:solidFill>
                          <a:schemeClr val="tx1"/>
                        </a:solidFill>
                        <a:effectLst/>
                        <a:latin typeface="Calibri" pitchFamily="34" charset="0"/>
                        <a:ea typeface="+mn-ea"/>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002</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2000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10:36:30</a:t>
                      </a:r>
                      <a:endParaRPr lang="zh-CN" altLang="en-US"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cap="none" normalizeH="0" baseline="0" dirty="0" smtClean="0">
                          <a:ln>
                            <a:noFill/>
                          </a:ln>
                          <a:solidFill>
                            <a:schemeClr val="tx1"/>
                          </a:solidFill>
                          <a:effectLst/>
                          <a:latin typeface="Calibri" pitchFamily="34" charset="0"/>
                          <a:ea typeface="+mn-ea"/>
                          <a:sym typeface="Wingdings" pitchFamily="2" charset="2"/>
                        </a:rPr>
                        <a:t></a:t>
                      </a:r>
                      <a:endParaRPr kumimoji="0" lang="zh-TW" altLang="zh-TW" sz="1400" b="1" i="0" u="none" strike="noStrike" cap="none" normalizeH="0" baseline="0" dirty="0" smtClean="0">
                        <a:ln>
                          <a:noFill/>
                        </a:ln>
                        <a:solidFill>
                          <a:schemeClr val="tx1"/>
                        </a:solidFill>
                        <a:effectLst/>
                        <a:latin typeface="Calibri" pitchFamily="34" charset="0"/>
                        <a:ea typeface="+mn-ea"/>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003</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15.6</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10:37:40</a:t>
                      </a:r>
                      <a:endParaRPr lang="zh-CN" altLang="en-US"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004</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15.1</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3000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华文楷体" panose="02010600040101010101" pitchFamily="2" charset="-122"/>
                          <a:cs typeface="Times New Roman" panose="02020603050405020304" pitchFamily="18" charset="0"/>
                        </a:rPr>
                        <a:t>10:38:10</a:t>
                      </a:r>
                      <a:endParaRPr lang="zh-CN" altLang="en-US" sz="1400" dirty="0" smtClean="0">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rgbClr val="FF0000"/>
                          </a:solidFill>
                          <a:effectLst/>
                          <a:latin typeface="Calibri" pitchFamily="34" charset="0"/>
                          <a:ea typeface="+mn-ea"/>
                          <a:sym typeface="Wingdings" pitchFamily="2" charset="2"/>
                        </a:rPr>
                        <a:t></a:t>
                      </a:r>
                    </a:p>
                  </a:txBody>
                  <a:tcPr/>
                </a:tc>
                <a:tc>
                  <a:txBody>
                    <a:bodyPr/>
                    <a:lstStyle/>
                    <a:p>
                      <a:pPr algn="ctr"/>
                      <a:r>
                        <a:rPr lang="en-US" altLang="zh-CN" sz="1400" b="0" i="0" u="none" strike="noStrike" kern="1200" dirty="0" smtClean="0">
                          <a:solidFill>
                            <a:schemeClr val="tx1"/>
                          </a:solidFill>
                          <a:latin typeface="Times New Roman"/>
                          <a:ea typeface="+mn-ea"/>
                          <a:cs typeface="+mn-cs"/>
                        </a:rPr>
                        <a:t>001</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B</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14</a:t>
                      </a:r>
                      <a:endParaRPr lang="zh-CN" altLang="en-US" sz="1400" b="0" i="0" u="none" strike="noStrike" kern="1200" dirty="0">
                        <a:solidFill>
                          <a:schemeClr val="tx1"/>
                        </a:solidFill>
                        <a:latin typeface="Times New Roman"/>
                        <a:ea typeface="+mn-ea"/>
                        <a:cs typeface="+mn-cs"/>
                      </a:endParaRPr>
                    </a:p>
                  </a:txBody>
                  <a:tcPr/>
                </a:tc>
                <a:tc>
                  <a:txBody>
                    <a:bodyPr/>
                    <a:lstStyle/>
                    <a:p>
                      <a:pPr algn="ctr"/>
                      <a:r>
                        <a:rPr lang="en-US" altLang="zh-CN" sz="1400" b="0" i="0" u="none" strike="noStrike" kern="1200" dirty="0" smtClean="0">
                          <a:solidFill>
                            <a:schemeClr val="tx1"/>
                          </a:solidFill>
                          <a:latin typeface="Times New Roman"/>
                          <a:ea typeface="+mn-ea"/>
                          <a:cs typeface="+mn-cs"/>
                        </a:rPr>
                        <a:t>4000</a:t>
                      </a:r>
                      <a:endParaRPr lang="zh-CN" altLang="en-US" sz="1400" b="0" i="0" u="none" strike="noStrike" kern="1200" dirty="0">
                        <a:solidFill>
                          <a:schemeClr val="tx1"/>
                        </a:solidFill>
                        <a:latin typeface="Times New Roman"/>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10:35:50</a:t>
                      </a:r>
                      <a:endParaRPr lang="zh-CN" altLang="en-US" sz="1400" dirty="0" smtClean="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tc>
              </a:tr>
              <a:tr h="306000">
                <a:tc>
                  <a:txBody>
                    <a:bodyPr/>
                    <a:lstStyle/>
                    <a:p>
                      <a:pPr algn="ctr"/>
                      <a:endParaRPr lang="zh-CN" altLang="en-US" sz="1400" b="0" i="0" u="none" strike="noStrike" kern="1200" dirty="0">
                        <a:solidFill>
                          <a:schemeClr val="bg2"/>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r h="306000">
                <a:tc>
                  <a:txBody>
                    <a:bodyPr/>
                    <a:lstStyle/>
                    <a:p>
                      <a:pPr algn="ctr"/>
                      <a:endParaRPr lang="zh-CN" altLang="en-US" sz="1400" b="0" i="0" u="none" strike="noStrike" kern="1200" dirty="0">
                        <a:solidFill>
                          <a:schemeClr val="bg2"/>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c>
                  <a:txBody>
                    <a:bodyPr/>
                    <a:lstStyle/>
                    <a:p>
                      <a:pPr algn="ctr"/>
                      <a:endParaRPr lang="zh-CN" altLang="en-US" sz="1400" b="0" i="0" u="none" strike="noStrike" kern="1200" dirty="0">
                        <a:solidFill>
                          <a:schemeClr val="tx1"/>
                        </a:solidFill>
                        <a:latin typeface="Times New Roman"/>
                        <a:ea typeface="+mn-ea"/>
                        <a:cs typeface="+mn-cs"/>
                      </a:endParaRPr>
                    </a:p>
                  </a:txBody>
                  <a:tcPr/>
                </a:tc>
              </a:tr>
            </a:tbl>
          </a:graphicData>
        </a:graphic>
      </p:graphicFrame>
      <p:cxnSp>
        <p:nvCxnSpPr>
          <p:cNvPr id="5" name="直接箭头连接符 4"/>
          <p:cNvCxnSpPr/>
          <p:nvPr/>
        </p:nvCxnSpPr>
        <p:spPr>
          <a:xfrm>
            <a:off x="1608655" y="3368697"/>
            <a:ext cx="0" cy="420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接點 21"/>
          <p:cNvCxnSpPr/>
          <p:nvPr/>
        </p:nvCxnSpPr>
        <p:spPr>
          <a:xfrm>
            <a:off x="525592" y="3353424"/>
            <a:ext cx="33543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1530741" y="3427870"/>
            <a:ext cx="1152128" cy="417563"/>
          </a:xfrm>
          <a:prstGeom prst="rect">
            <a:avLst/>
          </a:prstGeom>
          <a:noFill/>
          <a:ln w="28575">
            <a:noFill/>
            <a:prstDash val="solid"/>
          </a:ln>
        </p:spPr>
        <p:txBody>
          <a:bodyPr wrap="square" lIns="108000" rtlCol="0">
            <a:noAutofit/>
          </a:bodyPr>
          <a:lstStyle/>
          <a:p>
            <a:pPr algn="ctr"/>
            <a:r>
              <a:rPr lang="zh-CN" altLang="en-US" sz="1600" b="1" dirty="0" smtClean="0">
                <a:solidFill>
                  <a:srgbClr val="FF0000"/>
                </a:solidFill>
                <a:latin typeface="+mn-ea"/>
              </a:rPr>
              <a:t>更改报价</a:t>
            </a:r>
          </a:p>
        </p:txBody>
      </p:sp>
      <p:grpSp>
        <p:nvGrpSpPr>
          <p:cNvPr id="8" name="组合 7"/>
          <p:cNvGrpSpPr/>
          <p:nvPr/>
        </p:nvGrpSpPr>
        <p:grpSpPr>
          <a:xfrm>
            <a:off x="5418161" y="2279176"/>
            <a:ext cx="1132764" cy="1733271"/>
            <a:chOff x="3939937" y="3133968"/>
            <a:chExt cx="782283" cy="1447160"/>
          </a:xfrm>
        </p:grpSpPr>
        <p:cxnSp>
          <p:nvCxnSpPr>
            <p:cNvPr id="9" name="直線單箭頭接點 14"/>
            <p:cNvCxnSpPr/>
            <p:nvPr/>
          </p:nvCxnSpPr>
          <p:spPr>
            <a:xfrm flipV="1">
              <a:off x="3939937" y="3133968"/>
              <a:ext cx="775388" cy="1447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14"/>
            <p:cNvCxnSpPr/>
            <p:nvPr/>
          </p:nvCxnSpPr>
          <p:spPr>
            <a:xfrm flipV="1">
              <a:off x="3939937" y="3466822"/>
              <a:ext cx="782283" cy="11143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4"/>
            <p:cNvCxnSpPr/>
            <p:nvPr/>
          </p:nvCxnSpPr>
          <p:spPr>
            <a:xfrm flipV="1">
              <a:off x="3939937" y="3789041"/>
              <a:ext cx="773867" cy="7920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23529" y="4790369"/>
            <a:ext cx="7401104" cy="1733116"/>
            <a:chOff x="445295" y="4777258"/>
            <a:chExt cx="6286945" cy="1952219"/>
          </a:xfrm>
        </p:grpSpPr>
        <p:grpSp>
          <p:nvGrpSpPr>
            <p:cNvPr id="13" name="组合 12"/>
            <p:cNvGrpSpPr/>
            <p:nvPr/>
          </p:nvGrpSpPr>
          <p:grpSpPr>
            <a:xfrm>
              <a:off x="1034772" y="4777258"/>
              <a:ext cx="5697468" cy="1943873"/>
              <a:chOff x="1034772" y="4777258"/>
              <a:chExt cx="5697468" cy="1943873"/>
            </a:xfrm>
          </p:grpSpPr>
          <p:sp>
            <p:nvSpPr>
              <p:cNvPr id="15" name="任意多边形 14"/>
              <p:cNvSpPr/>
              <p:nvPr/>
            </p:nvSpPr>
            <p:spPr>
              <a:xfrm>
                <a:off x="1034772" y="6240773"/>
                <a:ext cx="5697468" cy="480358"/>
              </a:xfrm>
              <a:custGeom>
                <a:avLst/>
                <a:gdLst>
                  <a:gd name="connsiteX0" fmla="*/ 0 w 6120680"/>
                  <a:gd name="connsiteY0" fmla="*/ 0 h 480358"/>
                  <a:gd name="connsiteX1" fmla="*/ 6120680 w 6120680"/>
                  <a:gd name="connsiteY1" fmla="*/ 0 h 480358"/>
                  <a:gd name="connsiteX2" fmla="*/ 6120680 w 6120680"/>
                  <a:gd name="connsiteY2" fmla="*/ 480358 h 480358"/>
                  <a:gd name="connsiteX3" fmla="*/ 0 w 6120680"/>
                  <a:gd name="connsiteY3" fmla="*/ 480358 h 480358"/>
                  <a:gd name="connsiteX4" fmla="*/ 0 w 6120680"/>
                  <a:gd name="connsiteY4" fmla="*/ 0 h 48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680" h="480358">
                    <a:moveTo>
                      <a:pt x="0" y="0"/>
                    </a:moveTo>
                    <a:lnTo>
                      <a:pt x="6120680" y="0"/>
                    </a:lnTo>
                    <a:lnTo>
                      <a:pt x="6120680" y="480358"/>
                    </a:lnTo>
                    <a:lnTo>
                      <a:pt x="0" y="480358"/>
                    </a:lnTo>
                    <a:lnTo>
                      <a:pt x="0" y="0"/>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zh-CN" sz="1500" kern="1200" dirty="0" smtClean="0">
                    <a:solidFill>
                      <a:schemeClr val="dk1"/>
                    </a:solidFill>
                    <a:effectLst/>
                    <a:latin typeface="+mn-ea"/>
                    <a:cs typeface="+mn-cs"/>
                  </a:rPr>
                  <a:t>③</a:t>
                </a:r>
                <a:r>
                  <a:rPr lang="zh-CN" altLang="en-US" sz="1500" dirty="0">
                    <a:solidFill>
                      <a:schemeClr val="tx1"/>
                    </a:solidFill>
                    <a:latin typeface="+mn-ea"/>
                  </a:rPr>
                  <a:t>投资者订单</a:t>
                </a:r>
                <a:r>
                  <a:rPr lang="en-US" altLang="zh-CN" sz="1500" dirty="0" smtClean="0">
                    <a:solidFill>
                      <a:schemeClr val="tx1"/>
                    </a:solidFill>
                    <a:latin typeface="+mn-ea"/>
                  </a:rPr>
                  <a:t>003 </a:t>
                </a:r>
                <a:r>
                  <a:rPr lang="zh-CN" sz="1500" kern="1200" dirty="0" smtClean="0">
                    <a:solidFill>
                      <a:schemeClr val="tx1"/>
                    </a:solidFill>
                    <a:latin typeface="+mn-ea"/>
                  </a:rPr>
                  <a:t>：成交</a:t>
                </a:r>
                <a:r>
                  <a:rPr lang="en-US" altLang="zh-CN" sz="1500" dirty="0">
                    <a:solidFill>
                      <a:schemeClr val="tx1"/>
                    </a:solidFill>
                    <a:latin typeface="+mn-ea"/>
                  </a:rPr>
                  <a:t>1</a:t>
                </a:r>
                <a:r>
                  <a:rPr lang="en-US" sz="1500" kern="1200" dirty="0" smtClean="0">
                    <a:solidFill>
                      <a:schemeClr val="tx1"/>
                    </a:solidFill>
                    <a:latin typeface="+mn-ea"/>
                  </a:rPr>
                  <a:t>000</a:t>
                </a:r>
                <a:r>
                  <a:rPr lang="zh-CN" sz="1500" kern="1200" dirty="0" smtClean="0">
                    <a:solidFill>
                      <a:schemeClr val="tx1"/>
                    </a:solidFill>
                    <a:latin typeface="+mn-ea"/>
                  </a:rPr>
                  <a:t>股，成交价</a:t>
                </a:r>
                <a:r>
                  <a:rPr lang="en-US" altLang="zh-CN" sz="1500" b="1" dirty="0">
                    <a:solidFill>
                      <a:schemeClr val="tx1"/>
                    </a:solidFill>
                    <a:latin typeface="+mn-ea"/>
                  </a:rPr>
                  <a:t>15.5</a:t>
                </a:r>
                <a:r>
                  <a:rPr lang="zh-CN" sz="1500" kern="1200" dirty="0" smtClean="0">
                    <a:solidFill>
                      <a:schemeClr val="tx1"/>
                    </a:solidFill>
                    <a:latin typeface="+mn-ea"/>
                  </a:rPr>
                  <a:t>元</a:t>
                </a:r>
                <a:endParaRPr lang="zh-CN" sz="1500" kern="1200" dirty="0">
                  <a:solidFill>
                    <a:schemeClr val="tx1"/>
                  </a:solidFill>
                  <a:latin typeface="+mn-ea"/>
                </a:endParaRPr>
              </a:p>
            </p:txBody>
          </p:sp>
          <p:sp>
            <p:nvSpPr>
              <p:cNvPr id="16" name="任意多边形 15"/>
              <p:cNvSpPr/>
              <p:nvPr/>
            </p:nvSpPr>
            <p:spPr>
              <a:xfrm>
                <a:off x="1034772" y="5509186"/>
                <a:ext cx="5697468" cy="738792"/>
              </a:xfrm>
              <a:custGeom>
                <a:avLst/>
                <a:gdLst>
                  <a:gd name="connsiteX0" fmla="*/ 0 w 6120680"/>
                  <a:gd name="connsiteY0" fmla="*/ 258746 h 738790"/>
                  <a:gd name="connsiteX1" fmla="*/ 2967991 w 6120680"/>
                  <a:gd name="connsiteY1" fmla="*/ 258746 h 738790"/>
                  <a:gd name="connsiteX2" fmla="*/ 2967991 w 6120680"/>
                  <a:gd name="connsiteY2" fmla="*/ 184698 h 738790"/>
                  <a:gd name="connsiteX3" fmla="*/ 2875643 w 6120680"/>
                  <a:gd name="connsiteY3" fmla="*/ 184698 h 738790"/>
                  <a:gd name="connsiteX4" fmla="*/ 3060340 w 6120680"/>
                  <a:gd name="connsiteY4" fmla="*/ 0 h 738790"/>
                  <a:gd name="connsiteX5" fmla="*/ 3245038 w 6120680"/>
                  <a:gd name="connsiteY5" fmla="*/ 184698 h 738790"/>
                  <a:gd name="connsiteX6" fmla="*/ 3152689 w 6120680"/>
                  <a:gd name="connsiteY6" fmla="*/ 184698 h 738790"/>
                  <a:gd name="connsiteX7" fmla="*/ 3152689 w 6120680"/>
                  <a:gd name="connsiteY7" fmla="*/ 258746 h 738790"/>
                  <a:gd name="connsiteX8" fmla="*/ 6120680 w 6120680"/>
                  <a:gd name="connsiteY8" fmla="*/ 258746 h 738790"/>
                  <a:gd name="connsiteX9" fmla="*/ 6120680 w 6120680"/>
                  <a:gd name="connsiteY9" fmla="*/ 738790 h 738790"/>
                  <a:gd name="connsiteX10" fmla="*/ 0 w 6120680"/>
                  <a:gd name="connsiteY10" fmla="*/ 738790 h 738790"/>
                  <a:gd name="connsiteX11" fmla="*/ 0 w 6120680"/>
                  <a:gd name="connsiteY11" fmla="*/ 258746 h 7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738790">
                    <a:moveTo>
                      <a:pt x="6120680" y="480044"/>
                    </a:moveTo>
                    <a:lnTo>
                      <a:pt x="3152689" y="480044"/>
                    </a:lnTo>
                    <a:lnTo>
                      <a:pt x="3152689" y="554092"/>
                    </a:lnTo>
                    <a:lnTo>
                      <a:pt x="3245037" y="554092"/>
                    </a:lnTo>
                    <a:lnTo>
                      <a:pt x="3060340" y="738789"/>
                    </a:lnTo>
                    <a:lnTo>
                      <a:pt x="2875642" y="554092"/>
                    </a:lnTo>
                    <a:lnTo>
                      <a:pt x="2967991" y="554092"/>
                    </a:lnTo>
                    <a:lnTo>
                      <a:pt x="2967991" y="480044"/>
                    </a:lnTo>
                    <a:lnTo>
                      <a:pt x="0" y="480044"/>
                    </a:lnTo>
                    <a:lnTo>
                      <a:pt x="0" y="1"/>
                    </a:lnTo>
                    <a:lnTo>
                      <a:pt x="6120680" y="1"/>
                    </a:lnTo>
                    <a:lnTo>
                      <a:pt x="6120680" y="480044"/>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79" tIns="106681" rIns="106680" bIns="365427" numCol="1" spcCol="1270" anchor="ctr" anchorCtr="0">
                <a:noAutofit/>
              </a:bodyPr>
              <a:lstStyle/>
              <a:p>
                <a:pPr lvl="0" defTabSz="666750">
                  <a:lnSpc>
                    <a:spcPct val="90000"/>
                  </a:lnSpc>
                  <a:spcAft>
                    <a:spcPct val="35000"/>
                  </a:spcAft>
                </a:pPr>
                <a:r>
                  <a:rPr lang="zh-CN" altLang="zh-CN" sz="1500" kern="1200" dirty="0" smtClean="0">
                    <a:solidFill>
                      <a:schemeClr val="dk1"/>
                    </a:solidFill>
                    <a:effectLst/>
                    <a:latin typeface="+mn-ea"/>
                    <a:cs typeface="+mn-cs"/>
                  </a:rPr>
                  <a:t>②</a:t>
                </a:r>
                <a:r>
                  <a:rPr lang="zh-CN" altLang="en-US" sz="1500" dirty="0">
                    <a:solidFill>
                      <a:schemeClr val="tx1"/>
                    </a:solidFill>
                    <a:latin typeface="+mn-ea"/>
                  </a:rPr>
                  <a:t>投资者</a:t>
                </a:r>
                <a:r>
                  <a:rPr lang="zh-CN" altLang="en-US" sz="1500" dirty="0" smtClean="0">
                    <a:solidFill>
                      <a:schemeClr val="tx1"/>
                    </a:solidFill>
                    <a:latin typeface="+mn-ea"/>
                  </a:rPr>
                  <a:t>订单</a:t>
                </a:r>
                <a:r>
                  <a:rPr lang="en-US" altLang="zh-CN" sz="1500" dirty="0" smtClean="0">
                    <a:solidFill>
                      <a:schemeClr val="tx1"/>
                    </a:solidFill>
                    <a:latin typeface="+mn-ea"/>
                  </a:rPr>
                  <a:t>002 </a:t>
                </a:r>
                <a:r>
                  <a:rPr lang="zh-CN" sz="1500" kern="1200" dirty="0" smtClean="0">
                    <a:solidFill>
                      <a:schemeClr val="tx1"/>
                    </a:solidFill>
                    <a:latin typeface="+mn-ea"/>
                  </a:rPr>
                  <a:t>：成交</a:t>
                </a:r>
                <a:r>
                  <a:rPr lang="en-US" sz="1500" kern="1200" dirty="0" smtClean="0">
                    <a:solidFill>
                      <a:schemeClr val="tx1"/>
                    </a:solidFill>
                    <a:latin typeface="+mn-ea"/>
                  </a:rPr>
                  <a:t>2000</a:t>
                </a:r>
                <a:r>
                  <a:rPr lang="zh-CN" sz="1500" kern="1200" dirty="0" smtClean="0">
                    <a:solidFill>
                      <a:schemeClr val="tx1"/>
                    </a:solidFill>
                    <a:latin typeface="+mn-ea"/>
                  </a:rPr>
                  <a:t>股，成交价</a:t>
                </a:r>
                <a:r>
                  <a:rPr lang="en-US" altLang="zh-CN" sz="1500" b="1" dirty="0">
                    <a:solidFill>
                      <a:schemeClr val="tx1"/>
                    </a:solidFill>
                    <a:latin typeface="+mn-ea"/>
                  </a:rPr>
                  <a:t>15.5</a:t>
                </a:r>
                <a:r>
                  <a:rPr lang="zh-CN" sz="1500" kern="1200" dirty="0" smtClean="0">
                    <a:solidFill>
                      <a:schemeClr val="tx1"/>
                    </a:solidFill>
                    <a:latin typeface="+mn-ea"/>
                  </a:rPr>
                  <a:t>元（同一价格、时间优先）</a:t>
                </a:r>
                <a:endParaRPr lang="zh-CN" sz="1500" kern="1200" dirty="0">
                  <a:solidFill>
                    <a:schemeClr val="tx1"/>
                  </a:solidFill>
                  <a:latin typeface="+mn-ea"/>
                </a:endParaRPr>
              </a:p>
            </p:txBody>
          </p:sp>
          <p:sp>
            <p:nvSpPr>
              <p:cNvPr id="17" name="任意多边形 16"/>
              <p:cNvSpPr/>
              <p:nvPr/>
            </p:nvSpPr>
            <p:spPr>
              <a:xfrm>
                <a:off x="1034772" y="4777258"/>
                <a:ext cx="5697468" cy="738792"/>
              </a:xfrm>
              <a:custGeom>
                <a:avLst/>
                <a:gdLst>
                  <a:gd name="connsiteX0" fmla="*/ 0 w 6120680"/>
                  <a:gd name="connsiteY0" fmla="*/ 258746 h 738790"/>
                  <a:gd name="connsiteX1" fmla="*/ 2967991 w 6120680"/>
                  <a:gd name="connsiteY1" fmla="*/ 258746 h 738790"/>
                  <a:gd name="connsiteX2" fmla="*/ 2967991 w 6120680"/>
                  <a:gd name="connsiteY2" fmla="*/ 184698 h 738790"/>
                  <a:gd name="connsiteX3" fmla="*/ 2875643 w 6120680"/>
                  <a:gd name="connsiteY3" fmla="*/ 184698 h 738790"/>
                  <a:gd name="connsiteX4" fmla="*/ 3060340 w 6120680"/>
                  <a:gd name="connsiteY4" fmla="*/ 0 h 738790"/>
                  <a:gd name="connsiteX5" fmla="*/ 3245038 w 6120680"/>
                  <a:gd name="connsiteY5" fmla="*/ 184698 h 738790"/>
                  <a:gd name="connsiteX6" fmla="*/ 3152689 w 6120680"/>
                  <a:gd name="connsiteY6" fmla="*/ 184698 h 738790"/>
                  <a:gd name="connsiteX7" fmla="*/ 3152689 w 6120680"/>
                  <a:gd name="connsiteY7" fmla="*/ 258746 h 738790"/>
                  <a:gd name="connsiteX8" fmla="*/ 6120680 w 6120680"/>
                  <a:gd name="connsiteY8" fmla="*/ 258746 h 738790"/>
                  <a:gd name="connsiteX9" fmla="*/ 6120680 w 6120680"/>
                  <a:gd name="connsiteY9" fmla="*/ 738790 h 738790"/>
                  <a:gd name="connsiteX10" fmla="*/ 0 w 6120680"/>
                  <a:gd name="connsiteY10" fmla="*/ 738790 h 738790"/>
                  <a:gd name="connsiteX11" fmla="*/ 0 w 6120680"/>
                  <a:gd name="connsiteY11" fmla="*/ 258746 h 7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738790">
                    <a:moveTo>
                      <a:pt x="6120680" y="480044"/>
                    </a:moveTo>
                    <a:lnTo>
                      <a:pt x="3152689" y="480044"/>
                    </a:lnTo>
                    <a:lnTo>
                      <a:pt x="3152689" y="554092"/>
                    </a:lnTo>
                    <a:lnTo>
                      <a:pt x="3245037" y="554092"/>
                    </a:lnTo>
                    <a:lnTo>
                      <a:pt x="3060340" y="738789"/>
                    </a:lnTo>
                    <a:lnTo>
                      <a:pt x="2875642" y="554092"/>
                    </a:lnTo>
                    <a:lnTo>
                      <a:pt x="2967991" y="554092"/>
                    </a:lnTo>
                    <a:lnTo>
                      <a:pt x="2967991" y="480044"/>
                    </a:lnTo>
                    <a:lnTo>
                      <a:pt x="0" y="480044"/>
                    </a:lnTo>
                    <a:lnTo>
                      <a:pt x="0" y="1"/>
                    </a:lnTo>
                    <a:lnTo>
                      <a:pt x="6120680" y="1"/>
                    </a:lnTo>
                    <a:lnTo>
                      <a:pt x="6120680" y="480044"/>
                    </a:lnTo>
                    <a:close/>
                  </a:path>
                </a:pathLst>
              </a:cu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79" tIns="106681" rIns="106680" bIns="365427" numCol="1" spcCol="1270" anchor="ctr" anchorCtr="0">
                <a:noAutofit/>
              </a:bodyPr>
              <a:lstStyle/>
              <a:p>
                <a:pPr lvl="0" algn="l" defTabSz="666750" rtl="0">
                  <a:lnSpc>
                    <a:spcPct val="90000"/>
                  </a:lnSpc>
                  <a:spcBef>
                    <a:spcPct val="0"/>
                  </a:spcBef>
                  <a:spcAft>
                    <a:spcPct val="35000"/>
                  </a:spcAft>
                </a:pPr>
                <a:r>
                  <a:rPr lang="zh-CN" altLang="zh-CN" sz="1500" kern="1200" dirty="0" smtClean="0">
                    <a:solidFill>
                      <a:schemeClr val="dk1"/>
                    </a:solidFill>
                    <a:effectLst/>
                    <a:latin typeface="+mn-ea"/>
                    <a:cs typeface="+mn-cs"/>
                  </a:rPr>
                  <a:t>①</a:t>
                </a:r>
                <a:r>
                  <a:rPr lang="zh-CN" altLang="en-US" sz="1500" dirty="0" smtClean="0">
                    <a:solidFill>
                      <a:schemeClr val="tx1"/>
                    </a:solidFill>
                    <a:latin typeface="+mn-ea"/>
                  </a:rPr>
                  <a:t>投资者订单</a:t>
                </a:r>
                <a:r>
                  <a:rPr lang="en-US" altLang="zh-CN" sz="1500" dirty="0" smtClean="0">
                    <a:solidFill>
                      <a:schemeClr val="tx1"/>
                    </a:solidFill>
                    <a:latin typeface="+mn-ea"/>
                  </a:rPr>
                  <a:t>005</a:t>
                </a:r>
                <a:r>
                  <a:rPr lang="zh-CN" sz="1500" kern="1200" dirty="0" smtClean="0">
                    <a:solidFill>
                      <a:schemeClr val="tx1"/>
                    </a:solidFill>
                    <a:latin typeface="+mn-ea"/>
                  </a:rPr>
                  <a:t>：成交</a:t>
                </a:r>
                <a:r>
                  <a:rPr lang="en-US" altLang="zh-CN" sz="1500" dirty="0">
                    <a:solidFill>
                      <a:schemeClr val="tx1"/>
                    </a:solidFill>
                    <a:latin typeface="+mn-ea"/>
                  </a:rPr>
                  <a:t>2</a:t>
                </a:r>
                <a:r>
                  <a:rPr lang="en-US" sz="1500" kern="1200" dirty="0" smtClean="0">
                    <a:solidFill>
                      <a:schemeClr val="tx1"/>
                    </a:solidFill>
                    <a:latin typeface="+mn-ea"/>
                  </a:rPr>
                  <a:t>000</a:t>
                </a:r>
                <a:r>
                  <a:rPr lang="zh-CN" sz="1500" kern="1200" dirty="0" smtClean="0">
                    <a:solidFill>
                      <a:schemeClr val="tx1"/>
                    </a:solidFill>
                    <a:latin typeface="+mn-ea"/>
                  </a:rPr>
                  <a:t>股，成交价</a:t>
                </a:r>
                <a:r>
                  <a:rPr lang="en-US" altLang="zh-CN" sz="1500" b="1" dirty="0" smtClean="0">
                    <a:solidFill>
                      <a:schemeClr val="tx1"/>
                    </a:solidFill>
                    <a:latin typeface="+mn-ea"/>
                  </a:rPr>
                  <a:t>15.5</a:t>
                </a:r>
                <a:r>
                  <a:rPr lang="zh-CN" sz="1500" kern="1200" dirty="0" smtClean="0">
                    <a:solidFill>
                      <a:schemeClr val="tx1"/>
                    </a:solidFill>
                    <a:latin typeface="+mn-ea"/>
                  </a:rPr>
                  <a:t>元（价格优先）</a:t>
                </a:r>
                <a:endParaRPr lang="zh-CN" sz="1500" kern="1200" dirty="0">
                  <a:solidFill>
                    <a:schemeClr val="tx1"/>
                  </a:solidFill>
                  <a:latin typeface="+mn-ea"/>
                </a:endParaRPr>
              </a:p>
            </p:txBody>
          </p:sp>
        </p:grpSp>
        <p:sp>
          <p:nvSpPr>
            <p:cNvPr id="14" name="矩形 13"/>
            <p:cNvSpPr/>
            <p:nvPr/>
          </p:nvSpPr>
          <p:spPr>
            <a:xfrm>
              <a:off x="445295" y="4785261"/>
              <a:ext cx="432048" cy="19442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mn-ea"/>
                </a:rPr>
                <a:t>成交结果</a:t>
              </a:r>
              <a:endParaRPr lang="zh-CN" altLang="en-US" b="1" dirty="0">
                <a:latin typeface="+mn-ea"/>
              </a:endParaRPr>
            </a:p>
          </p:txBody>
        </p:sp>
      </p:grpSp>
      <p:sp>
        <p:nvSpPr>
          <p:cNvPr id="18" name="文本框 22"/>
          <p:cNvSpPr txBox="1"/>
          <p:nvPr/>
        </p:nvSpPr>
        <p:spPr>
          <a:xfrm>
            <a:off x="8120418" y="4804016"/>
            <a:ext cx="3439236" cy="1719903"/>
          </a:xfrm>
          <a:prstGeom prst="rect">
            <a:avLst/>
          </a:prstGeom>
          <a:noFill/>
          <a:ln w="28575">
            <a:solidFill>
              <a:schemeClr val="accent6">
                <a:lumMod val="75000"/>
              </a:schemeClr>
            </a:solidFill>
            <a:prstDash val="solid"/>
          </a:ln>
        </p:spPr>
        <p:txBody>
          <a:bodyPr wrap="square" lIns="108000" rtlCol="0">
            <a:noAutofit/>
          </a:bodyPr>
          <a:lstStyle/>
          <a:p>
            <a:pPr lvl="0">
              <a:lnSpc>
                <a:spcPct val="150000"/>
              </a:lnSpc>
            </a:pPr>
            <a:r>
              <a:rPr lang="zh-CN" altLang="en-US" sz="1600" b="1" dirty="0" smtClean="0">
                <a:latin typeface="+mn-ea"/>
              </a:rPr>
              <a:t>做</a:t>
            </a:r>
            <a:r>
              <a:rPr lang="zh-CN" altLang="en-US" sz="1600" b="1" dirty="0">
                <a:latin typeface="+mn-ea"/>
              </a:rPr>
              <a:t>市商更改报价使投资者订单进入成交范围的</a:t>
            </a:r>
            <a:r>
              <a:rPr lang="zh-CN" altLang="en-US" sz="1600" b="1" dirty="0" smtClean="0">
                <a:latin typeface="+mn-ea"/>
              </a:rPr>
              <a:t>，到价投资者</a:t>
            </a:r>
            <a:r>
              <a:rPr lang="zh-CN" altLang="en-US" sz="1600" b="1" dirty="0">
                <a:latin typeface="+mn-ea"/>
              </a:rPr>
              <a:t>订单按照“价格优先、时间优先”原则与其成交，成交价格以做市商报价为</a:t>
            </a:r>
            <a:r>
              <a:rPr lang="zh-CN" altLang="en-US" sz="1600" b="1" dirty="0" smtClean="0">
                <a:latin typeface="+mn-ea"/>
              </a:rPr>
              <a:t>准。</a:t>
            </a:r>
            <a:endParaRPr lang="zh-CN" altLang="en-US" sz="1600" b="1" dirty="0">
              <a:latin typeface="+mn-ea"/>
            </a:endParaRPr>
          </a:p>
        </p:txBody>
      </p:sp>
      <p:sp>
        <p:nvSpPr>
          <p:cNvPr id="19" name="文本框 6"/>
          <p:cNvSpPr txBox="1"/>
          <p:nvPr/>
        </p:nvSpPr>
        <p:spPr>
          <a:xfrm>
            <a:off x="8182161" y="1580616"/>
            <a:ext cx="1800200" cy="360040"/>
          </a:xfrm>
          <a:prstGeom prst="rect">
            <a:avLst/>
          </a:prstGeom>
          <a:noFill/>
          <a:ln w="28575">
            <a:noFill/>
            <a:prstDash val="solid"/>
          </a:ln>
        </p:spPr>
        <p:txBody>
          <a:bodyPr wrap="square" lIns="108000" rtlCol="0">
            <a:noAutofit/>
          </a:bodyPr>
          <a:lstStyle/>
          <a:p>
            <a:pPr algn="ctr"/>
            <a:r>
              <a:rPr lang="zh-CN" altLang="en-US" sz="1600" b="1" dirty="0" smtClean="0">
                <a:latin typeface="+mn-ea"/>
              </a:rPr>
              <a:t>投资者买入订单</a:t>
            </a:r>
          </a:p>
        </p:txBody>
      </p:sp>
      <p:sp>
        <p:nvSpPr>
          <p:cNvPr id="20" name="文本框 7"/>
          <p:cNvSpPr txBox="1"/>
          <p:nvPr/>
        </p:nvSpPr>
        <p:spPr>
          <a:xfrm>
            <a:off x="1938770" y="1599426"/>
            <a:ext cx="1760166" cy="360040"/>
          </a:xfrm>
          <a:prstGeom prst="rect">
            <a:avLst/>
          </a:prstGeom>
          <a:noFill/>
          <a:ln w="28575">
            <a:noFill/>
            <a:prstDash val="solid"/>
          </a:ln>
        </p:spPr>
        <p:txBody>
          <a:bodyPr wrap="square" lIns="108000" rtlCol="0">
            <a:noAutofit/>
          </a:bodyPr>
          <a:lstStyle/>
          <a:p>
            <a:pPr algn="ctr"/>
            <a:r>
              <a:rPr lang="zh-CN" altLang="en-US" sz="1600" b="1" dirty="0" smtClean="0">
                <a:latin typeface="+mn-ea"/>
              </a:rPr>
              <a:t>做市商卖出报价</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1.1  </a:t>
            </a:r>
            <a:r>
              <a:rPr lang="zh-CN" altLang="en-US" dirty="0" smtClean="0">
                <a:solidFill>
                  <a:schemeClr val="tx1">
                    <a:lumMod val="65000"/>
                    <a:lumOff val="35000"/>
                  </a:schemeClr>
                </a:solidFill>
              </a:rPr>
              <a:t>全国中小企业股份转让系统</a:t>
            </a:r>
            <a:endParaRPr lang="zh-CN" altLang="en-US" dirty="0">
              <a:solidFill>
                <a:schemeClr val="tx1">
                  <a:lumMod val="65000"/>
                  <a:lumOff val="35000"/>
                </a:schemeClr>
              </a:solidFill>
            </a:endParaRPr>
          </a:p>
        </p:txBody>
      </p:sp>
      <p:sp>
        <p:nvSpPr>
          <p:cNvPr id="22" name="矩形 21"/>
          <p:cNvSpPr/>
          <p:nvPr/>
        </p:nvSpPr>
        <p:spPr>
          <a:xfrm>
            <a:off x="1414954" y="1400418"/>
            <a:ext cx="10063512" cy="1754326"/>
          </a:xfrm>
          <a:prstGeom prst="rect">
            <a:avLst/>
          </a:prstGeom>
        </p:spPr>
        <p:txBody>
          <a:bodyPr wrap="square">
            <a:spAutoFit/>
          </a:bodyPr>
          <a:lstStyle/>
          <a:p>
            <a:pPr>
              <a:lnSpc>
                <a:spcPct val="150000"/>
              </a:lnSpc>
            </a:pPr>
            <a:r>
              <a:rPr lang="zh-CN" altLang="en-US" b="1" dirty="0" smtClean="0">
                <a:solidFill>
                  <a:schemeClr val="tx1">
                    <a:lumMod val="65000"/>
                    <a:lumOff val="35000"/>
                  </a:schemeClr>
                </a:solidFill>
              </a:rPr>
              <a:t>全国中小企业股份转让系统（即“全国股转系统”），</a:t>
            </a:r>
            <a:r>
              <a:rPr lang="zh-CN" altLang="en-US" dirty="0" smtClean="0">
                <a:solidFill>
                  <a:schemeClr val="tx1">
                    <a:lumMod val="65000"/>
                    <a:lumOff val="35000"/>
                  </a:schemeClr>
                </a:solidFill>
              </a:rPr>
              <a:t>是经国务院批准设立的全国性证券交易场所，全国中小企业股份转让系统有限责任公司为其运营管理机构。</a:t>
            </a:r>
            <a:r>
              <a:rPr lang="en-US" altLang="zh-CN" dirty="0" smtClean="0">
                <a:solidFill>
                  <a:schemeClr val="tx1">
                    <a:lumMod val="65000"/>
                    <a:lumOff val="35000"/>
                  </a:schemeClr>
                </a:solidFill>
              </a:rPr>
              <a:t>2012</a:t>
            </a:r>
            <a:r>
              <a:rPr lang="zh-CN" altLang="en-US" dirty="0" smtClean="0">
                <a:solidFill>
                  <a:schemeClr val="tx1">
                    <a:lumMod val="65000"/>
                    <a:lumOff val="35000"/>
                  </a:schemeClr>
                </a:solidFill>
              </a:rPr>
              <a:t>年</a:t>
            </a:r>
            <a:r>
              <a:rPr lang="en-US" altLang="zh-CN" dirty="0" smtClean="0">
                <a:solidFill>
                  <a:schemeClr val="tx1">
                    <a:lumMod val="65000"/>
                    <a:lumOff val="35000"/>
                  </a:schemeClr>
                </a:solidFill>
              </a:rPr>
              <a:t>9</a:t>
            </a:r>
            <a:r>
              <a:rPr lang="zh-CN" altLang="en-US" dirty="0" smtClean="0">
                <a:solidFill>
                  <a:schemeClr val="tx1">
                    <a:lumMod val="65000"/>
                    <a:lumOff val="35000"/>
                  </a:schemeClr>
                </a:solidFill>
              </a:rPr>
              <a:t>月</a:t>
            </a:r>
            <a:r>
              <a:rPr lang="en-US" altLang="zh-CN" dirty="0" smtClean="0">
                <a:solidFill>
                  <a:schemeClr val="tx1">
                    <a:lumMod val="65000"/>
                    <a:lumOff val="35000"/>
                  </a:schemeClr>
                </a:solidFill>
              </a:rPr>
              <a:t>20</a:t>
            </a:r>
            <a:r>
              <a:rPr lang="zh-CN" altLang="en-US" dirty="0" smtClean="0">
                <a:solidFill>
                  <a:schemeClr val="tx1">
                    <a:lumMod val="65000"/>
                    <a:lumOff val="35000"/>
                  </a:schemeClr>
                </a:solidFill>
              </a:rPr>
              <a:t>日，公司在国家工商总局注册成立，注册资本</a:t>
            </a:r>
            <a:r>
              <a:rPr lang="en-US" altLang="zh-CN" dirty="0" smtClean="0">
                <a:solidFill>
                  <a:schemeClr val="tx1">
                    <a:lumMod val="65000"/>
                    <a:lumOff val="35000"/>
                  </a:schemeClr>
                </a:solidFill>
              </a:rPr>
              <a:t>30</a:t>
            </a:r>
            <a:r>
              <a:rPr lang="zh-CN" altLang="en-US" dirty="0" smtClean="0">
                <a:solidFill>
                  <a:schemeClr val="tx1">
                    <a:lumMod val="65000"/>
                    <a:lumOff val="35000"/>
                  </a:schemeClr>
                </a:solidFill>
              </a:rPr>
              <a:t>亿元。上交所、深交所、中国证券登记结算公司、上海期交所、中国金融期交所、郑州商品交易所、大连商品交易所为公司股东单位</a:t>
            </a:r>
            <a:endParaRPr lang="zh-CN" altLang="en-US" dirty="0">
              <a:solidFill>
                <a:schemeClr val="tx1">
                  <a:lumMod val="65000"/>
                  <a:lumOff val="35000"/>
                </a:schemeClr>
              </a:solidFill>
            </a:endParaRPr>
          </a:p>
        </p:txBody>
      </p:sp>
      <p:sp>
        <p:nvSpPr>
          <p:cNvPr id="30" name="AutoShape 3"/>
          <p:cNvSpPr>
            <a:spLocks noChangeAspect="1" noChangeArrowheads="1" noTextEdit="1"/>
          </p:cNvSpPr>
          <p:nvPr/>
        </p:nvSpPr>
        <p:spPr bwMode="auto">
          <a:xfrm>
            <a:off x="5112675" y="2283189"/>
            <a:ext cx="3792537"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1" name="图示 20"/>
          <p:cNvGraphicFramePr/>
          <p:nvPr/>
        </p:nvGraphicFramePr>
        <p:xfrm>
          <a:off x="1528737" y="3316406"/>
          <a:ext cx="8892269" cy="297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83975201"/>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9440271" cy="369332"/>
          </a:xfrm>
          <a:prstGeom prst="rect">
            <a:avLst/>
          </a:prstGeom>
          <a:noFill/>
        </p:spPr>
        <p:txBody>
          <a:bodyPr wrap="square" rtlCol="0">
            <a:spAutoFit/>
          </a:bodyPr>
          <a:lstStyle/>
          <a:p>
            <a:r>
              <a:rPr lang="en-US" altLang="zh-CN" dirty="0" smtClean="0">
                <a:solidFill>
                  <a:schemeClr val="tx1">
                    <a:lumMod val="65000"/>
                    <a:lumOff val="35000"/>
                  </a:schemeClr>
                </a:solidFill>
              </a:rPr>
              <a:t>4.4  </a:t>
            </a:r>
            <a:r>
              <a:rPr lang="zh-CN" altLang="en-US" dirty="0" smtClean="0">
                <a:solidFill>
                  <a:schemeClr val="tx1">
                    <a:lumMod val="65000"/>
                    <a:lumOff val="35000"/>
                  </a:schemeClr>
                </a:solidFill>
              </a:rPr>
              <a:t>做市转让</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做市商的权利与义务</a:t>
            </a:r>
            <a:endParaRPr lang="zh-CN" altLang="en-US" dirty="0">
              <a:solidFill>
                <a:schemeClr val="tx1">
                  <a:lumMod val="65000"/>
                  <a:lumOff val="35000"/>
                </a:schemeClr>
              </a:solidFill>
            </a:endParaRPr>
          </a:p>
        </p:txBody>
      </p:sp>
      <p:sp>
        <p:nvSpPr>
          <p:cNvPr id="3" name="Rectangle 7"/>
          <p:cNvSpPr/>
          <p:nvPr/>
        </p:nvSpPr>
        <p:spPr bwMode="auto">
          <a:xfrm>
            <a:off x="1285784" y="1660607"/>
            <a:ext cx="4608000" cy="862876"/>
          </a:xfrm>
          <a:prstGeom prst="rect">
            <a:avLst/>
          </a:prstGeom>
          <a:solidFill>
            <a:srgbClr val="ED5326"/>
          </a:solidFill>
          <a:effectLst/>
        </p:spPr>
        <p:txBody>
          <a:bodyPr lIns="114164" tIns="114164" rIns="114164" bIns="152217" anchor="ctr" anchorCtr="0">
            <a:noAutofit/>
          </a:bodyPr>
          <a:lstStyle/>
          <a:p>
            <a:pPr algn="ctr"/>
            <a:r>
              <a:rPr lang="zh-CN" altLang="en-US" sz="2400" b="1" dirty="0" smtClean="0">
                <a:solidFill>
                  <a:schemeClr val="bg1"/>
                </a:solidFill>
                <a:latin typeface="+mn-ea"/>
              </a:rPr>
              <a:t>权利</a:t>
            </a:r>
            <a:endParaRPr lang="zh-CN" altLang="en-US" sz="2400" b="1" dirty="0">
              <a:solidFill>
                <a:schemeClr val="bg1"/>
              </a:solidFill>
              <a:latin typeface="+mn-ea"/>
            </a:endParaRPr>
          </a:p>
        </p:txBody>
      </p:sp>
      <p:sp>
        <p:nvSpPr>
          <p:cNvPr id="4" name="Rectangle 8"/>
          <p:cNvSpPr/>
          <p:nvPr/>
        </p:nvSpPr>
        <p:spPr>
          <a:xfrm>
            <a:off x="1285784" y="2632387"/>
            <a:ext cx="4608000" cy="3823001"/>
          </a:xfrm>
          <a:prstGeom prst="rect">
            <a:avLst/>
          </a:prstGeom>
          <a:solidFill>
            <a:srgbClr val="ED5326">
              <a:lumMod val="20000"/>
              <a:lumOff val="80000"/>
            </a:srgbClr>
          </a:solidFill>
          <a:effectLst/>
        </p:spPr>
        <p:txBody>
          <a:bodyPr lIns="114164" tIns="114164" rIns="114164" bIns="152217" anchor="ctr" anchorCtr="0">
            <a:noAutofit/>
          </a:bodyPr>
          <a:lstStyle/>
          <a:p>
            <a:pPr>
              <a:lnSpc>
                <a:spcPct val="150000"/>
              </a:lnSpc>
            </a:pPr>
            <a:r>
              <a:rPr lang="en-US" altLang="zh-CN" sz="1600" b="1" dirty="0" smtClean="0">
                <a:solidFill>
                  <a:schemeClr val="tx1">
                    <a:lumMod val="65000"/>
                    <a:lumOff val="35000"/>
                  </a:schemeClr>
                </a:solidFill>
                <a:latin typeface="+mn-ea"/>
              </a:rPr>
              <a:t>【</a:t>
            </a:r>
            <a:r>
              <a:rPr lang="zh-CN" altLang="zh-CN" sz="1600" b="1" dirty="0" smtClean="0">
                <a:solidFill>
                  <a:schemeClr val="tx1">
                    <a:lumMod val="65000"/>
                    <a:lumOff val="35000"/>
                  </a:schemeClr>
                </a:solidFill>
                <a:latin typeface="+mn-ea"/>
              </a:rPr>
              <a:t>做市商</a:t>
            </a:r>
            <a:r>
              <a:rPr lang="zh-CN" altLang="en-US" sz="1600" b="1" dirty="0" smtClean="0">
                <a:solidFill>
                  <a:schemeClr val="tx1">
                    <a:lumMod val="65000"/>
                    <a:lumOff val="35000"/>
                  </a:schemeClr>
                </a:solidFill>
                <a:latin typeface="+mn-ea"/>
              </a:rPr>
              <a:t>优先获取相关做市信息</a:t>
            </a:r>
            <a:r>
              <a:rPr lang="en-US" altLang="zh-CN" sz="1600" b="1" dirty="0" smtClean="0">
                <a:solidFill>
                  <a:schemeClr val="tx1">
                    <a:lumMod val="65000"/>
                    <a:lumOff val="35000"/>
                  </a:schemeClr>
                </a:solidFill>
                <a:latin typeface="+mn-ea"/>
              </a:rPr>
              <a:t>】</a:t>
            </a:r>
          </a:p>
          <a:p>
            <a:pPr>
              <a:lnSpc>
                <a:spcPct val="150000"/>
              </a:lnSpc>
              <a:buFont typeface="Wingdings" pitchFamily="2" charset="2"/>
              <a:buChar char="ü"/>
            </a:pPr>
            <a:r>
              <a:rPr lang="zh-CN" altLang="zh-CN" sz="1600" dirty="0" smtClean="0">
                <a:solidFill>
                  <a:schemeClr val="tx1">
                    <a:lumMod val="65000"/>
                    <a:lumOff val="35000"/>
                  </a:schemeClr>
                </a:solidFill>
                <a:latin typeface="+mn-ea"/>
              </a:rPr>
              <a:t>其做市股票</a:t>
            </a:r>
            <a:r>
              <a:rPr lang="zh-CN" altLang="en-US" sz="1600" dirty="0" smtClean="0">
                <a:solidFill>
                  <a:schemeClr val="tx1">
                    <a:lumMod val="65000"/>
                    <a:lumOff val="35000"/>
                  </a:schemeClr>
                </a:solidFill>
                <a:latin typeface="+mn-ea"/>
              </a:rPr>
              <a:t>实时</a:t>
            </a:r>
            <a:r>
              <a:rPr lang="zh-CN" altLang="zh-CN" sz="1600" dirty="0" smtClean="0">
                <a:solidFill>
                  <a:schemeClr val="tx1">
                    <a:lumMod val="65000"/>
                    <a:lumOff val="35000"/>
                  </a:schemeClr>
                </a:solidFill>
                <a:latin typeface="+mn-ea"/>
              </a:rPr>
              <a:t>最优</a:t>
            </a:r>
            <a:r>
              <a:rPr lang="en-US" altLang="zh-CN" sz="1600" dirty="0" smtClean="0">
                <a:solidFill>
                  <a:schemeClr val="tx1">
                    <a:lumMod val="65000"/>
                    <a:lumOff val="35000"/>
                  </a:schemeClr>
                </a:solidFill>
                <a:latin typeface="+mn-ea"/>
              </a:rPr>
              <a:t>10</a:t>
            </a:r>
            <a:r>
              <a:rPr lang="zh-CN" altLang="en-US" sz="1600" dirty="0" smtClean="0">
                <a:solidFill>
                  <a:schemeClr val="tx1">
                    <a:lumMod val="65000"/>
                    <a:lumOff val="35000"/>
                  </a:schemeClr>
                </a:solidFill>
                <a:latin typeface="+mn-ea"/>
              </a:rPr>
              <a:t>个档位限价</a:t>
            </a:r>
            <a:r>
              <a:rPr lang="zh-CN" altLang="zh-CN" sz="1600" dirty="0" smtClean="0">
                <a:solidFill>
                  <a:schemeClr val="tx1">
                    <a:lumMod val="65000"/>
                    <a:lumOff val="35000"/>
                  </a:schemeClr>
                </a:solidFill>
                <a:latin typeface="+mn-ea"/>
              </a:rPr>
              <a:t>申报价格和数量等信息</a:t>
            </a:r>
            <a:endParaRPr lang="en-US" altLang="zh-CN" sz="1600" dirty="0" smtClean="0">
              <a:solidFill>
                <a:schemeClr val="tx1">
                  <a:lumMod val="65000"/>
                  <a:lumOff val="35000"/>
                </a:schemeClr>
              </a:solidFill>
              <a:latin typeface="+mn-ea"/>
            </a:endParaRPr>
          </a:p>
          <a:p>
            <a:pPr>
              <a:lnSpc>
                <a:spcPct val="150000"/>
              </a:lnSpc>
              <a:buFont typeface="Wingdings" pitchFamily="2" charset="2"/>
              <a:buChar char="ü"/>
            </a:pPr>
            <a:r>
              <a:rPr lang="en-US" altLang="zh-CN" sz="1600" dirty="0" smtClean="0">
                <a:solidFill>
                  <a:schemeClr val="tx1">
                    <a:lumMod val="65000"/>
                    <a:lumOff val="35000"/>
                  </a:schemeClr>
                </a:solidFill>
                <a:latin typeface="+mn-ea"/>
              </a:rPr>
              <a:t> </a:t>
            </a:r>
            <a:r>
              <a:rPr lang="zh-CN" altLang="zh-CN" sz="1600" dirty="0" smtClean="0">
                <a:solidFill>
                  <a:schemeClr val="tx1">
                    <a:lumMod val="65000"/>
                    <a:lumOff val="35000"/>
                  </a:schemeClr>
                </a:solidFill>
                <a:latin typeface="+mn-ea"/>
              </a:rPr>
              <a:t>该股票其他做市商</a:t>
            </a:r>
            <a:r>
              <a:rPr lang="zh-CN" altLang="en-US" sz="1600" dirty="0" smtClean="0">
                <a:solidFill>
                  <a:schemeClr val="tx1">
                    <a:lumMod val="65000"/>
                    <a:lumOff val="35000"/>
                  </a:schemeClr>
                </a:solidFill>
                <a:latin typeface="+mn-ea"/>
              </a:rPr>
              <a:t>的实时最优</a:t>
            </a:r>
            <a:r>
              <a:rPr lang="en-US" altLang="zh-CN" sz="1600" dirty="0" smtClean="0">
                <a:solidFill>
                  <a:schemeClr val="tx1">
                    <a:lumMod val="65000"/>
                    <a:lumOff val="35000"/>
                  </a:schemeClr>
                </a:solidFill>
                <a:latin typeface="+mn-ea"/>
              </a:rPr>
              <a:t>10</a:t>
            </a:r>
            <a:r>
              <a:rPr lang="zh-CN" altLang="en-US" sz="1600" dirty="0" smtClean="0">
                <a:solidFill>
                  <a:schemeClr val="tx1">
                    <a:lumMod val="65000"/>
                    <a:lumOff val="35000"/>
                  </a:schemeClr>
                </a:solidFill>
                <a:latin typeface="+mn-ea"/>
              </a:rPr>
              <a:t>笔买入和卖出做市申报价格</a:t>
            </a:r>
            <a:r>
              <a:rPr lang="zh-CN" altLang="zh-CN" sz="1600" dirty="0" smtClean="0">
                <a:solidFill>
                  <a:schemeClr val="tx1">
                    <a:lumMod val="65000"/>
                    <a:lumOff val="35000"/>
                  </a:schemeClr>
                </a:solidFill>
                <a:latin typeface="+mn-ea"/>
              </a:rPr>
              <a:t>和数量等信息</a:t>
            </a:r>
            <a:endParaRPr lang="en-US" altLang="zh-CN" sz="1600" dirty="0" smtClean="0">
              <a:solidFill>
                <a:schemeClr val="tx1">
                  <a:lumMod val="65000"/>
                  <a:lumOff val="35000"/>
                </a:schemeClr>
              </a:solidFill>
              <a:latin typeface="+mn-ea"/>
            </a:endParaRPr>
          </a:p>
          <a:p>
            <a:pPr>
              <a:lnSpc>
                <a:spcPct val="150000"/>
              </a:lnSpc>
              <a:buFont typeface="Wingdings" pitchFamily="2" charset="2"/>
              <a:buChar char="ü"/>
            </a:pPr>
            <a:r>
              <a:rPr lang="zh-CN" altLang="en-US" sz="1600" dirty="0" smtClean="0">
                <a:solidFill>
                  <a:schemeClr val="tx1">
                    <a:lumMod val="65000"/>
                    <a:lumOff val="35000"/>
                  </a:schemeClr>
                </a:solidFill>
                <a:latin typeface="+mn-ea"/>
              </a:rPr>
              <a:t>每个转让日</a:t>
            </a:r>
            <a:r>
              <a:rPr lang="en-US" altLang="zh-CN" sz="1600" dirty="0" smtClean="0">
                <a:solidFill>
                  <a:schemeClr val="tx1">
                    <a:lumMod val="65000"/>
                    <a:lumOff val="35000"/>
                  </a:schemeClr>
                </a:solidFill>
                <a:latin typeface="+mn-ea"/>
              </a:rPr>
              <a:t>9:15</a:t>
            </a:r>
            <a:r>
              <a:rPr lang="zh-CN" altLang="en-US" sz="1600" dirty="0" smtClean="0">
                <a:solidFill>
                  <a:schemeClr val="tx1">
                    <a:lumMod val="65000"/>
                    <a:lumOff val="35000"/>
                  </a:schemeClr>
                </a:solidFill>
                <a:latin typeface="+mn-ea"/>
              </a:rPr>
              <a:t>开始向做市商发送上述信息</a:t>
            </a:r>
            <a:endParaRPr lang="en-US" altLang="zh-CN" sz="1600" dirty="0" smtClean="0">
              <a:solidFill>
                <a:schemeClr val="tx1">
                  <a:lumMod val="65000"/>
                  <a:lumOff val="35000"/>
                </a:schemeClr>
              </a:solidFill>
              <a:latin typeface="+mn-ea"/>
            </a:endParaRPr>
          </a:p>
          <a:p>
            <a:pPr>
              <a:lnSpc>
                <a:spcPct val="150000"/>
              </a:lnSpc>
            </a:pPr>
            <a:r>
              <a:rPr lang="en-US" altLang="zh-CN" sz="1600" b="1" dirty="0" smtClean="0">
                <a:solidFill>
                  <a:schemeClr val="tx1">
                    <a:lumMod val="65000"/>
                    <a:lumOff val="35000"/>
                  </a:schemeClr>
                </a:solidFill>
                <a:latin typeface="+mn-ea"/>
              </a:rPr>
              <a:t>【</a:t>
            </a:r>
            <a:r>
              <a:rPr lang="zh-CN" altLang="en-US" sz="1600" b="1" dirty="0" smtClean="0">
                <a:solidFill>
                  <a:schemeClr val="tx1">
                    <a:lumMod val="65000"/>
                    <a:lumOff val="35000"/>
                  </a:schemeClr>
                </a:solidFill>
                <a:latin typeface="+mn-ea"/>
              </a:rPr>
              <a:t>做市商实行</a:t>
            </a:r>
            <a:r>
              <a:rPr lang="en-US" altLang="zh-CN" sz="1600" b="1" dirty="0" smtClean="0">
                <a:solidFill>
                  <a:schemeClr val="tx1">
                    <a:lumMod val="65000"/>
                    <a:lumOff val="35000"/>
                  </a:schemeClr>
                </a:solidFill>
                <a:latin typeface="+mn-ea"/>
              </a:rPr>
              <a:t>T+0</a:t>
            </a:r>
            <a:r>
              <a:rPr lang="zh-CN" altLang="en-US" sz="1600" b="1" dirty="0" smtClean="0">
                <a:solidFill>
                  <a:schemeClr val="tx1">
                    <a:lumMod val="65000"/>
                    <a:lumOff val="35000"/>
                  </a:schemeClr>
                </a:solidFill>
                <a:latin typeface="+mn-ea"/>
              </a:rPr>
              <a:t>交易</a:t>
            </a:r>
            <a:r>
              <a:rPr lang="en-US" altLang="zh-CN" sz="1600" b="1" dirty="0" smtClean="0">
                <a:solidFill>
                  <a:schemeClr val="tx1">
                    <a:lumMod val="65000"/>
                    <a:lumOff val="35000"/>
                  </a:schemeClr>
                </a:solidFill>
                <a:latin typeface="+mn-ea"/>
              </a:rPr>
              <a:t>】</a:t>
            </a:r>
          </a:p>
          <a:p>
            <a:pPr>
              <a:lnSpc>
                <a:spcPct val="150000"/>
              </a:lnSpc>
              <a:buFont typeface="Wingdings" pitchFamily="2" charset="2"/>
              <a:buChar char="ü"/>
            </a:pPr>
            <a:r>
              <a:rPr lang="zh-CN" altLang="en-US" sz="1600" dirty="0" smtClean="0">
                <a:solidFill>
                  <a:schemeClr val="tx1">
                    <a:lumMod val="65000"/>
                    <a:lumOff val="35000"/>
                  </a:schemeClr>
                </a:solidFill>
                <a:latin typeface="+mn-ea"/>
              </a:rPr>
              <a:t>做市商做市</a:t>
            </a:r>
            <a:r>
              <a:rPr lang="zh-CN" altLang="zh-CN" sz="1600" dirty="0" smtClean="0">
                <a:solidFill>
                  <a:schemeClr val="tx1">
                    <a:lumMod val="65000"/>
                    <a:lumOff val="35000"/>
                  </a:schemeClr>
                </a:solidFill>
                <a:latin typeface="+mn-ea"/>
              </a:rPr>
              <a:t>买入的股票，</a:t>
            </a:r>
            <a:r>
              <a:rPr lang="zh-CN" altLang="en-US" sz="1600" dirty="0" smtClean="0">
                <a:solidFill>
                  <a:schemeClr val="tx1">
                    <a:lumMod val="65000"/>
                    <a:lumOff val="35000"/>
                  </a:schemeClr>
                </a:solidFill>
                <a:latin typeface="+mn-ea"/>
              </a:rPr>
              <a:t>买入当日可以卖出</a:t>
            </a:r>
            <a:endParaRPr lang="zh-CN" altLang="en-US" sz="1600" dirty="0">
              <a:solidFill>
                <a:schemeClr val="tx1">
                  <a:lumMod val="65000"/>
                  <a:lumOff val="35000"/>
                </a:schemeClr>
              </a:solidFill>
              <a:latin typeface="+mn-ea"/>
            </a:endParaRPr>
          </a:p>
        </p:txBody>
      </p:sp>
      <p:sp>
        <p:nvSpPr>
          <p:cNvPr id="5" name="Rectangle 11"/>
          <p:cNvSpPr/>
          <p:nvPr/>
        </p:nvSpPr>
        <p:spPr bwMode="auto">
          <a:xfrm>
            <a:off x="6640231" y="1674255"/>
            <a:ext cx="4608000" cy="862876"/>
          </a:xfrm>
          <a:prstGeom prst="rect">
            <a:avLst/>
          </a:prstGeom>
          <a:solidFill>
            <a:srgbClr val="00AEE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a:r>
              <a:rPr lang="zh-CN" altLang="en-US" sz="2400" b="1" dirty="0" smtClean="0">
                <a:solidFill>
                  <a:schemeClr val="bg1"/>
                </a:solidFill>
                <a:latin typeface="+mn-ea"/>
              </a:rPr>
              <a:t>义务</a:t>
            </a:r>
            <a:endParaRPr lang="zh-CN" altLang="en-US" sz="2400" b="1" dirty="0">
              <a:solidFill>
                <a:schemeClr val="bg1"/>
              </a:solidFill>
              <a:latin typeface="+mn-ea"/>
            </a:endParaRPr>
          </a:p>
        </p:txBody>
      </p:sp>
      <p:sp>
        <p:nvSpPr>
          <p:cNvPr id="6" name="Rectangle 12"/>
          <p:cNvSpPr/>
          <p:nvPr/>
        </p:nvSpPr>
        <p:spPr>
          <a:xfrm>
            <a:off x="6640231" y="2646035"/>
            <a:ext cx="4608000" cy="3823001"/>
          </a:xfrm>
          <a:prstGeom prst="rect">
            <a:avLst/>
          </a:prstGeom>
          <a:solidFill>
            <a:srgbClr val="DBDEF4"/>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0" forceAA="0" compatLnSpc="1">
            <a:prstTxWarp prst="textNoShape">
              <a:avLst/>
            </a:prstTxWarp>
            <a:noAutofit/>
          </a:bodyPr>
          <a:lstStyle/>
          <a:p>
            <a:pPr indent="-285750">
              <a:lnSpc>
                <a:spcPct val="150000"/>
              </a:lnSpc>
            </a:pPr>
            <a:r>
              <a:rPr lang="en-US" altLang="zh-CN" sz="1600" b="1" dirty="0" smtClean="0">
                <a:solidFill>
                  <a:schemeClr val="tx1">
                    <a:lumMod val="65000"/>
                    <a:lumOff val="35000"/>
                  </a:schemeClr>
                </a:solidFill>
                <a:latin typeface="+mn-ea"/>
              </a:rPr>
              <a:t>【</a:t>
            </a:r>
            <a:r>
              <a:rPr lang="zh-CN" altLang="en-US" sz="1600" b="1" dirty="0" smtClean="0">
                <a:solidFill>
                  <a:schemeClr val="tx1">
                    <a:lumMod val="65000"/>
                    <a:lumOff val="35000"/>
                  </a:schemeClr>
                </a:solidFill>
                <a:latin typeface="+mn-ea"/>
              </a:rPr>
              <a:t>每个转让日内，做市商应持续发布双向报价，在报价价位和数量范围内履行做市成交义务</a:t>
            </a:r>
            <a:r>
              <a:rPr lang="en-US" altLang="zh-CN" sz="1600" b="1" dirty="0" smtClean="0">
                <a:solidFill>
                  <a:schemeClr val="tx1">
                    <a:lumMod val="65000"/>
                    <a:lumOff val="35000"/>
                  </a:schemeClr>
                </a:solidFill>
                <a:latin typeface="+mn-ea"/>
              </a:rPr>
              <a:t>】</a:t>
            </a:r>
          </a:p>
          <a:p>
            <a:pPr>
              <a:lnSpc>
                <a:spcPct val="150000"/>
              </a:lnSpc>
              <a:buFont typeface="Wingdings" pitchFamily="2" charset="2"/>
              <a:buChar char="ü"/>
            </a:pPr>
            <a:r>
              <a:rPr lang="zh-CN" altLang="en-US" sz="1600" dirty="0" smtClean="0">
                <a:solidFill>
                  <a:schemeClr val="tx1">
                    <a:lumMod val="65000"/>
                    <a:lumOff val="35000"/>
                  </a:schemeClr>
                </a:solidFill>
                <a:latin typeface="+mn-ea"/>
              </a:rPr>
              <a:t>最迟应于上午</a:t>
            </a:r>
            <a:r>
              <a:rPr lang="en-US" altLang="zh-CN" sz="1600" dirty="0" smtClean="0">
                <a:solidFill>
                  <a:schemeClr val="tx1">
                    <a:lumMod val="65000"/>
                    <a:lumOff val="35000"/>
                  </a:schemeClr>
                </a:solidFill>
                <a:latin typeface="+mn-ea"/>
              </a:rPr>
              <a:t>9:30</a:t>
            </a:r>
            <a:r>
              <a:rPr lang="zh-CN" altLang="en-US" sz="1600" dirty="0" smtClean="0">
                <a:solidFill>
                  <a:schemeClr val="tx1">
                    <a:lumMod val="65000"/>
                    <a:lumOff val="35000"/>
                  </a:schemeClr>
                </a:solidFill>
                <a:latin typeface="+mn-ea"/>
              </a:rPr>
              <a:t>发布双向报价</a:t>
            </a:r>
            <a:endParaRPr lang="en-US" altLang="zh-CN" sz="1600" dirty="0" smtClean="0">
              <a:solidFill>
                <a:schemeClr val="tx1">
                  <a:lumMod val="65000"/>
                  <a:lumOff val="35000"/>
                </a:schemeClr>
              </a:solidFill>
              <a:latin typeface="+mn-ea"/>
            </a:endParaRPr>
          </a:p>
          <a:p>
            <a:pPr>
              <a:lnSpc>
                <a:spcPct val="150000"/>
              </a:lnSpc>
              <a:buFont typeface="Wingdings" pitchFamily="2" charset="2"/>
              <a:buChar char="ü"/>
            </a:pPr>
            <a:r>
              <a:rPr lang="zh-CN" altLang="en-US" sz="1600" dirty="0" smtClean="0">
                <a:solidFill>
                  <a:schemeClr val="tx1">
                    <a:lumMod val="65000"/>
                    <a:lumOff val="35000"/>
                  </a:schemeClr>
                </a:solidFill>
                <a:latin typeface="+mn-ea"/>
              </a:rPr>
              <a:t>双向报价时间应不少于每个转让日做市转让撮合时间的</a:t>
            </a:r>
            <a:r>
              <a:rPr lang="en-US" altLang="zh-CN" sz="1600" dirty="0" smtClean="0">
                <a:solidFill>
                  <a:schemeClr val="tx1">
                    <a:lumMod val="65000"/>
                    <a:lumOff val="35000"/>
                  </a:schemeClr>
                </a:solidFill>
                <a:latin typeface="+mn-ea"/>
              </a:rPr>
              <a:t>75%</a:t>
            </a:r>
          </a:p>
          <a:p>
            <a:pPr indent="-285750">
              <a:lnSpc>
                <a:spcPct val="150000"/>
              </a:lnSpc>
            </a:pPr>
            <a:r>
              <a:rPr lang="en-US" altLang="zh-CN" sz="1600" b="1" dirty="0" smtClean="0">
                <a:solidFill>
                  <a:schemeClr val="tx1">
                    <a:lumMod val="65000"/>
                    <a:lumOff val="35000"/>
                  </a:schemeClr>
                </a:solidFill>
                <a:latin typeface="+mn-ea"/>
              </a:rPr>
              <a:t> 【</a:t>
            </a:r>
            <a:r>
              <a:rPr lang="zh-CN" altLang="en-US" sz="1600" b="1" dirty="0" smtClean="0">
                <a:solidFill>
                  <a:schemeClr val="tx1">
                    <a:lumMod val="65000"/>
                    <a:lumOff val="35000"/>
                  </a:schemeClr>
                </a:solidFill>
                <a:latin typeface="+mn-ea"/>
              </a:rPr>
              <a:t>做市报价价差区间为</a:t>
            </a:r>
            <a:r>
              <a:rPr lang="en-US" altLang="zh-CN" sz="1600" b="1" dirty="0" smtClean="0">
                <a:solidFill>
                  <a:schemeClr val="tx1">
                    <a:lumMod val="65000"/>
                    <a:lumOff val="35000"/>
                  </a:schemeClr>
                </a:solidFill>
                <a:latin typeface="+mn-ea"/>
              </a:rPr>
              <a:t>[0</a:t>
            </a:r>
            <a:r>
              <a:rPr lang="zh-CN" altLang="en-US" sz="1600" b="1" dirty="0" smtClean="0">
                <a:solidFill>
                  <a:schemeClr val="tx1">
                    <a:lumMod val="65000"/>
                    <a:lumOff val="35000"/>
                  </a:schemeClr>
                </a:solidFill>
                <a:latin typeface="+mn-ea"/>
              </a:rPr>
              <a:t>，</a:t>
            </a:r>
            <a:r>
              <a:rPr lang="en-US" altLang="zh-CN" sz="1600" b="1" dirty="0" smtClean="0">
                <a:solidFill>
                  <a:schemeClr val="tx1">
                    <a:lumMod val="65000"/>
                    <a:lumOff val="35000"/>
                  </a:schemeClr>
                </a:solidFill>
                <a:latin typeface="+mn-ea"/>
              </a:rPr>
              <a:t>5%]】</a:t>
            </a:r>
          </a:p>
          <a:p>
            <a:pPr indent="-285750">
              <a:lnSpc>
                <a:spcPct val="150000"/>
              </a:lnSpc>
              <a:buFont typeface="Wingdings" pitchFamily="2" charset="2"/>
              <a:buChar char="ü"/>
            </a:pPr>
            <a:r>
              <a:rPr lang="zh-CN" altLang="en-US" sz="1600" dirty="0" smtClean="0">
                <a:solidFill>
                  <a:schemeClr val="tx1">
                    <a:lumMod val="65000"/>
                    <a:lumOff val="35000"/>
                  </a:schemeClr>
                </a:solidFill>
                <a:latin typeface="+mn-ea"/>
              </a:rPr>
              <a:t>同次报价的卖出与买入价格之差应大于零且不超过卖出价格的</a:t>
            </a:r>
            <a:r>
              <a:rPr lang="en-US" altLang="zh-CN" sz="1600" dirty="0" smtClean="0">
                <a:solidFill>
                  <a:schemeClr val="tx1">
                    <a:lumMod val="65000"/>
                    <a:lumOff val="35000"/>
                  </a:schemeClr>
                </a:solidFill>
                <a:latin typeface="+mn-ea"/>
              </a:rPr>
              <a:t>5%</a:t>
            </a:r>
          </a:p>
          <a:p>
            <a:pPr indent="-285750">
              <a:lnSpc>
                <a:spcPct val="150000"/>
              </a:lnSpc>
            </a:pPr>
            <a:r>
              <a:rPr lang="en-US" altLang="zh-CN" sz="1600" b="1" dirty="0" smtClean="0">
                <a:solidFill>
                  <a:schemeClr val="tx1">
                    <a:lumMod val="65000"/>
                    <a:lumOff val="35000"/>
                  </a:schemeClr>
                </a:solidFill>
                <a:latin typeface="+mn-ea"/>
              </a:rPr>
              <a:t>【</a:t>
            </a:r>
            <a:r>
              <a:rPr lang="zh-CN" altLang="zh-CN" sz="1600" b="1" dirty="0" smtClean="0">
                <a:solidFill>
                  <a:schemeClr val="tx1">
                    <a:lumMod val="65000"/>
                    <a:lumOff val="35000"/>
                  </a:schemeClr>
                </a:solidFill>
                <a:latin typeface="+mn-ea"/>
              </a:rPr>
              <a:t>做市商前次</a:t>
            </a:r>
            <a:r>
              <a:rPr lang="zh-CN" altLang="en-US" sz="1600" b="1" dirty="0" smtClean="0">
                <a:solidFill>
                  <a:schemeClr val="tx1">
                    <a:lumMod val="65000"/>
                    <a:lumOff val="35000"/>
                  </a:schemeClr>
                </a:solidFill>
                <a:latin typeface="+mn-ea"/>
              </a:rPr>
              <a:t>做市申报</a:t>
            </a:r>
            <a:r>
              <a:rPr lang="zh-CN" altLang="zh-CN" sz="1600" b="1" dirty="0" smtClean="0">
                <a:solidFill>
                  <a:schemeClr val="tx1">
                    <a:lumMod val="65000"/>
                    <a:lumOff val="35000"/>
                  </a:schemeClr>
                </a:solidFill>
                <a:latin typeface="+mn-ea"/>
              </a:rPr>
              <a:t>撤销</a:t>
            </a:r>
            <a:r>
              <a:rPr lang="zh-CN" altLang="en-US" sz="1600" b="1" dirty="0" smtClean="0">
                <a:solidFill>
                  <a:schemeClr val="tx1">
                    <a:lumMod val="65000"/>
                    <a:lumOff val="35000"/>
                  </a:schemeClr>
                </a:solidFill>
                <a:latin typeface="+mn-ea"/>
              </a:rPr>
              <a:t>，</a:t>
            </a:r>
            <a:r>
              <a:rPr lang="zh-CN" altLang="zh-CN" sz="1600" b="1" dirty="0" smtClean="0">
                <a:solidFill>
                  <a:schemeClr val="tx1">
                    <a:lumMod val="65000"/>
                    <a:lumOff val="35000"/>
                  </a:schemeClr>
                </a:solidFill>
                <a:latin typeface="+mn-ea"/>
              </a:rPr>
              <a:t>或其</a:t>
            </a:r>
            <a:r>
              <a:rPr lang="zh-CN" altLang="en-US" sz="1600" b="1" dirty="0" smtClean="0">
                <a:solidFill>
                  <a:schemeClr val="tx1">
                    <a:lumMod val="65000"/>
                    <a:lumOff val="35000"/>
                  </a:schemeClr>
                </a:solidFill>
                <a:latin typeface="+mn-ea"/>
              </a:rPr>
              <a:t>申报</a:t>
            </a:r>
            <a:r>
              <a:rPr lang="zh-CN" altLang="zh-CN" sz="1600" b="1" dirty="0" smtClean="0">
                <a:solidFill>
                  <a:schemeClr val="tx1">
                    <a:lumMod val="65000"/>
                    <a:lumOff val="35000"/>
                  </a:schemeClr>
                </a:solidFill>
                <a:latin typeface="+mn-ea"/>
              </a:rPr>
              <a:t>数量经成交后不足</a:t>
            </a:r>
            <a:r>
              <a:rPr lang="en-US" altLang="zh-CN" sz="1600" b="1" dirty="0" smtClean="0">
                <a:solidFill>
                  <a:schemeClr val="tx1">
                    <a:lumMod val="65000"/>
                    <a:lumOff val="35000"/>
                  </a:schemeClr>
                </a:solidFill>
                <a:latin typeface="+mn-ea"/>
              </a:rPr>
              <a:t>1000</a:t>
            </a:r>
            <a:r>
              <a:rPr lang="zh-CN" altLang="zh-CN" sz="1600" b="1" dirty="0" smtClean="0">
                <a:solidFill>
                  <a:schemeClr val="tx1">
                    <a:lumMod val="65000"/>
                    <a:lumOff val="35000"/>
                  </a:schemeClr>
                </a:solidFill>
                <a:latin typeface="+mn-ea"/>
              </a:rPr>
              <a:t>股的，做市商应于</a:t>
            </a:r>
            <a:r>
              <a:rPr lang="en-US" altLang="zh-CN" sz="1600" b="1" dirty="0" smtClean="0">
                <a:solidFill>
                  <a:schemeClr val="tx1">
                    <a:lumMod val="65000"/>
                    <a:lumOff val="35000"/>
                  </a:schemeClr>
                </a:solidFill>
                <a:latin typeface="+mn-ea"/>
              </a:rPr>
              <a:t>5</a:t>
            </a:r>
            <a:r>
              <a:rPr lang="zh-CN" altLang="zh-CN" sz="1600" b="1" dirty="0" smtClean="0">
                <a:solidFill>
                  <a:schemeClr val="tx1">
                    <a:lumMod val="65000"/>
                    <a:lumOff val="35000"/>
                  </a:schemeClr>
                </a:solidFill>
                <a:latin typeface="+mn-ea"/>
              </a:rPr>
              <a:t>分钟内重新报价</a:t>
            </a:r>
            <a:r>
              <a:rPr lang="en-US" altLang="zh-CN" sz="1600" b="1" dirty="0" smtClean="0">
                <a:solidFill>
                  <a:schemeClr val="tx1">
                    <a:lumMod val="65000"/>
                    <a:lumOff val="35000"/>
                  </a:schemeClr>
                </a:solidFill>
                <a:latin typeface="+mn-ea"/>
              </a:rPr>
              <a:t>】</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9440271" cy="369332"/>
          </a:xfrm>
          <a:prstGeom prst="rect">
            <a:avLst/>
          </a:prstGeom>
          <a:noFill/>
        </p:spPr>
        <p:txBody>
          <a:bodyPr wrap="square" rtlCol="0">
            <a:spAutoFit/>
          </a:bodyPr>
          <a:lstStyle/>
          <a:p>
            <a:r>
              <a:rPr lang="en-US" altLang="zh-CN" dirty="0" smtClean="0">
                <a:solidFill>
                  <a:schemeClr val="tx1">
                    <a:lumMod val="65000"/>
                    <a:lumOff val="35000"/>
                  </a:schemeClr>
                </a:solidFill>
              </a:rPr>
              <a:t>4.5  </a:t>
            </a:r>
            <a:r>
              <a:rPr lang="zh-CN" altLang="en-US" dirty="0" smtClean="0">
                <a:solidFill>
                  <a:schemeClr val="tx1">
                    <a:lumMod val="65000"/>
                    <a:lumOff val="35000"/>
                  </a:schemeClr>
                </a:solidFill>
              </a:rPr>
              <a:t>竞价转让（尚未上线）</a:t>
            </a:r>
            <a:endParaRPr lang="zh-CN" altLang="en-US" dirty="0">
              <a:solidFill>
                <a:schemeClr val="tx1">
                  <a:lumMod val="65000"/>
                  <a:lumOff val="35000"/>
                </a:schemeClr>
              </a:solidFill>
            </a:endParaRPr>
          </a:p>
        </p:txBody>
      </p:sp>
      <p:sp>
        <p:nvSpPr>
          <p:cNvPr id="3" name="矩形 2"/>
          <p:cNvSpPr/>
          <p:nvPr/>
        </p:nvSpPr>
        <p:spPr>
          <a:xfrm>
            <a:off x="1341459" y="1792053"/>
            <a:ext cx="10286434" cy="4247317"/>
          </a:xfrm>
          <a:prstGeom prst="rect">
            <a:avLst/>
          </a:prstGeom>
          <a:ln w="28575">
            <a:solidFill>
              <a:srgbClr val="00A4C5"/>
            </a:solidFill>
          </a:ln>
        </p:spPr>
        <p:txBody>
          <a:bodyPr wrap="square">
            <a:spAutoFit/>
          </a:bodyPr>
          <a:lstStyle/>
          <a:p>
            <a:pPr marL="285750" indent="-285750">
              <a:lnSpc>
                <a:spcPct val="150000"/>
              </a:lnSpc>
              <a:buFont typeface="Wingdings" panose="05000000000000000000" pitchFamily="2" charset="2"/>
              <a:buChar char="p"/>
            </a:pPr>
            <a:r>
              <a:rPr lang="zh-CN" altLang="en-US" sz="2000" b="1" dirty="0" smtClean="0">
                <a:latin typeface="+mn-ea"/>
              </a:rPr>
              <a:t>集合竞价</a:t>
            </a:r>
            <a:r>
              <a:rPr lang="en-US" altLang="zh-CN" sz="2000" b="1" dirty="0" smtClean="0">
                <a:latin typeface="+mn-ea"/>
              </a:rPr>
              <a:t>&amp;</a:t>
            </a:r>
            <a:r>
              <a:rPr lang="zh-CN" altLang="en-US" sz="2000" b="1" dirty="0" smtClean="0">
                <a:latin typeface="+mn-ea"/>
              </a:rPr>
              <a:t>连续竞价</a:t>
            </a:r>
            <a:endParaRPr lang="en-US" altLang="zh-CN" sz="2000" b="1" dirty="0" smtClean="0">
              <a:latin typeface="+mn-ea"/>
            </a:endParaRPr>
          </a:p>
          <a:p>
            <a:pPr marL="285750" indent="-285750">
              <a:lnSpc>
                <a:spcPct val="150000"/>
              </a:lnSpc>
              <a:buFont typeface="Wingdings" panose="05000000000000000000" pitchFamily="2" charset="2"/>
              <a:buChar char="p"/>
            </a:pPr>
            <a:endParaRPr lang="en-US" altLang="zh-CN" sz="2000" b="1" dirty="0" smtClean="0">
              <a:latin typeface="+mn-ea"/>
            </a:endParaRPr>
          </a:p>
          <a:p>
            <a:pPr marL="285750" indent="-285750">
              <a:lnSpc>
                <a:spcPct val="150000"/>
              </a:lnSpc>
              <a:buFont typeface="Wingdings" panose="05000000000000000000" pitchFamily="2" charset="2"/>
              <a:buChar char="p"/>
            </a:pPr>
            <a:r>
              <a:rPr lang="zh-CN" altLang="zh-CN" sz="2000" b="1" dirty="0" smtClean="0">
                <a:latin typeface="+mn-ea"/>
              </a:rPr>
              <a:t>申报有效价格区间</a:t>
            </a:r>
            <a:endParaRPr lang="en-US" altLang="zh-CN" sz="2000" b="1" dirty="0" smtClean="0">
              <a:latin typeface="+mn-ea"/>
            </a:endParaRPr>
          </a:p>
          <a:p>
            <a:pPr marL="285750" indent="-285750">
              <a:lnSpc>
                <a:spcPct val="150000"/>
              </a:lnSpc>
              <a:buFont typeface="Wingdings" panose="05000000000000000000" pitchFamily="2" charset="2"/>
              <a:buChar char="Ø"/>
            </a:pPr>
            <a:r>
              <a:rPr lang="zh-CN" altLang="zh-CN" sz="2000" dirty="0" smtClean="0">
                <a:latin typeface="+mn-ea"/>
              </a:rPr>
              <a:t>开盘</a:t>
            </a:r>
            <a:r>
              <a:rPr lang="zh-CN" altLang="zh-CN" sz="2000" dirty="0">
                <a:latin typeface="+mn-ea"/>
              </a:rPr>
              <a:t>集合竞价的申报有效价格区间为</a:t>
            </a:r>
            <a:r>
              <a:rPr lang="zh-CN" altLang="zh-CN" sz="2000" b="1" dirty="0">
                <a:solidFill>
                  <a:srgbClr val="E26E48"/>
                </a:solidFill>
                <a:latin typeface="+mn-ea"/>
              </a:rPr>
              <a:t>前收盘价的上下</a:t>
            </a:r>
            <a:r>
              <a:rPr lang="en-US" altLang="zh-CN" sz="2000" b="1" dirty="0">
                <a:solidFill>
                  <a:srgbClr val="E26E48"/>
                </a:solidFill>
                <a:latin typeface="+mn-ea"/>
              </a:rPr>
              <a:t>20%</a:t>
            </a:r>
            <a:r>
              <a:rPr lang="zh-CN" altLang="zh-CN" sz="2000" b="1" dirty="0" smtClean="0">
                <a:solidFill>
                  <a:srgbClr val="E26E48"/>
                </a:solidFill>
                <a:latin typeface="+mn-ea"/>
              </a:rPr>
              <a:t>以内</a:t>
            </a:r>
            <a:r>
              <a:rPr lang="zh-CN" altLang="en-US" sz="2000" dirty="0" smtClean="0">
                <a:latin typeface="+mn-ea"/>
              </a:rPr>
              <a:t>。</a:t>
            </a:r>
            <a:endParaRPr lang="en-US" altLang="zh-CN" sz="2000" dirty="0" smtClean="0">
              <a:latin typeface="+mn-ea"/>
            </a:endParaRPr>
          </a:p>
          <a:p>
            <a:pPr marL="285750" indent="-285750">
              <a:lnSpc>
                <a:spcPct val="150000"/>
              </a:lnSpc>
              <a:buFont typeface="Wingdings" panose="05000000000000000000" pitchFamily="2" charset="2"/>
              <a:buChar char="Ø"/>
            </a:pPr>
            <a:r>
              <a:rPr lang="zh-CN" altLang="zh-CN" sz="2000" dirty="0">
                <a:latin typeface="+mn-ea"/>
              </a:rPr>
              <a:t>连续竞价、收盘集合竞价的申报有效价格区间为</a:t>
            </a:r>
            <a:r>
              <a:rPr lang="zh-CN" altLang="zh-CN" sz="2000" b="1" dirty="0">
                <a:solidFill>
                  <a:srgbClr val="E26E48"/>
                </a:solidFill>
                <a:latin typeface="+mn-ea"/>
              </a:rPr>
              <a:t>最近成交价的上下</a:t>
            </a:r>
            <a:r>
              <a:rPr lang="en-US" altLang="zh-CN" sz="2000" b="1" dirty="0">
                <a:solidFill>
                  <a:srgbClr val="E26E48"/>
                </a:solidFill>
                <a:latin typeface="+mn-ea"/>
              </a:rPr>
              <a:t>20%</a:t>
            </a:r>
            <a:r>
              <a:rPr lang="zh-CN" altLang="zh-CN" sz="2000" b="1" dirty="0">
                <a:solidFill>
                  <a:srgbClr val="E26E48"/>
                </a:solidFill>
                <a:latin typeface="+mn-ea"/>
              </a:rPr>
              <a:t>以内</a:t>
            </a:r>
            <a:r>
              <a:rPr lang="zh-CN" altLang="zh-CN" sz="2000" dirty="0">
                <a:latin typeface="+mn-ea"/>
              </a:rPr>
              <a:t>；当日无成交的，申报有效价格区间为前收盘价的上下</a:t>
            </a:r>
            <a:r>
              <a:rPr lang="en-US" altLang="zh-CN" sz="2000" dirty="0">
                <a:latin typeface="+mn-ea"/>
              </a:rPr>
              <a:t>20%</a:t>
            </a:r>
            <a:r>
              <a:rPr lang="zh-CN" altLang="zh-CN" sz="2000" dirty="0">
                <a:latin typeface="+mn-ea"/>
              </a:rPr>
              <a:t>以内</a:t>
            </a:r>
            <a:r>
              <a:rPr lang="zh-CN" altLang="zh-CN" sz="2000" dirty="0" smtClean="0">
                <a:latin typeface="+mn-ea"/>
              </a:rPr>
              <a:t>。</a:t>
            </a:r>
            <a:endParaRPr lang="en-US" altLang="zh-CN" sz="2000" dirty="0" smtClean="0">
              <a:latin typeface="+mn-ea"/>
            </a:endParaRPr>
          </a:p>
          <a:p>
            <a:pPr marL="285750" indent="-285750">
              <a:buFont typeface="Wingdings" panose="05000000000000000000" pitchFamily="2" charset="2"/>
              <a:buChar char="Ø"/>
            </a:pPr>
            <a:r>
              <a:rPr lang="zh-CN" altLang="zh-CN" sz="2000" dirty="0">
                <a:latin typeface="+mn-ea"/>
              </a:rPr>
              <a:t>挂牌后无成交的股票，对申报不设置有效价格区间</a:t>
            </a:r>
            <a:r>
              <a:rPr lang="zh-CN" altLang="zh-CN" sz="2000" dirty="0" smtClean="0">
                <a:latin typeface="+mn-ea"/>
              </a:rPr>
              <a:t>。</a:t>
            </a:r>
            <a:endParaRPr lang="en-US" altLang="zh-CN" sz="2000" dirty="0" smtClean="0">
              <a:latin typeface="+mn-ea"/>
            </a:endParaRPr>
          </a:p>
          <a:p>
            <a:pPr marL="285750" indent="-285750">
              <a:buFont typeface="Wingdings" panose="05000000000000000000" pitchFamily="2" charset="2"/>
              <a:buChar char="Ø"/>
            </a:pPr>
            <a:endParaRPr lang="en-US" altLang="zh-CN" sz="2000" dirty="0" smtClean="0">
              <a:latin typeface="+mn-ea"/>
            </a:endParaRPr>
          </a:p>
          <a:p>
            <a:pPr marL="285750" indent="-285750">
              <a:buFont typeface="Wingdings" panose="05000000000000000000" pitchFamily="2" charset="2"/>
              <a:buChar char="Ø"/>
            </a:pPr>
            <a:endParaRPr lang="en-US" altLang="zh-CN" sz="2000" dirty="0" smtClean="0">
              <a:latin typeface="+mn-ea"/>
            </a:endParaRPr>
          </a:p>
          <a:p>
            <a:pPr marL="285750" indent="-285750">
              <a:lnSpc>
                <a:spcPct val="150000"/>
              </a:lnSpc>
              <a:buFont typeface="Wingdings" panose="05000000000000000000" pitchFamily="2" charset="2"/>
              <a:buChar char="p"/>
            </a:pPr>
            <a:r>
              <a:rPr lang="zh-CN" altLang="en-US" sz="2000" b="1" dirty="0" smtClean="0">
                <a:latin typeface="+mn-ea"/>
              </a:rPr>
              <a:t>其他的规则同普通交易</a:t>
            </a:r>
            <a:endParaRPr lang="zh-CN" altLang="zh-CN" sz="2000" b="1" dirty="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51235" y="1542194"/>
          <a:ext cx="10699233" cy="5078235"/>
        </p:xfrm>
        <a:graphic>
          <a:graphicData uri="http://schemas.openxmlformats.org/drawingml/2006/table">
            <a:tbl>
              <a:tblPr>
                <a:tableStyleId>{BDBED569-4797-4DF1-A0F4-6AAB3CD982D8}</a:tableStyleId>
              </a:tblPr>
              <a:tblGrid>
                <a:gridCol w="1287871"/>
                <a:gridCol w="1011964"/>
                <a:gridCol w="6219924"/>
                <a:gridCol w="1089737"/>
                <a:gridCol w="1089737"/>
              </a:tblGrid>
              <a:tr h="390440">
                <a:tc>
                  <a:txBody>
                    <a:bodyPr/>
                    <a:lstStyle/>
                    <a:p>
                      <a:pPr algn="ctr" fontAlgn="ctr"/>
                      <a:r>
                        <a:rPr lang="zh-CN" altLang="en-US" sz="1800" b="1" u="none" strike="noStrike" dirty="0">
                          <a:solidFill>
                            <a:schemeClr val="bg1"/>
                          </a:solidFill>
                          <a:latin typeface="微软雅黑" pitchFamily="34" charset="-122"/>
                          <a:ea typeface="微软雅黑" pitchFamily="34" charset="-122"/>
                        </a:rPr>
                        <a:t>收费项目</a:t>
                      </a:r>
                      <a:endParaRPr lang="zh-CN" altLang="en-US" sz="1800" b="1" i="0" u="none" strike="noStrike" dirty="0">
                        <a:solidFill>
                          <a:schemeClr val="bg1"/>
                        </a:solidFill>
                        <a:latin typeface="微软雅黑" pitchFamily="34" charset="-122"/>
                        <a:ea typeface="微软雅黑" pitchFamily="34" charset="-122"/>
                      </a:endParaRPr>
                    </a:p>
                  </a:txBody>
                  <a:tcPr marL="8063" marR="8063" marT="8063" marB="0" anchor="ctr">
                    <a:solidFill>
                      <a:srgbClr val="00B0F0"/>
                    </a:solidFill>
                  </a:tcPr>
                </a:tc>
                <a:tc gridSpan="2">
                  <a:txBody>
                    <a:bodyPr/>
                    <a:lstStyle/>
                    <a:p>
                      <a:pPr algn="ctr" fontAlgn="ctr"/>
                      <a:r>
                        <a:rPr lang="zh-CN" altLang="en-US" sz="1800" b="1" u="none" strike="noStrike" dirty="0">
                          <a:solidFill>
                            <a:schemeClr val="bg1"/>
                          </a:solidFill>
                          <a:latin typeface="微软雅黑" pitchFamily="34" charset="-122"/>
                          <a:ea typeface="微软雅黑" pitchFamily="34" charset="-122"/>
                        </a:rPr>
                        <a:t>收费标准</a:t>
                      </a:r>
                      <a:endParaRPr lang="zh-CN" altLang="en-US" sz="1800" b="1" i="0" u="none" strike="noStrike" dirty="0">
                        <a:solidFill>
                          <a:schemeClr val="bg1"/>
                        </a:solidFill>
                        <a:latin typeface="微软雅黑" pitchFamily="34" charset="-122"/>
                        <a:ea typeface="微软雅黑" pitchFamily="34" charset="-122"/>
                      </a:endParaRPr>
                    </a:p>
                  </a:txBody>
                  <a:tcPr marL="8063" marR="8063" marT="8063" marB="0" anchor="ctr">
                    <a:solidFill>
                      <a:srgbClr val="00B0F0"/>
                    </a:solidFill>
                  </a:tcPr>
                </a:tc>
                <a:tc hMerge="1">
                  <a:txBody>
                    <a:bodyPr/>
                    <a:lstStyle/>
                    <a:p>
                      <a:endParaRPr lang="zh-CN" altLang="en-US"/>
                    </a:p>
                  </a:txBody>
                  <a:tcPr/>
                </a:tc>
                <a:tc>
                  <a:txBody>
                    <a:bodyPr/>
                    <a:lstStyle/>
                    <a:p>
                      <a:pPr algn="ctr" fontAlgn="ctr"/>
                      <a:r>
                        <a:rPr lang="zh-CN" altLang="en-US" sz="1800" b="1" u="none" strike="noStrike" dirty="0">
                          <a:solidFill>
                            <a:schemeClr val="bg1"/>
                          </a:solidFill>
                          <a:latin typeface="微软雅黑" pitchFamily="34" charset="-122"/>
                          <a:ea typeface="微软雅黑" pitchFamily="34" charset="-122"/>
                        </a:rPr>
                        <a:t>收费对象</a:t>
                      </a:r>
                      <a:endParaRPr lang="zh-CN" altLang="en-US" sz="1800" b="1" i="0" u="none" strike="noStrike" dirty="0">
                        <a:solidFill>
                          <a:schemeClr val="bg1"/>
                        </a:solidFill>
                        <a:latin typeface="微软雅黑" pitchFamily="34" charset="-122"/>
                        <a:ea typeface="微软雅黑" pitchFamily="34" charset="-122"/>
                      </a:endParaRPr>
                    </a:p>
                  </a:txBody>
                  <a:tcPr marL="8063" marR="8063" marT="8063" marB="0" anchor="ctr">
                    <a:solidFill>
                      <a:srgbClr val="00B0F0"/>
                    </a:solidFill>
                  </a:tcPr>
                </a:tc>
                <a:tc>
                  <a:txBody>
                    <a:bodyPr/>
                    <a:lstStyle/>
                    <a:p>
                      <a:pPr algn="ctr" fontAlgn="ctr"/>
                      <a:r>
                        <a:rPr lang="zh-CN" altLang="en-US" sz="1800" b="1" u="none" strike="noStrike" dirty="0">
                          <a:solidFill>
                            <a:schemeClr val="bg1"/>
                          </a:solidFill>
                          <a:latin typeface="微软雅黑" pitchFamily="34" charset="-122"/>
                          <a:ea typeface="微软雅黑" pitchFamily="34" charset="-122"/>
                        </a:rPr>
                        <a:t>收费单位</a:t>
                      </a:r>
                      <a:endParaRPr lang="zh-CN" altLang="en-US" sz="1800" b="1" i="0" u="none" strike="noStrike" dirty="0">
                        <a:solidFill>
                          <a:schemeClr val="bg1"/>
                        </a:solidFill>
                        <a:latin typeface="微软雅黑" pitchFamily="34" charset="-122"/>
                        <a:ea typeface="微软雅黑" pitchFamily="34" charset="-122"/>
                      </a:endParaRPr>
                    </a:p>
                  </a:txBody>
                  <a:tcPr marL="8063" marR="8063" marT="8063" marB="0" anchor="ctr">
                    <a:solidFill>
                      <a:srgbClr val="00B0F0"/>
                    </a:solidFill>
                  </a:tcPr>
                </a:tc>
              </a:tr>
              <a:tr h="530256">
                <a:tc rowSpan="2">
                  <a:txBody>
                    <a:bodyPr/>
                    <a:lstStyle/>
                    <a:p>
                      <a:pPr algn="ctr" fontAlgn="ctr"/>
                      <a:r>
                        <a:rPr lang="zh-CN" altLang="en-US" sz="1600" u="none" strike="noStrike">
                          <a:latin typeface="微软雅黑" pitchFamily="34" charset="-122"/>
                          <a:ea typeface="微软雅黑" pitchFamily="34" charset="-122"/>
                        </a:rPr>
                        <a:t>账户查询费</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en-US" sz="1600" u="none" strike="noStrike" dirty="0">
                          <a:latin typeface="微软雅黑" pitchFamily="34" charset="-122"/>
                          <a:ea typeface="微软雅黑" pitchFamily="34" charset="-122"/>
                        </a:rPr>
                        <a:t>A</a:t>
                      </a:r>
                      <a:r>
                        <a:rPr lang="zh-CN" altLang="en-US" sz="1600" u="none" strike="noStrike" dirty="0">
                          <a:latin typeface="微软雅黑" pitchFamily="34" charset="-122"/>
                          <a:ea typeface="微软雅黑" pitchFamily="34" charset="-122"/>
                        </a:rPr>
                        <a:t>股账户</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查询证券持有信息：</a:t>
                      </a:r>
                      <a:r>
                        <a:rPr lang="en-US" altLang="zh-CN" sz="1600" u="none" strike="noStrike" dirty="0">
                          <a:latin typeface="微软雅黑" pitchFamily="34" charset="-122"/>
                          <a:ea typeface="微软雅黑" pitchFamily="34" charset="-122"/>
                        </a:rPr>
                        <a:t>20</a:t>
                      </a:r>
                      <a:r>
                        <a:rPr lang="zh-CN" altLang="en-US" sz="1600" u="none" strike="noStrike" dirty="0">
                          <a:latin typeface="微软雅黑" pitchFamily="34" charset="-122"/>
                          <a:ea typeface="微软雅黑" pitchFamily="34" charset="-122"/>
                        </a:rPr>
                        <a:t>元</a:t>
                      </a:r>
                      <a:r>
                        <a:rPr lang="en-US" altLang="zh-CN" sz="1600" u="none" strike="noStrike" dirty="0">
                          <a:latin typeface="微软雅黑" pitchFamily="34" charset="-122"/>
                          <a:ea typeface="微软雅黑" pitchFamily="34" charset="-122"/>
                        </a:rPr>
                        <a:t>/</a:t>
                      </a:r>
                      <a:r>
                        <a:rPr lang="zh-CN" altLang="en-US" sz="1600" u="none" strike="noStrike" dirty="0" smtClean="0">
                          <a:latin typeface="微软雅黑" pitchFamily="34" charset="-122"/>
                          <a:ea typeface="微软雅黑" pitchFamily="34" charset="-122"/>
                        </a:rPr>
                        <a:t>账户；查询</a:t>
                      </a:r>
                      <a:r>
                        <a:rPr lang="zh-CN" altLang="en-US" sz="1600" u="none" strike="noStrike" dirty="0">
                          <a:latin typeface="微软雅黑" pitchFamily="34" charset="-122"/>
                          <a:ea typeface="微软雅黑" pitchFamily="34" charset="-122"/>
                        </a:rPr>
                        <a:t>证券变更信息：</a:t>
                      </a:r>
                      <a:r>
                        <a:rPr lang="en-US" altLang="zh-CN" sz="1600" u="none" strike="noStrike" dirty="0">
                          <a:latin typeface="微软雅黑" pitchFamily="34" charset="-122"/>
                          <a:ea typeface="微软雅黑" pitchFamily="34" charset="-122"/>
                        </a:rPr>
                        <a:t>50</a:t>
                      </a:r>
                      <a:r>
                        <a:rPr lang="zh-CN" altLang="en-US" sz="1600" u="none" strike="noStrike" dirty="0">
                          <a:latin typeface="微软雅黑" pitchFamily="34" charset="-122"/>
                          <a:ea typeface="微软雅黑" pitchFamily="34" charset="-122"/>
                        </a:rPr>
                        <a:t>元</a:t>
                      </a:r>
                      <a:r>
                        <a:rPr lang="en-US" altLang="zh-CN" sz="1600" u="none" strike="noStrike" dirty="0">
                          <a:latin typeface="微软雅黑" pitchFamily="34" charset="-122"/>
                          <a:ea typeface="微软雅黑" pitchFamily="34" charset="-122"/>
                        </a:rPr>
                        <a:t>/</a:t>
                      </a:r>
                      <a:r>
                        <a:rPr lang="zh-CN" altLang="en-US" sz="1600" u="none" strike="noStrike" dirty="0">
                          <a:latin typeface="微软雅黑" pitchFamily="34" charset="-122"/>
                          <a:ea typeface="微软雅黑" pitchFamily="34" charset="-122"/>
                        </a:rPr>
                        <a:t>账户</a:t>
                      </a:r>
                      <a:r>
                        <a:rPr lang="en-US" altLang="zh-CN" sz="1600" u="none" strike="noStrike" dirty="0">
                          <a:latin typeface="微软雅黑" pitchFamily="34" charset="-122"/>
                          <a:ea typeface="微软雅黑" pitchFamily="34" charset="-122"/>
                        </a:rPr>
                        <a:t>/</a:t>
                      </a:r>
                      <a:r>
                        <a:rPr lang="zh-CN" altLang="en-US" sz="1600" u="none" strike="noStrike" dirty="0">
                          <a:latin typeface="微软雅黑" pitchFamily="34" charset="-122"/>
                          <a:ea typeface="微软雅黑" pitchFamily="34" charset="-122"/>
                        </a:rPr>
                        <a:t>年份</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rowSpan="2">
                  <a:txBody>
                    <a:bodyPr/>
                    <a:lstStyle/>
                    <a:p>
                      <a:pPr algn="ctr" fontAlgn="ctr"/>
                      <a:r>
                        <a:rPr lang="zh-CN" altLang="en-US" sz="1600" u="none" strike="noStrike">
                          <a:latin typeface="微软雅黑" pitchFamily="34" charset="-122"/>
                          <a:ea typeface="微软雅黑" pitchFamily="34" charset="-122"/>
                        </a:rPr>
                        <a:t>投资者</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rowSpan="2">
                  <a:txBody>
                    <a:bodyPr/>
                    <a:lstStyle/>
                    <a:p>
                      <a:pPr algn="ctr" fontAlgn="ctr"/>
                      <a:r>
                        <a:rPr lang="zh-CN" altLang="en-US" sz="1600" u="none" strike="noStrike" dirty="0">
                          <a:latin typeface="微软雅黑" pitchFamily="34" charset="-122"/>
                          <a:ea typeface="微软雅黑" pitchFamily="34" charset="-122"/>
                        </a:rPr>
                        <a:t>中国结算</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r h="382927">
                <a:tc vMerge="1">
                  <a:txBody>
                    <a:bodyPr/>
                    <a:lstStyle/>
                    <a:p>
                      <a:endParaRPr lang="zh-CN" altLang="en-US"/>
                    </a:p>
                  </a:txBody>
                  <a:tcPr/>
                </a:tc>
                <a:tc>
                  <a:txBody>
                    <a:bodyPr/>
                    <a:lstStyle/>
                    <a:p>
                      <a:pPr algn="ctr" fontAlgn="ctr"/>
                      <a:r>
                        <a:rPr lang="en-US" sz="1600" u="none" strike="noStrike" dirty="0">
                          <a:latin typeface="微软雅黑" pitchFamily="34" charset="-122"/>
                          <a:ea typeface="微软雅黑" pitchFamily="34" charset="-122"/>
                        </a:rPr>
                        <a:t>B</a:t>
                      </a:r>
                      <a:r>
                        <a:rPr lang="zh-CN" altLang="en-US" sz="1600" u="none" strike="noStrike" dirty="0">
                          <a:latin typeface="微软雅黑" pitchFamily="34" charset="-122"/>
                          <a:ea typeface="微软雅黑" pitchFamily="34" charset="-122"/>
                        </a:rPr>
                        <a:t>股账户</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每户</a:t>
                      </a:r>
                      <a:r>
                        <a:rPr lang="en-US" altLang="zh-CN" sz="1600" u="none" strike="noStrike" dirty="0">
                          <a:latin typeface="微软雅黑" pitchFamily="34" charset="-122"/>
                          <a:ea typeface="微软雅黑" pitchFamily="34" charset="-122"/>
                        </a:rPr>
                        <a:t>10</a:t>
                      </a:r>
                      <a:r>
                        <a:rPr lang="zh-CN" altLang="en-US" sz="1600" u="none" strike="noStrike" dirty="0">
                          <a:latin typeface="微软雅黑" pitchFamily="34" charset="-122"/>
                          <a:ea typeface="微软雅黑" pitchFamily="34" charset="-122"/>
                        </a:rPr>
                        <a:t>元港币，按照当天外汇牌价折合</a:t>
                      </a:r>
                      <a:r>
                        <a:rPr lang="zh-CN" altLang="en-US" sz="1600" u="none" strike="noStrike" dirty="0" smtClean="0">
                          <a:latin typeface="微软雅黑" pitchFamily="34" charset="-122"/>
                          <a:ea typeface="微软雅黑" pitchFamily="34" charset="-122"/>
                        </a:rPr>
                        <a:t>人民币</a:t>
                      </a:r>
                      <a:r>
                        <a:rPr lang="zh-CN" altLang="en-US" sz="1600" u="none" strike="noStrike" dirty="0">
                          <a:latin typeface="微软雅黑" pitchFamily="34" charset="-122"/>
                          <a:ea typeface="微软雅黑" pitchFamily="34" charset="-122"/>
                        </a:rPr>
                        <a:t>收取</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vMerge="1">
                  <a:txBody>
                    <a:bodyPr/>
                    <a:lstStyle/>
                    <a:p>
                      <a:endParaRPr lang="zh-CN" altLang="en-US"/>
                    </a:p>
                  </a:txBody>
                  <a:tcPr/>
                </a:tc>
                <a:tc vMerge="1">
                  <a:txBody>
                    <a:bodyPr/>
                    <a:lstStyle/>
                    <a:p>
                      <a:endParaRPr lang="zh-CN" altLang="en-US"/>
                    </a:p>
                  </a:txBody>
                  <a:tcPr/>
                </a:tc>
              </a:tr>
              <a:tr h="603166">
                <a:tc>
                  <a:txBody>
                    <a:bodyPr/>
                    <a:lstStyle/>
                    <a:p>
                      <a:pPr algn="ctr" fontAlgn="ctr"/>
                      <a:r>
                        <a:rPr lang="zh-CN" altLang="en-US" sz="1600" u="none" strike="noStrike">
                          <a:latin typeface="微软雅黑" pitchFamily="34" charset="-122"/>
                          <a:ea typeface="微软雅黑" pitchFamily="34" charset="-122"/>
                        </a:rPr>
                        <a:t>质押登记费</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en-US" altLang="zh-CN" sz="1600" u="none" strike="noStrike" dirty="0">
                          <a:latin typeface="微软雅黑" pitchFamily="34" charset="-122"/>
                          <a:ea typeface="微软雅黑" pitchFamily="34" charset="-122"/>
                        </a:rPr>
                        <a:t>500</a:t>
                      </a:r>
                      <a:r>
                        <a:rPr lang="zh-CN" altLang="en-US" sz="1600" u="none" strike="noStrike" dirty="0">
                          <a:latin typeface="微软雅黑" pitchFamily="34" charset="-122"/>
                          <a:ea typeface="微软雅黑" pitchFamily="34" charset="-122"/>
                        </a:rPr>
                        <a:t>万股以下（含）部分：按该部分面值的</a:t>
                      </a:r>
                      <a:r>
                        <a:rPr lang="en-US" altLang="zh-CN" sz="1600" u="none" strike="noStrike" dirty="0">
                          <a:latin typeface="微软雅黑" pitchFamily="34" charset="-122"/>
                          <a:ea typeface="微软雅黑" pitchFamily="34" charset="-122"/>
                        </a:rPr>
                        <a:t>1‰</a:t>
                      </a:r>
                      <a:r>
                        <a:rPr lang="zh-CN" altLang="en-US" sz="1600" u="none" strike="noStrike" dirty="0">
                          <a:latin typeface="微软雅黑" pitchFamily="34" charset="-122"/>
                          <a:ea typeface="微软雅黑" pitchFamily="34" charset="-122"/>
                        </a:rPr>
                        <a:t>收取，超</a:t>
                      </a:r>
                      <a:r>
                        <a:rPr lang="en-US" altLang="zh-CN" sz="1600" u="none" strike="noStrike" dirty="0">
                          <a:latin typeface="微软雅黑" pitchFamily="34" charset="-122"/>
                          <a:ea typeface="微软雅黑" pitchFamily="34" charset="-122"/>
                        </a:rPr>
                        <a:t>500</a:t>
                      </a:r>
                      <a:r>
                        <a:rPr lang="zh-CN" altLang="en-US" sz="1600" u="none" strike="noStrike" dirty="0">
                          <a:latin typeface="微软雅黑" pitchFamily="34" charset="-122"/>
                          <a:ea typeface="微软雅黑" pitchFamily="34" charset="-122"/>
                        </a:rPr>
                        <a:t>万股的部分：按该部分面值的</a:t>
                      </a:r>
                      <a:r>
                        <a:rPr lang="en-US" altLang="zh-CN" sz="1600" u="none" strike="noStrike" dirty="0">
                          <a:latin typeface="微软雅黑" pitchFamily="34" charset="-122"/>
                          <a:ea typeface="微软雅黑" pitchFamily="34" charset="-122"/>
                        </a:rPr>
                        <a:t>0.1‰</a:t>
                      </a:r>
                      <a:r>
                        <a:rPr lang="zh-CN" altLang="en-US" sz="1600" u="none" strike="noStrike" dirty="0">
                          <a:latin typeface="微软雅黑" pitchFamily="34" charset="-122"/>
                          <a:ea typeface="微软雅黑" pitchFamily="34" charset="-122"/>
                        </a:rPr>
                        <a:t>收取，通过证券公司代理的，本公司与证券公司各收取</a:t>
                      </a:r>
                      <a:r>
                        <a:rPr lang="en-US" altLang="zh-CN" sz="1600" u="none" strike="noStrike" dirty="0">
                          <a:latin typeface="微软雅黑" pitchFamily="34" charset="-122"/>
                          <a:ea typeface="微软雅黑" pitchFamily="34" charset="-122"/>
                        </a:rPr>
                        <a:t>50%</a:t>
                      </a:r>
                      <a:endParaRPr lang="en-US" altLang="zh-CN" sz="1600" b="0"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a:latin typeface="微软雅黑" pitchFamily="34" charset="-122"/>
                          <a:ea typeface="微软雅黑" pitchFamily="34" charset="-122"/>
                        </a:rPr>
                        <a:t>投资者</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中国结算</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r h="603166">
                <a:tc>
                  <a:txBody>
                    <a:bodyPr/>
                    <a:lstStyle/>
                    <a:p>
                      <a:pPr algn="ctr" fontAlgn="ctr"/>
                      <a:r>
                        <a:rPr lang="zh-CN" altLang="en-US" sz="1600" u="none" strike="noStrike" dirty="0">
                          <a:latin typeface="微软雅黑" pitchFamily="34" charset="-122"/>
                          <a:ea typeface="微软雅黑" pitchFamily="34" charset="-122"/>
                        </a:rPr>
                        <a:t>非交易过户费</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zh-CN" altLang="en-US" sz="1600" u="none" strike="noStrike" dirty="0">
                          <a:latin typeface="微软雅黑" pitchFamily="34" charset="-122"/>
                          <a:ea typeface="微软雅黑" pitchFamily="34" charset="-122"/>
                        </a:rPr>
                        <a:t>所涉股份面值</a:t>
                      </a:r>
                      <a:r>
                        <a:rPr lang="en-US" altLang="zh-CN" sz="1600" u="none" strike="noStrike" dirty="0">
                          <a:latin typeface="微软雅黑" pitchFamily="34" charset="-122"/>
                          <a:ea typeface="微软雅黑" pitchFamily="34" charset="-122"/>
                        </a:rPr>
                        <a:t>×1‰×</a:t>
                      </a:r>
                      <a:r>
                        <a:rPr lang="zh-CN" altLang="en-US" sz="1600" u="none" strike="noStrike" dirty="0">
                          <a:latin typeface="微软雅黑" pitchFamily="34" charset="-122"/>
                          <a:ea typeface="微软雅黑" pitchFamily="34" charset="-122"/>
                        </a:rPr>
                        <a:t>股数（双边收取</a:t>
                      </a:r>
                      <a:r>
                        <a:rPr lang="zh-CN" altLang="en-US" sz="1600" u="none" strike="noStrike" dirty="0" smtClean="0">
                          <a:latin typeface="微软雅黑" pitchFamily="34" charset="-122"/>
                          <a:ea typeface="微软雅黑" pitchFamily="34" charset="-122"/>
                        </a:rPr>
                        <a:t>），通过</a:t>
                      </a:r>
                      <a:r>
                        <a:rPr lang="zh-CN" altLang="en-US" sz="1600" u="none" strike="noStrike" dirty="0">
                          <a:latin typeface="微软雅黑" pitchFamily="34" charset="-122"/>
                          <a:ea typeface="微软雅黑" pitchFamily="34" charset="-122"/>
                        </a:rPr>
                        <a:t>证券公司代理的，本公司与证券公司各收取</a:t>
                      </a:r>
                      <a:r>
                        <a:rPr lang="en-US" altLang="zh-CN" sz="1600" u="none" strike="noStrike" dirty="0">
                          <a:latin typeface="微软雅黑" pitchFamily="34" charset="-122"/>
                          <a:ea typeface="微软雅黑" pitchFamily="34" charset="-122"/>
                        </a:rPr>
                        <a:t>50%</a:t>
                      </a:r>
                      <a:endParaRPr lang="en-US" altLang="zh-CN" sz="1600" b="0"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投资者</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中国结算</a:t>
                      </a:r>
                      <a:br>
                        <a:rPr lang="zh-CN" altLang="en-US" sz="1600" u="none" strike="noStrike" dirty="0">
                          <a:latin typeface="微软雅黑" pitchFamily="34" charset="-122"/>
                          <a:ea typeface="微软雅黑" pitchFamily="34" charset="-122"/>
                        </a:rPr>
                      </a:br>
                      <a:r>
                        <a:rPr lang="zh-CN" altLang="en-US" sz="1600" u="none" strike="noStrike" dirty="0">
                          <a:latin typeface="微软雅黑" pitchFamily="34" charset="-122"/>
                          <a:ea typeface="微软雅黑" pitchFamily="34" charset="-122"/>
                        </a:rPr>
                        <a:t>主办券商</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r h="603166">
                <a:tc>
                  <a:txBody>
                    <a:bodyPr/>
                    <a:lstStyle/>
                    <a:p>
                      <a:pPr algn="ctr" fontAlgn="ctr"/>
                      <a:r>
                        <a:rPr lang="zh-CN" altLang="en-US" sz="1600" b="1" u="none" strike="noStrike" dirty="0">
                          <a:solidFill>
                            <a:schemeClr val="bg1"/>
                          </a:solidFill>
                          <a:latin typeface="微软雅黑" pitchFamily="34" charset="-122"/>
                          <a:ea typeface="微软雅黑" pitchFamily="34" charset="-122"/>
                        </a:rPr>
                        <a:t>转托管费</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gridSpan="2">
                  <a:txBody>
                    <a:bodyPr/>
                    <a:lstStyle/>
                    <a:p>
                      <a:pPr algn="ctr" fontAlgn="ctr"/>
                      <a:r>
                        <a:rPr lang="en-US" altLang="zh-CN" sz="1600" b="1" u="none" strike="noStrike" dirty="0" smtClean="0">
                          <a:solidFill>
                            <a:schemeClr val="bg1"/>
                          </a:solidFill>
                          <a:latin typeface="微软雅黑" pitchFamily="34" charset="-122"/>
                          <a:ea typeface="微软雅黑" pitchFamily="34" charset="-122"/>
                        </a:rPr>
                        <a:t>10</a:t>
                      </a:r>
                      <a:r>
                        <a:rPr lang="zh-CN" altLang="en-US" sz="1600" b="1" u="none" strike="noStrike" dirty="0" smtClean="0">
                          <a:solidFill>
                            <a:schemeClr val="bg1"/>
                          </a:solidFill>
                          <a:latin typeface="微软雅黑" pitchFamily="34" charset="-122"/>
                          <a:ea typeface="微软雅黑" pitchFamily="34" charset="-122"/>
                        </a:rPr>
                        <a:t>元</a:t>
                      </a:r>
                      <a:r>
                        <a:rPr lang="zh-CN" altLang="en-US" sz="1600" b="1" u="none" strike="noStrike" dirty="0">
                          <a:solidFill>
                            <a:schemeClr val="bg1"/>
                          </a:solidFill>
                          <a:latin typeface="微软雅黑" pitchFamily="34" charset="-122"/>
                          <a:ea typeface="微软雅黑" pitchFamily="34" charset="-122"/>
                        </a:rPr>
                        <a:t>人民币</a:t>
                      </a:r>
                      <a:r>
                        <a:rPr lang="zh-CN" altLang="en-US" sz="1600" b="1" u="none" strike="noStrike" dirty="0" smtClean="0">
                          <a:solidFill>
                            <a:schemeClr val="bg1"/>
                          </a:solidFill>
                          <a:latin typeface="微软雅黑" pitchFamily="34" charset="-122"/>
                          <a:ea typeface="微软雅黑" pitchFamily="34" charset="-122"/>
                        </a:rPr>
                        <a:t>，其中</a:t>
                      </a:r>
                      <a:r>
                        <a:rPr lang="zh-CN" altLang="en-US" sz="1600" b="1" u="none" strike="noStrike" dirty="0">
                          <a:solidFill>
                            <a:schemeClr val="bg1"/>
                          </a:solidFill>
                          <a:latin typeface="微软雅黑" pitchFamily="34" charset="-122"/>
                          <a:ea typeface="微软雅黑" pitchFamily="34" charset="-122"/>
                        </a:rPr>
                        <a:t>本公司</a:t>
                      </a:r>
                      <a:r>
                        <a:rPr lang="zh-CN" altLang="en-US" sz="1600" b="1" u="none" strike="noStrike" dirty="0" smtClean="0">
                          <a:solidFill>
                            <a:schemeClr val="bg1"/>
                          </a:solidFill>
                          <a:latin typeface="微软雅黑" pitchFamily="34" charset="-122"/>
                          <a:ea typeface="微软雅黑" pitchFamily="34" charset="-122"/>
                        </a:rPr>
                        <a:t>收取</a:t>
                      </a:r>
                      <a:r>
                        <a:rPr lang="en-US" altLang="zh-CN" sz="1600" b="1" u="none" strike="noStrike" dirty="0" smtClean="0">
                          <a:solidFill>
                            <a:schemeClr val="bg1"/>
                          </a:solidFill>
                          <a:latin typeface="微软雅黑" pitchFamily="34" charset="-122"/>
                          <a:ea typeface="微软雅黑" pitchFamily="34" charset="-122"/>
                        </a:rPr>
                        <a:t>5</a:t>
                      </a:r>
                      <a:r>
                        <a:rPr lang="zh-CN" altLang="en-US" sz="1600" b="1" u="none" strike="noStrike" dirty="0" smtClean="0">
                          <a:solidFill>
                            <a:schemeClr val="bg1"/>
                          </a:solidFill>
                          <a:latin typeface="微软雅黑" pitchFamily="34" charset="-122"/>
                          <a:ea typeface="微软雅黑" pitchFamily="34" charset="-122"/>
                        </a:rPr>
                        <a:t>元</a:t>
                      </a:r>
                      <a:r>
                        <a:rPr lang="en-US" altLang="zh-CN" sz="1600" b="1" u="none" strike="noStrike" dirty="0">
                          <a:solidFill>
                            <a:schemeClr val="bg1"/>
                          </a:solidFill>
                          <a:latin typeface="微软雅黑" pitchFamily="34" charset="-122"/>
                          <a:ea typeface="微软雅黑" pitchFamily="34" charset="-122"/>
                        </a:rPr>
                        <a:t>,</a:t>
                      </a:r>
                      <a:r>
                        <a:rPr lang="zh-CN" altLang="en-US" sz="1600" b="1" u="none" strike="noStrike" dirty="0">
                          <a:solidFill>
                            <a:schemeClr val="bg1"/>
                          </a:solidFill>
                          <a:latin typeface="微软雅黑" pitchFamily="34" charset="-122"/>
                          <a:ea typeface="微软雅黑" pitchFamily="34" charset="-122"/>
                        </a:rPr>
                        <a:t>申报证券公司</a:t>
                      </a:r>
                      <a:r>
                        <a:rPr lang="zh-CN" altLang="en-US" sz="1600" b="1" u="none" strike="noStrike" dirty="0" smtClean="0">
                          <a:solidFill>
                            <a:schemeClr val="bg1"/>
                          </a:solidFill>
                          <a:latin typeface="微软雅黑" pitchFamily="34" charset="-122"/>
                          <a:ea typeface="微软雅黑" pitchFamily="34" charset="-122"/>
                        </a:rPr>
                        <a:t>收取</a:t>
                      </a:r>
                      <a:r>
                        <a:rPr lang="en-US" altLang="zh-CN" sz="1600" b="1" u="none" strike="noStrike" smtClean="0">
                          <a:solidFill>
                            <a:schemeClr val="bg1"/>
                          </a:solidFill>
                          <a:latin typeface="微软雅黑" pitchFamily="34" charset="-122"/>
                          <a:ea typeface="微软雅黑" pitchFamily="34" charset="-122"/>
                        </a:rPr>
                        <a:t>5</a:t>
                      </a:r>
                      <a:r>
                        <a:rPr lang="zh-CN" altLang="en-US" sz="1600" b="1" u="none" strike="noStrike" smtClean="0">
                          <a:solidFill>
                            <a:schemeClr val="bg1"/>
                          </a:solidFill>
                          <a:latin typeface="微软雅黑" pitchFamily="34" charset="-122"/>
                          <a:ea typeface="微软雅黑" pitchFamily="34" charset="-122"/>
                        </a:rPr>
                        <a:t>元</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hMerge="1">
                  <a:txBody>
                    <a:bodyPr/>
                    <a:lstStyle/>
                    <a:p>
                      <a:endParaRPr lang="zh-CN" altLang="en-US"/>
                    </a:p>
                  </a:txBody>
                  <a:tcPr/>
                </a:tc>
                <a:tc>
                  <a:txBody>
                    <a:bodyPr/>
                    <a:lstStyle/>
                    <a:p>
                      <a:pPr algn="ctr" fontAlgn="ctr"/>
                      <a:r>
                        <a:rPr lang="zh-CN" altLang="en-US" sz="1600" b="1" u="none" strike="noStrike" dirty="0">
                          <a:solidFill>
                            <a:schemeClr val="bg1"/>
                          </a:solidFill>
                          <a:latin typeface="微软雅黑" pitchFamily="34" charset="-122"/>
                          <a:ea typeface="微软雅黑" pitchFamily="34" charset="-122"/>
                        </a:rPr>
                        <a:t>投资者</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a:txBody>
                    <a:bodyPr/>
                    <a:lstStyle/>
                    <a:p>
                      <a:pPr algn="ctr" fontAlgn="ctr"/>
                      <a:r>
                        <a:rPr lang="zh-CN" altLang="en-US" sz="1600" b="1" u="none" strike="noStrike" dirty="0">
                          <a:solidFill>
                            <a:schemeClr val="bg1"/>
                          </a:solidFill>
                          <a:latin typeface="微软雅黑" pitchFamily="34" charset="-122"/>
                          <a:ea typeface="微软雅黑" pitchFamily="34" charset="-122"/>
                        </a:rPr>
                        <a:t>中国结算</a:t>
                      </a:r>
                      <a:br>
                        <a:rPr lang="zh-CN" altLang="en-US" sz="1600" b="1" u="none" strike="noStrike" dirty="0">
                          <a:solidFill>
                            <a:schemeClr val="bg1"/>
                          </a:solidFill>
                          <a:latin typeface="微软雅黑" pitchFamily="34" charset="-122"/>
                          <a:ea typeface="微软雅黑" pitchFamily="34" charset="-122"/>
                        </a:rPr>
                      </a:br>
                      <a:r>
                        <a:rPr lang="zh-CN" altLang="en-US" sz="1600" b="1" u="none" strike="noStrike" dirty="0">
                          <a:solidFill>
                            <a:schemeClr val="bg1"/>
                          </a:solidFill>
                          <a:latin typeface="微软雅黑" pitchFamily="34" charset="-122"/>
                          <a:ea typeface="微软雅黑" pitchFamily="34" charset="-122"/>
                        </a:rPr>
                        <a:t>主办券商</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r>
              <a:tr h="327519">
                <a:tc>
                  <a:txBody>
                    <a:bodyPr/>
                    <a:lstStyle/>
                    <a:p>
                      <a:pPr algn="ctr" fontAlgn="ctr"/>
                      <a:r>
                        <a:rPr lang="zh-CN" altLang="en-US" sz="1600" u="none" strike="noStrike" dirty="0">
                          <a:latin typeface="微软雅黑" pitchFamily="34" charset="-122"/>
                          <a:ea typeface="微软雅黑" pitchFamily="34" charset="-122"/>
                        </a:rPr>
                        <a:t>司法过户费</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zh-CN" altLang="en-US" sz="1600" u="none" strike="noStrike" dirty="0">
                          <a:latin typeface="微软雅黑" pitchFamily="34" charset="-122"/>
                          <a:ea typeface="微软雅黑" pitchFamily="34" charset="-122"/>
                        </a:rPr>
                        <a:t>参照非交易过户费标准</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a:latin typeface="微软雅黑" pitchFamily="34" charset="-122"/>
                          <a:ea typeface="微软雅黑" pitchFamily="34" charset="-122"/>
                        </a:rPr>
                        <a:t>执法机关</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中国结算</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r h="327519">
                <a:tc gridSpan="5">
                  <a:txBody>
                    <a:bodyPr/>
                    <a:lstStyle/>
                    <a:p>
                      <a:pPr algn="ctr" fontAlgn="ctr"/>
                      <a:r>
                        <a:rPr lang="zh-CN" altLang="en-US" sz="1600" b="1" u="none" strike="noStrike" dirty="0">
                          <a:latin typeface="微软雅黑" pitchFamily="34" charset="-122"/>
                          <a:ea typeface="微软雅黑" pitchFamily="34" charset="-122"/>
                        </a:rPr>
                        <a:t>二级市场税费</a:t>
                      </a:r>
                      <a:endParaRPr lang="zh-CN" altLang="en-US" sz="1600" b="1"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7519">
                <a:tc>
                  <a:txBody>
                    <a:bodyPr/>
                    <a:lstStyle/>
                    <a:p>
                      <a:pPr algn="ctr" fontAlgn="ctr"/>
                      <a:r>
                        <a:rPr lang="zh-CN" altLang="en-US" sz="1600" u="none" strike="noStrike" dirty="0">
                          <a:latin typeface="微软雅黑" pitchFamily="34" charset="-122"/>
                          <a:ea typeface="微软雅黑" pitchFamily="34" charset="-122"/>
                        </a:rPr>
                        <a:t>收费项目</a:t>
                      </a:r>
                      <a:endParaRPr lang="zh-CN" altLang="en-US" sz="1600" b="1" i="0" u="none" strike="noStrike" dirty="0">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zh-CN" altLang="en-US" sz="1600" u="none" strike="noStrike" dirty="0">
                          <a:latin typeface="微软雅黑" pitchFamily="34" charset="-122"/>
                          <a:ea typeface="微软雅黑" pitchFamily="34" charset="-122"/>
                        </a:rPr>
                        <a:t>收费标准</a:t>
                      </a:r>
                      <a:endParaRPr lang="zh-CN" altLang="en-US" sz="1600" b="1"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收费对象</a:t>
                      </a:r>
                      <a:endParaRPr lang="zh-CN" altLang="en-US" sz="1600" b="1"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收费单位</a:t>
                      </a:r>
                      <a:endParaRPr lang="zh-CN" altLang="en-US" sz="1600" b="1" i="0" u="none" strike="noStrike" dirty="0">
                        <a:solidFill>
                          <a:srgbClr val="000000"/>
                        </a:solidFill>
                        <a:latin typeface="微软雅黑" pitchFamily="34" charset="-122"/>
                        <a:ea typeface="微软雅黑" pitchFamily="34" charset="-122"/>
                      </a:endParaRPr>
                    </a:p>
                  </a:txBody>
                  <a:tcPr marL="8063" marR="8063" marT="8063" marB="0" anchor="ctr"/>
                </a:tc>
              </a:tr>
              <a:tr h="327519">
                <a:tc>
                  <a:txBody>
                    <a:bodyPr/>
                    <a:lstStyle/>
                    <a:p>
                      <a:pPr algn="ctr" fontAlgn="ctr"/>
                      <a:r>
                        <a:rPr lang="zh-CN" altLang="en-US" sz="1600" u="none" strike="noStrike">
                          <a:latin typeface="微软雅黑" pitchFamily="34" charset="-122"/>
                          <a:ea typeface="微软雅黑" pitchFamily="34" charset="-122"/>
                        </a:rPr>
                        <a:t>股份过户费</a:t>
                      </a:r>
                      <a:endParaRPr lang="zh-CN" altLang="en-US" sz="1600" b="0" i="0" u="none" strike="noStrike">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zh-CN" altLang="en-US" sz="1600" u="none" strike="noStrike" dirty="0">
                          <a:latin typeface="微软雅黑" pitchFamily="34" charset="-122"/>
                          <a:ea typeface="微软雅黑" pitchFamily="34" charset="-122"/>
                        </a:rPr>
                        <a:t>成交金额的</a:t>
                      </a:r>
                      <a:r>
                        <a:rPr lang="en-US" altLang="zh-CN" sz="1600" u="none" strike="noStrike" dirty="0">
                          <a:latin typeface="微软雅黑" pitchFamily="34" charset="-122"/>
                          <a:ea typeface="微软雅黑" pitchFamily="34" charset="-122"/>
                        </a:rPr>
                        <a:t>0.025‰(</a:t>
                      </a:r>
                      <a:r>
                        <a:rPr lang="zh-CN" altLang="en-US" sz="1600" u="none" strike="noStrike" dirty="0">
                          <a:latin typeface="微软雅黑" pitchFamily="34" charset="-122"/>
                          <a:ea typeface="微软雅黑" pitchFamily="34" charset="-122"/>
                        </a:rPr>
                        <a:t>双边</a:t>
                      </a:r>
                      <a:r>
                        <a:rPr lang="en-US" altLang="zh-CN" sz="1600" u="none" strike="noStrike" dirty="0">
                          <a:latin typeface="微软雅黑" pitchFamily="34" charset="-122"/>
                          <a:ea typeface="微软雅黑" pitchFamily="34" charset="-122"/>
                        </a:rPr>
                        <a:t>)</a:t>
                      </a:r>
                      <a:endParaRPr lang="en-US" altLang="zh-CN" sz="1600" b="0"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投资者</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中国结算</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r h="327519">
                <a:tc>
                  <a:txBody>
                    <a:bodyPr/>
                    <a:lstStyle/>
                    <a:p>
                      <a:pPr algn="ctr" fontAlgn="ctr"/>
                      <a:r>
                        <a:rPr lang="zh-CN" altLang="en-US" sz="1600" b="1" u="none" strike="noStrike" dirty="0">
                          <a:solidFill>
                            <a:schemeClr val="bg1"/>
                          </a:solidFill>
                          <a:latin typeface="微软雅黑" pitchFamily="34" charset="-122"/>
                          <a:ea typeface="微软雅黑" pitchFamily="34" charset="-122"/>
                        </a:rPr>
                        <a:t>转让经手费</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gridSpan="2">
                  <a:txBody>
                    <a:bodyPr/>
                    <a:lstStyle/>
                    <a:p>
                      <a:pPr algn="ctr" fontAlgn="ctr"/>
                      <a:r>
                        <a:rPr lang="zh-CN" altLang="en-US" sz="1600" b="1" u="none" strike="noStrike" dirty="0">
                          <a:solidFill>
                            <a:schemeClr val="bg1"/>
                          </a:solidFill>
                          <a:latin typeface="微软雅黑" pitchFamily="34" charset="-122"/>
                          <a:ea typeface="微软雅黑" pitchFamily="34" charset="-122"/>
                        </a:rPr>
                        <a:t>成交金额的</a:t>
                      </a:r>
                      <a:r>
                        <a:rPr lang="en-US" altLang="zh-CN" sz="1600" b="1" u="none" strike="noStrike" dirty="0">
                          <a:solidFill>
                            <a:schemeClr val="bg1"/>
                          </a:solidFill>
                          <a:latin typeface="微软雅黑" pitchFamily="34" charset="-122"/>
                          <a:ea typeface="微软雅黑" pitchFamily="34" charset="-122"/>
                        </a:rPr>
                        <a:t>0.5‰(</a:t>
                      </a:r>
                      <a:r>
                        <a:rPr lang="zh-CN" altLang="en-US" sz="1600" b="1" u="none" strike="noStrike" dirty="0">
                          <a:solidFill>
                            <a:schemeClr val="bg1"/>
                          </a:solidFill>
                          <a:latin typeface="微软雅黑" pitchFamily="34" charset="-122"/>
                          <a:ea typeface="微软雅黑" pitchFamily="34" charset="-122"/>
                        </a:rPr>
                        <a:t>双边</a:t>
                      </a:r>
                      <a:r>
                        <a:rPr lang="en-US" altLang="zh-CN" sz="1600" b="1" u="none" strike="noStrike" dirty="0">
                          <a:solidFill>
                            <a:schemeClr val="bg1"/>
                          </a:solidFill>
                          <a:latin typeface="微软雅黑" pitchFamily="34" charset="-122"/>
                          <a:ea typeface="微软雅黑" pitchFamily="34" charset="-122"/>
                        </a:rPr>
                        <a:t>)</a:t>
                      </a:r>
                      <a:endParaRPr lang="en-US" altLang="zh-CN"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hMerge="1">
                  <a:txBody>
                    <a:bodyPr/>
                    <a:lstStyle/>
                    <a:p>
                      <a:endParaRPr lang="zh-CN" altLang="en-US"/>
                    </a:p>
                  </a:txBody>
                  <a:tcPr/>
                </a:tc>
                <a:tc>
                  <a:txBody>
                    <a:bodyPr/>
                    <a:lstStyle/>
                    <a:p>
                      <a:pPr algn="ctr" fontAlgn="ctr"/>
                      <a:r>
                        <a:rPr lang="zh-CN" altLang="en-US" sz="1600" b="1" u="none" strike="noStrike" dirty="0">
                          <a:solidFill>
                            <a:schemeClr val="bg1"/>
                          </a:solidFill>
                          <a:latin typeface="微软雅黑" pitchFamily="34" charset="-122"/>
                          <a:ea typeface="微软雅黑" pitchFamily="34" charset="-122"/>
                        </a:rPr>
                        <a:t>投资者</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c>
                  <a:txBody>
                    <a:bodyPr/>
                    <a:lstStyle/>
                    <a:p>
                      <a:pPr algn="ctr" fontAlgn="ctr"/>
                      <a:r>
                        <a:rPr lang="zh-CN" altLang="en-US" sz="1600" b="1" u="none" strike="noStrike" dirty="0">
                          <a:solidFill>
                            <a:schemeClr val="bg1"/>
                          </a:solidFill>
                          <a:latin typeface="微软雅黑" pitchFamily="34" charset="-122"/>
                          <a:ea typeface="微软雅黑" pitchFamily="34" charset="-122"/>
                        </a:rPr>
                        <a:t>股转公司</a:t>
                      </a:r>
                      <a:endParaRPr lang="zh-CN" altLang="en-US" sz="1600" b="1" i="0" u="none" strike="noStrike" dirty="0">
                        <a:solidFill>
                          <a:schemeClr val="bg1"/>
                        </a:solidFill>
                        <a:latin typeface="微软雅黑" pitchFamily="34" charset="-122"/>
                        <a:ea typeface="微软雅黑" pitchFamily="34" charset="-122"/>
                      </a:endParaRPr>
                    </a:p>
                  </a:txBody>
                  <a:tcPr marL="8063" marR="8063" marT="8063" marB="0" anchor="ctr">
                    <a:solidFill>
                      <a:srgbClr val="E26E48"/>
                    </a:solidFill>
                  </a:tcPr>
                </a:tc>
              </a:tr>
              <a:tr h="327519">
                <a:tc>
                  <a:txBody>
                    <a:bodyPr/>
                    <a:lstStyle/>
                    <a:p>
                      <a:pPr algn="ctr" fontAlgn="ctr"/>
                      <a:r>
                        <a:rPr lang="zh-CN" altLang="en-US" sz="1600" u="none" strike="noStrike" dirty="0">
                          <a:latin typeface="微软雅黑" pitchFamily="34" charset="-122"/>
                          <a:ea typeface="微软雅黑" pitchFamily="34" charset="-122"/>
                        </a:rPr>
                        <a:t>结算费</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gridSpan="2">
                  <a:txBody>
                    <a:bodyPr/>
                    <a:lstStyle/>
                    <a:p>
                      <a:pPr algn="ctr" fontAlgn="ctr"/>
                      <a:r>
                        <a:rPr lang="zh-CN" altLang="en-US" sz="1600" u="none" strike="noStrike" dirty="0">
                          <a:latin typeface="微软雅黑" pitchFamily="34" charset="-122"/>
                          <a:ea typeface="微软雅黑" pitchFamily="34" charset="-122"/>
                        </a:rPr>
                        <a:t>成交金额的</a:t>
                      </a:r>
                      <a:r>
                        <a:rPr lang="en-US" altLang="zh-CN" sz="1600" u="none" strike="noStrike" dirty="0">
                          <a:latin typeface="微软雅黑" pitchFamily="34" charset="-122"/>
                          <a:ea typeface="微软雅黑" pitchFamily="34" charset="-122"/>
                        </a:rPr>
                        <a:t>0.1‰</a:t>
                      </a:r>
                      <a:r>
                        <a:rPr lang="zh-CN" altLang="en-US" sz="1600" u="none" strike="noStrike" dirty="0">
                          <a:latin typeface="微软雅黑" pitchFamily="34" charset="-122"/>
                          <a:ea typeface="微软雅黑" pitchFamily="34" charset="-122"/>
                        </a:rPr>
                        <a:t>（双边），暂免收取</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h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结算参与人</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c>
                  <a:txBody>
                    <a:bodyPr/>
                    <a:lstStyle/>
                    <a:p>
                      <a:pPr algn="ctr" fontAlgn="ctr"/>
                      <a:r>
                        <a:rPr lang="zh-CN" altLang="en-US" sz="1600" u="none" strike="noStrike" dirty="0">
                          <a:latin typeface="微软雅黑" pitchFamily="34" charset="-122"/>
                          <a:ea typeface="微软雅黑" pitchFamily="34" charset="-122"/>
                        </a:rPr>
                        <a:t>中国结算</a:t>
                      </a:r>
                      <a:endParaRPr lang="zh-CN" altLang="en-US" sz="1600" b="0" i="0" u="none" strike="noStrike" dirty="0">
                        <a:solidFill>
                          <a:srgbClr val="000000"/>
                        </a:solidFill>
                        <a:latin typeface="微软雅黑" pitchFamily="34" charset="-122"/>
                        <a:ea typeface="微软雅黑" pitchFamily="34" charset="-122"/>
                      </a:endParaRPr>
                    </a:p>
                  </a:txBody>
                  <a:tcPr marL="8063" marR="8063" marT="8063" marB="0" anchor="ctr"/>
                </a:tc>
              </a:tr>
            </a:tbl>
          </a:graphicData>
        </a:graphic>
      </p:graphicFrame>
      <p:sp>
        <p:nvSpPr>
          <p:cNvPr id="4" name="文本框 1"/>
          <p:cNvSpPr txBox="1"/>
          <p:nvPr/>
        </p:nvSpPr>
        <p:spPr>
          <a:xfrm>
            <a:off x="1341459" y="968991"/>
            <a:ext cx="6314935" cy="369332"/>
          </a:xfrm>
          <a:prstGeom prst="rect">
            <a:avLst/>
          </a:prstGeom>
          <a:noFill/>
        </p:spPr>
        <p:txBody>
          <a:bodyPr wrap="square" rtlCol="0">
            <a:spAutoFit/>
          </a:bodyPr>
          <a:lstStyle/>
          <a:p>
            <a:r>
              <a:rPr lang="en-US" altLang="zh-CN" dirty="0" smtClean="0">
                <a:solidFill>
                  <a:schemeClr val="tx1">
                    <a:lumMod val="65000"/>
                    <a:lumOff val="35000"/>
                  </a:schemeClr>
                </a:solidFill>
              </a:rPr>
              <a:t>4.6  </a:t>
            </a:r>
            <a:r>
              <a:rPr lang="zh-CN" altLang="en-US" dirty="0" smtClean="0">
                <a:solidFill>
                  <a:schemeClr val="tx1">
                    <a:lumMod val="65000"/>
                    <a:lumOff val="35000"/>
                  </a:schemeClr>
                </a:solidFill>
              </a:rPr>
              <a:t>全国中小企业股份转让系统挂牌公司收费标准</a:t>
            </a: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a:solidFill>
                  <a:schemeClr val="tx1">
                    <a:lumMod val="65000"/>
                    <a:lumOff val="35000"/>
                  </a:schemeClr>
                </a:solidFill>
              </a:rPr>
              <a:t>5</a:t>
            </a:r>
            <a:r>
              <a:rPr lang="en-US" altLang="zh-CN" dirty="0" smtClean="0">
                <a:solidFill>
                  <a:schemeClr val="tx1">
                    <a:lumMod val="65000"/>
                    <a:lumOff val="35000"/>
                  </a:schemeClr>
                </a:solidFill>
              </a:rPr>
              <a:t>.1  </a:t>
            </a:r>
            <a:r>
              <a:rPr lang="zh-CN" altLang="en-US" dirty="0" smtClean="0">
                <a:solidFill>
                  <a:schemeClr val="tx1">
                    <a:lumMod val="65000"/>
                    <a:lumOff val="35000"/>
                  </a:schemeClr>
                </a:solidFill>
              </a:rPr>
              <a:t>权限开通</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基本流程</a:t>
            </a:r>
            <a:endParaRPr lang="zh-CN" altLang="en-US" dirty="0">
              <a:solidFill>
                <a:schemeClr val="tx1">
                  <a:lumMod val="65000"/>
                  <a:lumOff val="35000"/>
                </a:schemeClr>
              </a:solidFill>
            </a:endParaRPr>
          </a:p>
        </p:txBody>
      </p:sp>
      <p:graphicFrame>
        <p:nvGraphicFramePr>
          <p:cNvPr id="3" name="图示 2"/>
          <p:cNvGraphicFramePr/>
          <p:nvPr/>
        </p:nvGraphicFramePr>
        <p:xfrm>
          <a:off x="898167" y="1452838"/>
          <a:ext cx="10497713" cy="51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endParaRPr lang="zh-CN" altLang="en-US" dirty="0">
              <a:solidFill>
                <a:schemeClr val="tx1">
                  <a:lumMod val="65000"/>
                  <a:lumOff val="35000"/>
                </a:schemeClr>
              </a:solidFill>
            </a:endParaRPr>
          </a:p>
        </p:txBody>
      </p:sp>
      <p:pic>
        <p:nvPicPr>
          <p:cNvPr id="1026" name="Picture 2" descr="C:\Users\TRUE\Desktop\图片1.png"/>
          <p:cNvPicPr>
            <a:picLocks noChangeAspect="1" noChangeArrowheads="1"/>
          </p:cNvPicPr>
          <p:nvPr/>
        </p:nvPicPr>
        <p:blipFill>
          <a:blip r:embed="rId2"/>
          <a:srcRect/>
          <a:stretch>
            <a:fillRect/>
          </a:stretch>
        </p:blipFill>
        <p:spPr bwMode="auto">
          <a:xfrm>
            <a:off x="1143214" y="1433014"/>
            <a:ext cx="10457383" cy="519297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086708" y="1501966"/>
            <a:ext cx="9940683" cy="4994370"/>
          </a:xfrm>
          <a:prstGeom prst="rect">
            <a:avLst/>
          </a:prstGeom>
          <a:noFill/>
          <a:ln w="9525">
            <a:noFill/>
            <a:miter lim="800000"/>
            <a:headEnd/>
            <a:tailEnd/>
          </a:ln>
          <a:effectLst/>
        </p:spPr>
      </p:pic>
      <p:sp>
        <p:nvSpPr>
          <p:cNvPr id="3"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限价申报买入</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卖出</a:t>
            </a:r>
            <a:r>
              <a:rPr lang="en-US" altLang="zh-CN" b="1" dirty="0" smtClean="0">
                <a:solidFill>
                  <a:schemeClr val="tx1">
                    <a:lumMod val="65000"/>
                    <a:lumOff val="35000"/>
                  </a:schemeClr>
                </a:solidFill>
              </a:rPr>
              <a:t>】</a:t>
            </a:r>
            <a:endParaRPr lang="zh-CN" altLang="en-US" b="1" dirty="0">
              <a:solidFill>
                <a:schemeClr val="tx1">
                  <a:lumMod val="65000"/>
                  <a:lumOff val="35000"/>
                </a:schemeClr>
              </a:solidFill>
            </a:endParaRPr>
          </a:p>
        </p:txBody>
      </p:sp>
      <p:sp>
        <p:nvSpPr>
          <p:cNvPr id="3" name="文本框 1"/>
          <p:cNvSpPr txBox="1"/>
          <p:nvPr/>
        </p:nvSpPr>
        <p:spPr>
          <a:xfrm>
            <a:off x="1341460" y="1407999"/>
            <a:ext cx="999983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适用范围：</a:t>
            </a:r>
            <a:r>
              <a:rPr lang="zh-CN" altLang="en-US" dirty="0" smtClean="0">
                <a:solidFill>
                  <a:schemeClr val="tx1">
                    <a:lumMod val="65000"/>
                    <a:lumOff val="35000"/>
                  </a:schemeClr>
                </a:solidFill>
              </a:rPr>
              <a:t>老三板股票，做市转让挂牌股票</a:t>
            </a:r>
            <a:endParaRPr lang="zh-CN" altLang="en-US" dirty="0">
              <a:solidFill>
                <a:schemeClr val="tx1">
                  <a:lumMod val="65000"/>
                  <a:lumOff val="35000"/>
                </a:schemeClr>
              </a:solidFill>
            </a:endParaRPr>
          </a:p>
        </p:txBody>
      </p:sp>
      <p:sp>
        <p:nvSpPr>
          <p:cNvPr id="4" name="文本框 1"/>
          <p:cNvSpPr txBox="1"/>
          <p:nvPr/>
        </p:nvSpPr>
        <p:spPr>
          <a:xfrm>
            <a:off x="1341460" y="2065366"/>
            <a:ext cx="999983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操作方法：</a:t>
            </a:r>
            <a:r>
              <a:rPr lang="zh-CN" altLang="en-US" dirty="0" smtClean="0">
                <a:solidFill>
                  <a:schemeClr val="tx1">
                    <a:lumMod val="65000"/>
                    <a:lumOff val="35000"/>
                  </a:schemeClr>
                </a:solidFill>
              </a:rPr>
              <a:t>确定意向卖出的股票后，在证券代码处输入该股票的证券代码（可点击右侧持仓列表完成录入）、买入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卖出价格、买入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卖出数量后，点击“下单”按钮。</a:t>
            </a:r>
          </a:p>
        </p:txBody>
      </p:sp>
      <p:pic>
        <p:nvPicPr>
          <p:cNvPr id="1026" name="Picture 2"/>
          <p:cNvPicPr>
            <a:picLocks noChangeAspect="1" noChangeArrowheads="1"/>
          </p:cNvPicPr>
          <p:nvPr/>
        </p:nvPicPr>
        <p:blipFill>
          <a:blip r:embed="rId2"/>
          <a:srcRect/>
          <a:stretch>
            <a:fillRect/>
          </a:stretch>
        </p:blipFill>
        <p:spPr bwMode="auto">
          <a:xfrm>
            <a:off x="1341460" y="3182274"/>
            <a:ext cx="10017385" cy="2486025"/>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1407999"/>
            <a:ext cx="992931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适用范围：</a:t>
            </a:r>
            <a:r>
              <a:rPr lang="zh-CN" altLang="en-US" dirty="0" smtClean="0">
                <a:solidFill>
                  <a:schemeClr val="tx1">
                    <a:lumMod val="65000"/>
                    <a:lumOff val="35000"/>
                  </a:schemeClr>
                </a:solidFill>
              </a:rPr>
              <a:t>协议转让挂牌股票</a:t>
            </a:r>
            <a:endParaRPr lang="zh-CN" altLang="en-US" dirty="0">
              <a:solidFill>
                <a:schemeClr val="tx1">
                  <a:lumMod val="65000"/>
                  <a:lumOff val="35000"/>
                </a:schemeClr>
              </a:solidFill>
            </a:endParaRPr>
          </a:p>
        </p:txBody>
      </p:sp>
      <p:sp>
        <p:nvSpPr>
          <p:cNvPr id="3" name="文本框 1"/>
          <p:cNvSpPr txBox="1"/>
          <p:nvPr/>
        </p:nvSpPr>
        <p:spPr>
          <a:xfrm>
            <a:off x="1341460" y="2065366"/>
            <a:ext cx="992931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操作方法：</a:t>
            </a:r>
            <a:r>
              <a:rPr lang="zh-CN" altLang="en-US" dirty="0" smtClean="0">
                <a:solidFill>
                  <a:schemeClr val="tx1">
                    <a:lumMod val="65000"/>
                    <a:lumOff val="35000"/>
                  </a:schemeClr>
                </a:solidFill>
              </a:rPr>
              <a:t>确定意向买入的股票后，在证券代码处输入该股票的证券代码、买入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卖出价格、买入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卖出数量后，点击“下单”按钮。注：通过“定价申报买入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卖出”方式的委托下单不会实时被撮合成交，</a:t>
            </a:r>
            <a:r>
              <a:rPr lang="zh-CN" altLang="en-US" dirty="0" smtClean="0">
                <a:solidFill>
                  <a:srgbClr val="FF0000"/>
                </a:solidFill>
              </a:rPr>
              <a:t>只能被其它投资者通过“协议转让成交确认”的方式与其成交</a:t>
            </a:r>
            <a:r>
              <a:rPr lang="zh-CN" altLang="en-US" dirty="0" smtClean="0">
                <a:solidFill>
                  <a:schemeClr val="tx1">
                    <a:lumMod val="65000"/>
                    <a:lumOff val="35000"/>
                  </a:schemeClr>
                </a:solidFill>
              </a:rPr>
              <a:t>。全国中小企业股份转让系统在每个交易日收盘时对匹配的定价申报进行撮合成交。 。</a:t>
            </a:r>
          </a:p>
        </p:txBody>
      </p:sp>
      <p:sp>
        <p:nvSpPr>
          <p:cNvPr id="4"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定价申报买入</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卖出</a:t>
            </a:r>
            <a:r>
              <a:rPr lang="en-US" altLang="zh-CN" b="1" dirty="0" smtClean="0">
                <a:solidFill>
                  <a:schemeClr val="tx1">
                    <a:lumMod val="65000"/>
                    <a:lumOff val="35000"/>
                  </a:schemeClr>
                </a:solidFill>
              </a:rPr>
              <a:t>】</a:t>
            </a:r>
            <a:endParaRPr lang="zh-CN" altLang="en-US" b="1" dirty="0">
              <a:solidFill>
                <a:schemeClr val="tx1">
                  <a:lumMod val="65000"/>
                  <a:lumOff val="35000"/>
                </a:schemeClr>
              </a:solidFill>
            </a:endParaRPr>
          </a:p>
        </p:txBody>
      </p:sp>
      <p:pic>
        <p:nvPicPr>
          <p:cNvPr id="2051" name="Picture 3"/>
          <p:cNvPicPr>
            <a:picLocks noChangeAspect="1" noChangeArrowheads="1"/>
          </p:cNvPicPr>
          <p:nvPr/>
        </p:nvPicPr>
        <p:blipFill>
          <a:blip r:embed="rId2"/>
          <a:srcRect/>
          <a:stretch>
            <a:fillRect/>
          </a:stretch>
        </p:blipFill>
        <p:spPr bwMode="auto">
          <a:xfrm>
            <a:off x="1341460" y="3522828"/>
            <a:ext cx="9897540" cy="25146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协议转让成交确认买入</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卖出</a:t>
            </a:r>
            <a:r>
              <a:rPr lang="en-US" altLang="zh-CN" b="1" dirty="0" smtClean="0">
                <a:solidFill>
                  <a:schemeClr val="tx1">
                    <a:lumMod val="65000"/>
                    <a:lumOff val="35000"/>
                  </a:schemeClr>
                </a:solidFill>
              </a:rPr>
              <a:t>】</a:t>
            </a:r>
            <a:endParaRPr lang="zh-CN" altLang="en-US" b="1" dirty="0">
              <a:solidFill>
                <a:schemeClr val="tx1">
                  <a:lumMod val="65000"/>
                  <a:lumOff val="35000"/>
                </a:schemeClr>
              </a:solidFill>
            </a:endParaRPr>
          </a:p>
        </p:txBody>
      </p:sp>
      <p:sp>
        <p:nvSpPr>
          <p:cNvPr id="3" name="文本框 1"/>
          <p:cNvSpPr txBox="1"/>
          <p:nvPr/>
        </p:nvSpPr>
        <p:spPr>
          <a:xfrm>
            <a:off x="1341460" y="1407999"/>
            <a:ext cx="992931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适用范围：</a:t>
            </a:r>
            <a:r>
              <a:rPr lang="zh-CN" altLang="en-US" dirty="0" smtClean="0">
                <a:solidFill>
                  <a:schemeClr val="tx1">
                    <a:lumMod val="65000"/>
                    <a:lumOff val="35000"/>
                  </a:schemeClr>
                </a:solidFill>
              </a:rPr>
              <a:t>协议转让挂牌股票</a:t>
            </a:r>
            <a:endParaRPr lang="zh-CN" altLang="en-US" dirty="0">
              <a:solidFill>
                <a:schemeClr val="tx1">
                  <a:lumMod val="65000"/>
                  <a:lumOff val="35000"/>
                </a:schemeClr>
              </a:solidFill>
            </a:endParaRPr>
          </a:p>
        </p:txBody>
      </p:sp>
      <p:sp>
        <p:nvSpPr>
          <p:cNvPr id="4" name="文本框 1"/>
          <p:cNvSpPr txBox="1"/>
          <p:nvPr/>
        </p:nvSpPr>
        <p:spPr>
          <a:xfrm>
            <a:off x="1341460" y="1956182"/>
            <a:ext cx="9929317"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操作方法：</a:t>
            </a:r>
            <a:r>
              <a:rPr lang="zh-CN" altLang="en-US" dirty="0" smtClean="0">
                <a:solidFill>
                  <a:schemeClr val="tx1">
                    <a:lumMod val="65000"/>
                    <a:lumOff val="35000"/>
                  </a:schemeClr>
                </a:solidFill>
              </a:rPr>
              <a:t>右侧行情库展示其他投资者通过“定价申报买入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卖出”方式的股票卖出委托单，投资者确定意向买入的股票后，在证券代码处输入该股票的证券代码，系统会自动检索该股票的所有定价申报卖出委托单。投资者可选择某一条委托后输入买入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卖出数量后，点击“下单”按钮，系统将实时成交，不能撤单。投资者需到“委托查询”或“成交查询”菜单确认是否成交。</a:t>
            </a:r>
            <a:endParaRPr lang="en-US" altLang="zh-CN" dirty="0" smtClean="0">
              <a:solidFill>
                <a:schemeClr val="tx1">
                  <a:lumMod val="65000"/>
                  <a:lumOff val="35000"/>
                </a:schemeClr>
              </a:solidFill>
            </a:endParaRPr>
          </a:p>
          <a:p>
            <a:r>
              <a:rPr lang="zh-CN" altLang="en-US" dirty="0" smtClean="0">
                <a:solidFill>
                  <a:schemeClr val="tx1">
                    <a:lumMod val="65000"/>
                    <a:lumOff val="35000"/>
                  </a:schemeClr>
                </a:solidFill>
              </a:rPr>
              <a:t>注：</a:t>
            </a:r>
            <a:r>
              <a:rPr lang="en-US" altLang="zh-CN" dirty="0" smtClean="0">
                <a:solidFill>
                  <a:schemeClr val="tx1">
                    <a:lumMod val="65000"/>
                    <a:lumOff val="35000"/>
                  </a:schemeClr>
                </a:solidFill>
              </a:rPr>
              <a:t>1</a:t>
            </a:r>
            <a:r>
              <a:rPr lang="zh-CN" altLang="en-US" dirty="0" smtClean="0">
                <a:solidFill>
                  <a:schemeClr val="tx1">
                    <a:lumMod val="65000"/>
                    <a:lumOff val="35000"/>
                  </a:schemeClr>
                </a:solidFill>
              </a:rPr>
              <a:t>、买入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卖出数量不可超过选择的“定价申报买入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卖出”委托单的申报数量；</a:t>
            </a:r>
            <a:endParaRPr lang="en-US" altLang="zh-CN" dirty="0" smtClean="0">
              <a:solidFill>
                <a:schemeClr val="tx1">
                  <a:lumMod val="65000"/>
                  <a:lumOff val="35000"/>
                </a:schemeClr>
              </a:solidFill>
            </a:endParaRPr>
          </a:p>
          <a:p>
            <a:r>
              <a:rPr lang="en-US" altLang="zh-CN" dirty="0" smtClean="0">
                <a:solidFill>
                  <a:schemeClr val="tx1">
                    <a:lumMod val="65000"/>
                    <a:lumOff val="35000"/>
                  </a:schemeClr>
                </a:solidFill>
              </a:rPr>
              <a:t>2</a:t>
            </a:r>
            <a:r>
              <a:rPr lang="zh-CN" altLang="en-US" dirty="0" smtClean="0">
                <a:solidFill>
                  <a:schemeClr val="tx1">
                    <a:lumMod val="65000"/>
                    <a:lumOff val="35000"/>
                  </a:schemeClr>
                </a:solidFill>
              </a:rPr>
              <a:t>、开市期间，若投资者下单时，选中的定价申报委托已被其它投资者抢先成交或者被“定价申报”的委托者主动撤单，则已下的“协议转让成交确认买入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卖出”委托将以撤单处理。</a:t>
            </a:r>
          </a:p>
        </p:txBody>
      </p:sp>
      <p:pic>
        <p:nvPicPr>
          <p:cNvPr id="3074" name="Picture 2"/>
          <p:cNvPicPr>
            <a:picLocks noChangeAspect="1" noChangeArrowheads="1"/>
          </p:cNvPicPr>
          <p:nvPr/>
        </p:nvPicPr>
        <p:blipFill>
          <a:blip r:embed="rId2"/>
          <a:srcRect/>
          <a:stretch>
            <a:fillRect/>
          </a:stretch>
        </p:blipFill>
        <p:spPr bwMode="auto">
          <a:xfrm>
            <a:off x="1341460" y="4151906"/>
            <a:ext cx="9935782" cy="245745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1459" y="968991"/>
            <a:ext cx="5932797" cy="369332"/>
          </a:xfrm>
          <a:prstGeom prst="rect">
            <a:avLst/>
          </a:prstGeom>
          <a:noFill/>
        </p:spPr>
        <p:txBody>
          <a:bodyPr wrap="square" rtlCol="0">
            <a:spAutoFit/>
          </a:bodyPr>
          <a:lstStyle/>
          <a:p>
            <a:r>
              <a:rPr lang="en-US" altLang="zh-CN" dirty="0" smtClean="0">
                <a:solidFill>
                  <a:schemeClr val="tx1">
                    <a:lumMod val="65000"/>
                    <a:lumOff val="35000"/>
                  </a:schemeClr>
                </a:solidFill>
              </a:rPr>
              <a:t>5.7  </a:t>
            </a:r>
            <a:r>
              <a:rPr lang="zh-CN" altLang="en-US" dirty="0" smtClean="0">
                <a:solidFill>
                  <a:schemeClr val="tx1">
                    <a:lumMod val="65000"/>
                    <a:lumOff val="35000"/>
                  </a:schemeClr>
                </a:solidFill>
              </a:rPr>
              <a:t>网上交易</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协议转让互报成交确认买入</a:t>
            </a:r>
            <a:r>
              <a:rPr lang="en-US" altLang="zh-CN" b="1" dirty="0" smtClean="0">
                <a:solidFill>
                  <a:schemeClr val="tx1">
                    <a:lumMod val="65000"/>
                    <a:lumOff val="35000"/>
                  </a:schemeClr>
                </a:solidFill>
              </a:rPr>
              <a:t>\</a:t>
            </a:r>
            <a:r>
              <a:rPr lang="zh-CN" altLang="en-US" b="1" dirty="0" smtClean="0">
                <a:solidFill>
                  <a:schemeClr val="tx1">
                    <a:lumMod val="65000"/>
                    <a:lumOff val="35000"/>
                  </a:schemeClr>
                </a:solidFill>
              </a:rPr>
              <a:t>卖出</a:t>
            </a:r>
            <a:r>
              <a:rPr lang="en-US" altLang="zh-CN" b="1" dirty="0" smtClean="0">
                <a:solidFill>
                  <a:schemeClr val="tx1">
                    <a:lumMod val="65000"/>
                    <a:lumOff val="35000"/>
                  </a:schemeClr>
                </a:solidFill>
              </a:rPr>
              <a:t>】</a:t>
            </a:r>
            <a:endParaRPr lang="zh-CN" altLang="en-US" b="1" dirty="0">
              <a:solidFill>
                <a:schemeClr val="tx1">
                  <a:lumMod val="65000"/>
                  <a:lumOff val="35000"/>
                </a:schemeClr>
              </a:solidFill>
            </a:endParaRPr>
          </a:p>
        </p:txBody>
      </p:sp>
      <p:sp>
        <p:nvSpPr>
          <p:cNvPr id="3" name="文本框 1"/>
          <p:cNvSpPr txBox="1"/>
          <p:nvPr/>
        </p:nvSpPr>
        <p:spPr>
          <a:xfrm>
            <a:off x="1341460" y="1407999"/>
            <a:ext cx="992931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适用范围：</a:t>
            </a:r>
            <a:r>
              <a:rPr lang="zh-CN" altLang="en-US" dirty="0" smtClean="0">
                <a:solidFill>
                  <a:schemeClr val="tx1">
                    <a:lumMod val="65000"/>
                    <a:lumOff val="35000"/>
                  </a:schemeClr>
                </a:solidFill>
              </a:rPr>
              <a:t>协议转让挂牌股票</a:t>
            </a:r>
            <a:endParaRPr lang="zh-CN" altLang="en-US" dirty="0">
              <a:solidFill>
                <a:schemeClr val="tx1">
                  <a:lumMod val="65000"/>
                  <a:lumOff val="35000"/>
                </a:schemeClr>
              </a:solidFill>
            </a:endParaRPr>
          </a:p>
        </p:txBody>
      </p:sp>
      <p:sp>
        <p:nvSpPr>
          <p:cNvPr id="4" name="文本框 1"/>
          <p:cNvSpPr txBox="1"/>
          <p:nvPr/>
        </p:nvSpPr>
        <p:spPr>
          <a:xfrm>
            <a:off x="1341460" y="1956182"/>
            <a:ext cx="992931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solidFill>
                  <a:srgbClr val="00A4C5"/>
                </a:solidFill>
              </a:rPr>
              <a:t>操作方法：</a:t>
            </a:r>
            <a:r>
              <a:rPr lang="zh-CN" altLang="en-US" dirty="0" smtClean="0"/>
              <a:t>输入证券代码、</a:t>
            </a:r>
            <a:r>
              <a:rPr lang="zh-CN" altLang="en-US" dirty="0" smtClean="0">
                <a:solidFill>
                  <a:schemeClr val="tx1">
                    <a:lumMod val="65000"/>
                    <a:lumOff val="35000"/>
                  </a:schemeClr>
                </a:solidFill>
              </a:rPr>
              <a:t>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a:t>
            </a:r>
            <a:r>
              <a:rPr lang="zh-CN" altLang="en-US" dirty="0" smtClean="0"/>
              <a:t>价格、</a:t>
            </a:r>
            <a:r>
              <a:rPr lang="zh-CN" altLang="en-US" dirty="0" smtClean="0">
                <a:solidFill>
                  <a:schemeClr val="tx1">
                    <a:lumMod val="65000"/>
                    <a:lumOff val="35000"/>
                  </a:schemeClr>
                </a:solidFill>
              </a:rPr>
              <a:t>买入</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卖出</a:t>
            </a:r>
            <a:r>
              <a:rPr lang="zh-CN" altLang="en-US" dirty="0" smtClean="0"/>
              <a:t>数量、对方股东代码、对方席位号、约定序号，点击“下单”按钮。</a:t>
            </a:r>
            <a:endParaRPr lang="en-US" altLang="zh-CN" dirty="0" smtClean="0"/>
          </a:p>
          <a:p>
            <a:r>
              <a:rPr lang="zh-CN" altLang="en-US" dirty="0" smtClean="0"/>
              <a:t>注意：投资者与对手方应自行商定“约定序号”，约定序号范围为</a:t>
            </a:r>
            <a:r>
              <a:rPr lang="en-US" altLang="zh-CN" dirty="0" smtClean="0"/>
              <a:t>0~1000000</a:t>
            </a:r>
            <a:r>
              <a:rPr lang="zh-CN" altLang="en-US" dirty="0" smtClean="0"/>
              <a:t>之间的任意数字。</a:t>
            </a:r>
            <a:endParaRPr lang="zh-CN" altLang="en-US" dirty="0" smtClean="0">
              <a:solidFill>
                <a:schemeClr val="tx1">
                  <a:lumMod val="65000"/>
                  <a:lumOff val="35000"/>
                </a:schemeClr>
              </a:solidFill>
            </a:endParaRPr>
          </a:p>
        </p:txBody>
      </p:sp>
      <p:pic>
        <p:nvPicPr>
          <p:cNvPr id="4098" name="Picture 2"/>
          <p:cNvPicPr>
            <a:picLocks noChangeAspect="1" noChangeArrowheads="1"/>
          </p:cNvPicPr>
          <p:nvPr/>
        </p:nvPicPr>
        <p:blipFill>
          <a:blip r:embed="rId2"/>
          <a:srcRect/>
          <a:stretch>
            <a:fillRect/>
          </a:stretch>
        </p:blipFill>
        <p:spPr bwMode="auto">
          <a:xfrm>
            <a:off x="1337481" y="3270771"/>
            <a:ext cx="9962865" cy="280035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77687" y="1416311"/>
            <a:ext cx="10290909" cy="4972121"/>
            <a:chOff x="0" y="70605"/>
            <a:chExt cx="8501090" cy="4453332"/>
          </a:xfrm>
        </p:grpSpPr>
        <p:grpSp>
          <p:nvGrpSpPr>
            <p:cNvPr id="3" name="Group 5"/>
            <p:cNvGrpSpPr>
              <a:grpSpLocks/>
            </p:cNvGrpSpPr>
            <p:nvPr/>
          </p:nvGrpSpPr>
          <p:grpSpPr bwMode="auto">
            <a:xfrm>
              <a:off x="0" y="70605"/>
              <a:ext cx="8501090" cy="3791522"/>
              <a:chOff x="0" y="70605"/>
              <a:chExt cx="8501090" cy="3791522"/>
            </a:xfrm>
          </p:grpSpPr>
          <p:grpSp>
            <p:nvGrpSpPr>
              <p:cNvPr id="6" name="Group 6"/>
              <p:cNvGrpSpPr>
                <a:grpSpLocks/>
              </p:cNvGrpSpPr>
              <p:nvPr/>
            </p:nvGrpSpPr>
            <p:grpSpPr bwMode="auto">
              <a:xfrm>
                <a:off x="0" y="469367"/>
                <a:ext cx="8501090" cy="3392760"/>
                <a:chOff x="0" y="0"/>
                <a:chExt cx="8501090" cy="3392760"/>
              </a:xfrm>
            </p:grpSpPr>
            <p:grpSp>
              <p:nvGrpSpPr>
                <p:cNvPr id="8" name="Group 7"/>
                <p:cNvGrpSpPr>
                  <a:grpSpLocks/>
                </p:cNvGrpSpPr>
                <p:nvPr/>
              </p:nvGrpSpPr>
              <p:grpSpPr bwMode="auto">
                <a:xfrm>
                  <a:off x="0" y="0"/>
                  <a:ext cx="8501090" cy="3392760"/>
                  <a:chOff x="0" y="0"/>
                  <a:chExt cx="6500826" cy="3392760"/>
                </a:xfrm>
              </p:grpSpPr>
              <p:grpSp>
                <p:nvGrpSpPr>
                  <p:cNvPr id="11" name="Group 8"/>
                  <p:cNvGrpSpPr>
                    <a:grpSpLocks/>
                  </p:cNvGrpSpPr>
                  <p:nvPr/>
                </p:nvGrpSpPr>
                <p:grpSpPr bwMode="auto">
                  <a:xfrm>
                    <a:off x="52813" y="0"/>
                    <a:ext cx="6183211" cy="3301772"/>
                    <a:chOff x="0" y="0"/>
                    <a:chExt cx="3550991" cy="3149598"/>
                  </a:xfrm>
                </p:grpSpPr>
                <p:sp>
                  <p:nvSpPr>
                    <p:cNvPr id="13" name="Freeform 2"/>
                    <p:cNvSpPr>
                      <a:spLocks/>
                    </p:cNvSpPr>
                    <p:nvPr/>
                  </p:nvSpPr>
                  <p:spPr bwMode="auto">
                    <a:xfrm>
                      <a:off x="2373066" y="0"/>
                      <a:ext cx="1177925" cy="3149598"/>
                    </a:xfrm>
                    <a:custGeom>
                      <a:avLst/>
                      <a:gdLst>
                        <a:gd name="T0" fmla="*/ 0 w 633"/>
                        <a:gd name="T1" fmla="*/ 499 h 1744"/>
                        <a:gd name="T2" fmla="*/ 1 w 633"/>
                        <a:gd name="T3" fmla="*/ 1743 h 1744"/>
                        <a:gd name="T4" fmla="*/ 632 w 633"/>
                        <a:gd name="T5" fmla="*/ 1743 h 1744"/>
                        <a:gd name="T6" fmla="*/ 632 w 633"/>
                        <a:gd name="T7" fmla="*/ 0 h 1744"/>
                        <a:gd name="T8" fmla="*/ 591 w 633"/>
                        <a:gd name="T9" fmla="*/ 55 h 1744"/>
                        <a:gd name="T10" fmla="*/ 537 w 633"/>
                        <a:gd name="T11" fmla="*/ 109 h 1744"/>
                        <a:gd name="T12" fmla="*/ 468 w 633"/>
                        <a:gd name="T13" fmla="*/ 172 h 1744"/>
                        <a:gd name="T14" fmla="*/ 378 w 633"/>
                        <a:gd name="T15" fmla="*/ 244 h 1744"/>
                        <a:gd name="T16" fmla="*/ 288 w 633"/>
                        <a:gd name="T17" fmla="*/ 313 h 1744"/>
                        <a:gd name="T18" fmla="*/ 207 w 633"/>
                        <a:gd name="T19" fmla="*/ 367 h 1744"/>
                        <a:gd name="T20" fmla="*/ 90 w 633"/>
                        <a:gd name="T21" fmla="*/ 442 h 1744"/>
                        <a:gd name="T22" fmla="*/ 0 w 633"/>
                        <a:gd name="T23" fmla="*/ 499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3"/>
                        <a:gd name="T37" fmla="*/ 0 h 1744"/>
                        <a:gd name="T38" fmla="*/ 633 w 633"/>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3" h="1744">
                          <a:moveTo>
                            <a:pt x="0" y="499"/>
                          </a:moveTo>
                          <a:lnTo>
                            <a:pt x="1" y="1743"/>
                          </a:lnTo>
                          <a:lnTo>
                            <a:pt x="632" y="1743"/>
                          </a:lnTo>
                          <a:lnTo>
                            <a:pt x="632" y="0"/>
                          </a:lnTo>
                          <a:lnTo>
                            <a:pt x="591" y="55"/>
                          </a:lnTo>
                          <a:lnTo>
                            <a:pt x="537" y="109"/>
                          </a:lnTo>
                          <a:lnTo>
                            <a:pt x="468" y="172"/>
                          </a:lnTo>
                          <a:lnTo>
                            <a:pt x="378" y="244"/>
                          </a:lnTo>
                          <a:lnTo>
                            <a:pt x="288" y="313"/>
                          </a:lnTo>
                          <a:lnTo>
                            <a:pt x="207" y="367"/>
                          </a:lnTo>
                          <a:lnTo>
                            <a:pt x="90" y="442"/>
                          </a:lnTo>
                          <a:lnTo>
                            <a:pt x="0" y="499"/>
                          </a:lnTo>
                        </a:path>
                      </a:pathLst>
                    </a:custGeom>
                    <a:solidFill>
                      <a:srgbClr val="E26E48"/>
                    </a:solidFill>
                    <a:ln w="12700" cap="rnd">
                      <a:noFill/>
                      <a:round/>
                      <a:headEnd/>
                      <a:tailEnd/>
                    </a:ln>
                  </p:spPr>
                  <p:txBody>
                    <a:bodyPr lIns="0" tIns="0" rIns="0" bIns="0">
                      <a:spAutoFit/>
                    </a:bodyPr>
                    <a:lstStyle/>
                    <a:p>
                      <a:endParaRPr lang="zh-CN" altLang="en-US"/>
                    </a:p>
                  </p:txBody>
                </p:sp>
                <p:sp>
                  <p:nvSpPr>
                    <p:cNvPr id="14" name="Freeform 3"/>
                    <p:cNvSpPr>
                      <a:spLocks/>
                    </p:cNvSpPr>
                    <p:nvPr/>
                  </p:nvSpPr>
                  <p:spPr bwMode="auto">
                    <a:xfrm>
                      <a:off x="1190755" y="1063186"/>
                      <a:ext cx="1179512" cy="2060450"/>
                    </a:xfrm>
                    <a:custGeom>
                      <a:avLst/>
                      <a:gdLst>
                        <a:gd name="T0" fmla="*/ 0 w 634"/>
                        <a:gd name="T1" fmla="*/ 269 h 1246"/>
                        <a:gd name="T2" fmla="*/ 0 w 634"/>
                        <a:gd name="T3" fmla="*/ 1245 h 1246"/>
                        <a:gd name="T4" fmla="*/ 632 w 634"/>
                        <a:gd name="T5" fmla="*/ 1245 h 1246"/>
                        <a:gd name="T6" fmla="*/ 633 w 634"/>
                        <a:gd name="T7" fmla="*/ 0 h 1246"/>
                        <a:gd name="T8" fmla="*/ 571 w 634"/>
                        <a:gd name="T9" fmla="*/ 34 h 1246"/>
                        <a:gd name="T10" fmla="*/ 509 w 634"/>
                        <a:gd name="T11" fmla="*/ 66 h 1246"/>
                        <a:gd name="T12" fmla="*/ 435 w 634"/>
                        <a:gd name="T13" fmla="*/ 100 h 1246"/>
                        <a:gd name="T14" fmla="*/ 359 w 634"/>
                        <a:gd name="T15" fmla="*/ 134 h 1246"/>
                        <a:gd name="T16" fmla="*/ 257 w 634"/>
                        <a:gd name="T17" fmla="*/ 176 h 1246"/>
                        <a:gd name="T18" fmla="*/ 167 w 634"/>
                        <a:gd name="T19" fmla="*/ 212 h 1246"/>
                        <a:gd name="T20" fmla="*/ 69 w 634"/>
                        <a:gd name="T21" fmla="*/ 246 h 1246"/>
                        <a:gd name="T22" fmla="*/ 0 w 634"/>
                        <a:gd name="T23" fmla="*/ 269 h 1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4"/>
                        <a:gd name="T37" fmla="*/ 0 h 1246"/>
                        <a:gd name="T38" fmla="*/ 634 w 634"/>
                        <a:gd name="T39" fmla="*/ 1246 h 1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4" h="1246">
                          <a:moveTo>
                            <a:pt x="0" y="269"/>
                          </a:moveTo>
                          <a:lnTo>
                            <a:pt x="0" y="1245"/>
                          </a:lnTo>
                          <a:lnTo>
                            <a:pt x="632" y="1245"/>
                          </a:lnTo>
                          <a:lnTo>
                            <a:pt x="633" y="0"/>
                          </a:lnTo>
                          <a:lnTo>
                            <a:pt x="571" y="34"/>
                          </a:lnTo>
                          <a:lnTo>
                            <a:pt x="509" y="66"/>
                          </a:lnTo>
                          <a:lnTo>
                            <a:pt x="435" y="100"/>
                          </a:lnTo>
                          <a:lnTo>
                            <a:pt x="359" y="134"/>
                          </a:lnTo>
                          <a:lnTo>
                            <a:pt x="257" y="176"/>
                          </a:lnTo>
                          <a:lnTo>
                            <a:pt x="167" y="212"/>
                          </a:lnTo>
                          <a:lnTo>
                            <a:pt x="69" y="246"/>
                          </a:lnTo>
                          <a:lnTo>
                            <a:pt x="0" y="269"/>
                          </a:lnTo>
                        </a:path>
                      </a:pathLst>
                    </a:custGeom>
                    <a:solidFill>
                      <a:srgbClr val="ED7D31"/>
                    </a:solidFill>
                    <a:ln w="12700" cap="rnd">
                      <a:noFill/>
                      <a:round/>
                      <a:headEnd/>
                      <a:tailEnd/>
                    </a:ln>
                  </p:spPr>
                  <p:txBody>
                    <a:bodyPr lIns="0" tIns="0" rIns="0" bIns="0">
                      <a:spAutoFit/>
                    </a:bodyPr>
                    <a:lstStyle/>
                    <a:p>
                      <a:endParaRPr lang="zh-CN" altLang="en-US"/>
                    </a:p>
                  </p:txBody>
                </p:sp>
                <p:sp>
                  <p:nvSpPr>
                    <p:cNvPr id="15" name="Freeform 4"/>
                    <p:cNvSpPr>
                      <a:spLocks/>
                    </p:cNvSpPr>
                    <p:nvPr/>
                  </p:nvSpPr>
                  <p:spPr bwMode="auto">
                    <a:xfrm>
                      <a:off x="0" y="1744065"/>
                      <a:ext cx="1190625" cy="1373633"/>
                    </a:xfrm>
                    <a:custGeom>
                      <a:avLst/>
                      <a:gdLst>
                        <a:gd name="T0" fmla="*/ 0 w 640"/>
                        <a:gd name="T1" fmla="*/ 159 h 705"/>
                        <a:gd name="T2" fmla="*/ 0 w 640"/>
                        <a:gd name="T3" fmla="*/ 704 h 705"/>
                        <a:gd name="T4" fmla="*/ 639 w 640"/>
                        <a:gd name="T5" fmla="*/ 704 h 705"/>
                        <a:gd name="T6" fmla="*/ 639 w 640"/>
                        <a:gd name="T7" fmla="*/ 0 h 705"/>
                        <a:gd name="T8" fmla="*/ 599 w 640"/>
                        <a:gd name="T9" fmla="*/ 16 h 705"/>
                        <a:gd name="T10" fmla="*/ 556 w 640"/>
                        <a:gd name="T11" fmla="*/ 33 h 705"/>
                        <a:gd name="T12" fmla="*/ 493 w 640"/>
                        <a:gd name="T13" fmla="*/ 54 h 705"/>
                        <a:gd name="T14" fmla="*/ 403 w 640"/>
                        <a:gd name="T15" fmla="*/ 78 h 705"/>
                        <a:gd name="T16" fmla="*/ 308 w 640"/>
                        <a:gd name="T17" fmla="*/ 101 h 705"/>
                        <a:gd name="T18" fmla="*/ 218 w 640"/>
                        <a:gd name="T19" fmla="*/ 119 h 705"/>
                        <a:gd name="T20" fmla="*/ 112 w 640"/>
                        <a:gd name="T21" fmla="*/ 138 h 705"/>
                        <a:gd name="T22" fmla="*/ 0 w 640"/>
                        <a:gd name="T23" fmla="*/ 159 h 7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705"/>
                        <a:gd name="T38" fmla="*/ 640 w 640"/>
                        <a:gd name="T39" fmla="*/ 705 h 7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705">
                          <a:moveTo>
                            <a:pt x="0" y="159"/>
                          </a:moveTo>
                          <a:lnTo>
                            <a:pt x="0" y="704"/>
                          </a:lnTo>
                          <a:lnTo>
                            <a:pt x="639" y="704"/>
                          </a:lnTo>
                          <a:lnTo>
                            <a:pt x="639" y="0"/>
                          </a:lnTo>
                          <a:lnTo>
                            <a:pt x="599" y="16"/>
                          </a:lnTo>
                          <a:lnTo>
                            <a:pt x="556" y="33"/>
                          </a:lnTo>
                          <a:lnTo>
                            <a:pt x="493" y="54"/>
                          </a:lnTo>
                          <a:lnTo>
                            <a:pt x="403" y="78"/>
                          </a:lnTo>
                          <a:lnTo>
                            <a:pt x="308" y="101"/>
                          </a:lnTo>
                          <a:lnTo>
                            <a:pt x="218" y="119"/>
                          </a:lnTo>
                          <a:lnTo>
                            <a:pt x="112" y="138"/>
                          </a:lnTo>
                          <a:lnTo>
                            <a:pt x="0" y="159"/>
                          </a:lnTo>
                        </a:path>
                      </a:pathLst>
                    </a:custGeom>
                    <a:solidFill>
                      <a:srgbClr val="00A4C5"/>
                    </a:solidFill>
                    <a:ln w="12700" cap="rnd">
                      <a:noFill/>
                      <a:round/>
                      <a:headEnd/>
                      <a:tailEnd/>
                    </a:ln>
                  </p:spPr>
                  <p:txBody>
                    <a:bodyPr lIns="0" tIns="0" rIns="0" bIns="0">
                      <a:spAutoFit/>
                    </a:bodyPr>
                    <a:lstStyle/>
                    <a:p>
                      <a:endParaRPr lang="zh-CN" altLang="en-US"/>
                    </a:p>
                  </p:txBody>
                </p:sp>
                <p:sp>
                  <p:nvSpPr>
                    <p:cNvPr id="16" name="Rectangle 11"/>
                    <p:cNvSpPr>
                      <a:spLocks noChangeArrowheads="1"/>
                    </p:cNvSpPr>
                    <p:nvPr/>
                  </p:nvSpPr>
                  <p:spPr bwMode="auto">
                    <a:xfrm>
                      <a:off x="2415746" y="893208"/>
                      <a:ext cx="1114023" cy="2208850"/>
                    </a:xfrm>
                    <a:prstGeom prst="rect">
                      <a:avLst/>
                    </a:prstGeom>
                    <a:noFill/>
                    <a:ln w="9525">
                      <a:noFill/>
                      <a:miter lim="800000"/>
                      <a:headEnd/>
                      <a:tailEnd/>
                    </a:ln>
                  </p:spPr>
                  <p:txBody>
                    <a:bodyPr wrap="square" lIns="0" tIns="0" rIns="0" bIns="0">
                      <a:spAutoFit/>
                    </a:bodyPr>
                    <a:lstStyle/>
                    <a:p>
                      <a:pPr defTabSz="895350">
                        <a:lnSpc>
                          <a:spcPct val="150000"/>
                        </a:lnSpc>
                      </a:pPr>
                      <a:r>
                        <a:rPr lang="en-US" altLang="zh-CN" sz="1400" b="1" dirty="0">
                          <a:solidFill>
                            <a:srgbClr val="FFFFFF"/>
                          </a:solidFill>
                          <a:latin typeface="+mn-ea"/>
                        </a:rPr>
                        <a:t>2013</a:t>
                      </a:r>
                      <a:r>
                        <a:rPr lang="zh-CN" altLang="en-US" sz="1400" b="1" dirty="0">
                          <a:solidFill>
                            <a:srgbClr val="FFFFFF"/>
                          </a:solidFill>
                          <a:latin typeface="+mn-ea"/>
                        </a:rPr>
                        <a:t>年</a:t>
                      </a:r>
                      <a:r>
                        <a:rPr lang="en-US" altLang="zh-CN" sz="1400" b="1" dirty="0">
                          <a:solidFill>
                            <a:srgbClr val="FFFFFF"/>
                          </a:solidFill>
                          <a:latin typeface="+mn-ea"/>
                        </a:rPr>
                        <a:t>1</a:t>
                      </a:r>
                      <a:r>
                        <a:rPr lang="zh-CN" altLang="en-US" sz="1400" b="1" dirty="0">
                          <a:solidFill>
                            <a:srgbClr val="FFFFFF"/>
                          </a:solidFill>
                          <a:latin typeface="+mn-ea"/>
                        </a:rPr>
                        <a:t>月，</a:t>
                      </a:r>
                      <a:r>
                        <a:rPr lang="zh-CN" altLang="en-US" sz="1400" b="1" dirty="0" smtClean="0">
                          <a:solidFill>
                            <a:srgbClr val="FFFFFF"/>
                          </a:solidFill>
                          <a:latin typeface="+mn-ea"/>
                        </a:rPr>
                        <a:t>全国股份转让系统挂牌</a:t>
                      </a:r>
                      <a:r>
                        <a:rPr lang="zh-CN" altLang="en-US" sz="1400" b="1" dirty="0">
                          <a:solidFill>
                            <a:srgbClr val="FFFFFF"/>
                          </a:solidFill>
                          <a:latin typeface="+mn-ea"/>
                        </a:rPr>
                        <a:t>；</a:t>
                      </a:r>
                      <a:endParaRPr lang="en-US" sz="1400" b="1" dirty="0">
                        <a:solidFill>
                          <a:srgbClr val="FFFFFF"/>
                        </a:solidFill>
                        <a:latin typeface="+mn-ea"/>
                      </a:endParaRPr>
                    </a:p>
                    <a:p>
                      <a:pPr defTabSz="895350">
                        <a:lnSpc>
                          <a:spcPct val="150000"/>
                        </a:lnSpc>
                      </a:pPr>
                      <a:r>
                        <a:rPr lang="en-US" altLang="zh-CN" sz="1400" b="1" dirty="0">
                          <a:solidFill>
                            <a:srgbClr val="FFFFFF"/>
                          </a:solidFill>
                          <a:latin typeface="+mn-ea"/>
                        </a:rPr>
                        <a:t>2013</a:t>
                      </a:r>
                      <a:r>
                        <a:rPr lang="zh-CN" altLang="en-US" sz="1400" b="1" dirty="0">
                          <a:solidFill>
                            <a:srgbClr val="FFFFFF"/>
                          </a:solidFill>
                          <a:latin typeface="+mn-ea"/>
                        </a:rPr>
                        <a:t>年</a:t>
                      </a:r>
                      <a:r>
                        <a:rPr lang="en-US" altLang="zh-CN" sz="1400" b="1" dirty="0">
                          <a:solidFill>
                            <a:srgbClr val="FFFFFF"/>
                          </a:solidFill>
                          <a:latin typeface="+mn-ea"/>
                        </a:rPr>
                        <a:t>2</a:t>
                      </a:r>
                      <a:r>
                        <a:rPr lang="zh-CN" altLang="en-US" sz="1400" b="1" dirty="0">
                          <a:solidFill>
                            <a:srgbClr val="FFFFFF"/>
                          </a:solidFill>
                          <a:latin typeface="+mn-ea"/>
                        </a:rPr>
                        <a:t>月，新规则陆续发布，系统转换正式开始；</a:t>
                      </a:r>
                      <a:endParaRPr lang="en-US" sz="1400" b="1" dirty="0">
                        <a:solidFill>
                          <a:srgbClr val="FFFFFF"/>
                        </a:solidFill>
                        <a:latin typeface="+mn-ea"/>
                      </a:endParaRPr>
                    </a:p>
                    <a:p>
                      <a:pPr defTabSz="895350">
                        <a:lnSpc>
                          <a:spcPct val="150000"/>
                        </a:lnSpc>
                      </a:pPr>
                      <a:r>
                        <a:rPr lang="en-US" altLang="zh-CN" sz="1400" b="1" dirty="0">
                          <a:solidFill>
                            <a:srgbClr val="FFFFFF"/>
                          </a:solidFill>
                          <a:latin typeface="+mn-ea"/>
                        </a:rPr>
                        <a:t>2013</a:t>
                      </a:r>
                      <a:r>
                        <a:rPr lang="zh-CN" altLang="en-US" sz="1400" b="1" dirty="0">
                          <a:solidFill>
                            <a:srgbClr val="FFFFFF"/>
                          </a:solidFill>
                          <a:latin typeface="+mn-ea"/>
                        </a:rPr>
                        <a:t>年</a:t>
                      </a:r>
                      <a:r>
                        <a:rPr lang="en-US" altLang="zh-CN" sz="1400" b="1" dirty="0">
                          <a:solidFill>
                            <a:srgbClr val="FFFFFF"/>
                          </a:solidFill>
                          <a:latin typeface="+mn-ea"/>
                        </a:rPr>
                        <a:t>4</a:t>
                      </a:r>
                      <a:r>
                        <a:rPr lang="zh-CN" altLang="en-US" sz="1400" b="1" dirty="0" smtClean="0">
                          <a:solidFill>
                            <a:srgbClr val="FFFFFF"/>
                          </a:solidFill>
                          <a:latin typeface="+mn-ea"/>
                        </a:rPr>
                        <a:t>月，</a:t>
                      </a:r>
                      <a:r>
                        <a:rPr lang="zh-CN" altLang="en-US" sz="1400" b="1" dirty="0">
                          <a:solidFill>
                            <a:srgbClr val="FFFFFF"/>
                          </a:solidFill>
                          <a:latin typeface="+mn-ea"/>
                        </a:rPr>
                        <a:t>新规则下新一批企业通过</a:t>
                      </a:r>
                      <a:r>
                        <a:rPr lang="zh-CN" altLang="en-US" sz="1400" b="1" dirty="0" smtClean="0">
                          <a:solidFill>
                            <a:srgbClr val="FFFFFF"/>
                          </a:solidFill>
                          <a:latin typeface="+mn-ea"/>
                        </a:rPr>
                        <a:t>审核；</a:t>
                      </a:r>
                      <a:endParaRPr lang="en-US" altLang="zh-CN" sz="1400" b="1" dirty="0">
                        <a:solidFill>
                          <a:srgbClr val="FFFFFF"/>
                        </a:solidFill>
                        <a:latin typeface="+mn-ea"/>
                      </a:endParaRPr>
                    </a:p>
                    <a:p>
                      <a:pPr defTabSz="895350">
                        <a:lnSpc>
                          <a:spcPct val="150000"/>
                        </a:lnSpc>
                      </a:pPr>
                      <a:r>
                        <a:rPr lang="en-US" altLang="zh-CN" sz="1400" b="1" dirty="0">
                          <a:solidFill>
                            <a:srgbClr val="FFFFFF"/>
                          </a:solidFill>
                          <a:latin typeface="+mn-ea"/>
                        </a:rPr>
                        <a:t>2013</a:t>
                      </a:r>
                      <a:r>
                        <a:rPr lang="zh-CN" altLang="en-US" sz="1400" b="1" dirty="0">
                          <a:solidFill>
                            <a:srgbClr val="FFFFFF"/>
                          </a:solidFill>
                          <a:latin typeface="+mn-ea"/>
                        </a:rPr>
                        <a:t>年</a:t>
                      </a:r>
                      <a:r>
                        <a:rPr lang="en-US" altLang="zh-CN" sz="1400" b="1" dirty="0">
                          <a:solidFill>
                            <a:srgbClr val="FFFFFF"/>
                          </a:solidFill>
                          <a:latin typeface="+mn-ea"/>
                        </a:rPr>
                        <a:t>12</a:t>
                      </a:r>
                      <a:r>
                        <a:rPr lang="zh-CN" altLang="en-US" sz="1400" b="1" dirty="0">
                          <a:solidFill>
                            <a:srgbClr val="FFFFFF"/>
                          </a:solidFill>
                          <a:latin typeface="+mn-ea"/>
                        </a:rPr>
                        <a:t>月</a:t>
                      </a:r>
                      <a:r>
                        <a:rPr lang="en-US" altLang="zh-CN" sz="1400" b="1" dirty="0">
                          <a:solidFill>
                            <a:srgbClr val="FFFFFF"/>
                          </a:solidFill>
                          <a:latin typeface="+mn-ea"/>
                        </a:rPr>
                        <a:t>14</a:t>
                      </a:r>
                      <a:r>
                        <a:rPr lang="zh-CN" altLang="en-US" sz="1400" b="1" dirty="0">
                          <a:solidFill>
                            <a:srgbClr val="FFFFFF"/>
                          </a:solidFill>
                          <a:latin typeface="+mn-ea"/>
                        </a:rPr>
                        <a:t>日，</a:t>
                      </a:r>
                      <a:r>
                        <a:rPr lang="zh-CN" altLang="en-US" sz="1400" b="1" dirty="0">
                          <a:solidFill>
                            <a:schemeClr val="bg1"/>
                          </a:solidFill>
                          <a:latin typeface="+mn-ea"/>
                        </a:rPr>
                        <a:t>国务院发布</a:t>
                      </a:r>
                      <a:r>
                        <a:rPr lang="en-US" altLang="zh-CN" sz="1400" b="1" dirty="0">
                          <a:solidFill>
                            <a:schemeClr val="bg1"/>
                          </a:solidFill>
                          <a:latin typeface="+mn-ea"/>
                        </a:rPr>
                        <a:t>《</a:t>
                      </a:r>
                      <a:r>
                        <a:rPr lang="zh-CN" altLang="en-US" sz="1400" b="1" dirty="0">
                          <a:solidFill>
                            <a:schemeClr val="bg1"/>
                          </a:solidFill>
                          <a:latin typeface="+mn-ea"/>
                        </a:rPr>
                        <a:t>关于全国中小企业股份转让系统有关问题的决定</a:t>
                      </a:r>
                      <a:r>
                        <a:rPr lang="en-US" altLang="zh-CN" sz="1400" b="1" dirty="0">
                          <a:solidFill>
                            <a:schemeClr val="bg1"/>
                          </a:solidFill>
                          <a:latin typeface="+mn-ea"/>
                        </a:rPr>
                        <a:t>》,</a:t>
                      </a:r>
                      <a:r>
                        <a:rPr lang="zh-CN" altLang="en-US" sz="1400" b="1" dirty="0">
                          <a:solidFill>
                            <a:schemeClr val="bg1"/>
                          </a:solidFill>
                          <a:latin typeface="+mn-ea"/>
                        </a:rPr>
                        <a:t>标志着</a:t>
                      </a:r>
                      <a:r>
                        <a:rPr lang="zh-CN" altLang="en-US" sz="1400" b="1" dirty="0" smtClean="0">
                          <a:solidFill>
                            <a:schemeClr val="bg1"/>
                          </a:solidFill>
                          <a:latin typeface="+mn-ea"/>
                        </a:rPr>
                        <a:t>“新三板” 扩容</a:t>
                      </a:r>
                      <a:r>
                        <a:rPr lang="zh-CN" altLang="en-US" sz="1400" b="1" dirty="0">
                          <a:solidFill>
                            <a:schemeClr val="bg1"/>
                          </a:solidFill>
                          <a:latin typeface="+mn-ea"/>
                        </a:rPr>
                        <a:t>至全国。</a:t>
                      </a:r>
                      <a:endParaRPr lang="en-US" sz="1400" b="1" dirty="0">
                        <a:solidFill>
                          <a:schemeClr val="bg1"/>
                        </a:solidFill>
                        <a:latin typeface="+mn-ea"/>
                      </a:endParaRPr>
                    </a:p>
                  </p:txBody>
                </p:sp>
                <p:sp>
                  <p:nvSpPr>
                    <p:cNvPr id="17" name="Rectangle 12"/>
                    <p:cNvSpPr>
                      <a:spLocks noChangeArrowheads="1"/>
                    </p:cNvSpPr>
                    <p:nvPr/>
                  </p:nvSpPr>
                  <p:spPr bwMode="auto">
                    <a:xfrm>
                      <a:off x="1217552" y="1885255"/>
                      <a:ext cx="1138779" cy="1104426"/>
                    </a:xfrm>
                    <a:prstGeom prst="rect">
                      <a:avLst/>
                    </a:prstGeom>
                    <a:noFill/>
                    <a:ln w="9525">
                      <a:noFill/>
                      <a:miter lim="800000"/>
                      <a:headEnd/>
                      <a:tailEnd/>
                    </a:ln>
                  </p:spPr>
                  <p:txBody>
                    <a:bodyPr wrap="square" lIns="0" tIns="0" rIns="0" bIns="0">
                      <a:spAutoFit/>
                    </a:bodyPr>
                    <a:lstStyle/>
                    <a:p>
                      <a:pPr defTabSz="895350">
                        <a:lnSpc>
                          <a:spcPct val="150000"/>
                        </a:lnSpc>
                      </a:pPr>
                      <a:r>
                        <a:rPr lang="en-US" altLang="zh-CN" sz="1400" b="1" dirty="0">
                          <a:solidFill>
                            <a:srgbClr val="FFFFFF"/>
                          </a:solidFill>
                          <a:latin typeface="+mn-ea"/>
                        </a:rPr>
                        <a:t>2006</a:t>
                      </a:r>
                      <a:r>
                        <a:rPr lang="zh-CN" altLang="en-US" sz="1400" b="1" dirty="0">
                          <a:solidFill>
                            <a:srgbClr val="FFFFFF"/>
                          </a:solidFill>
                          <a:latin typeface="+mn-ea"/>
                        </a:rPr>
                        <a:t>年</a:t>
                      </a:r>
                      <a:r>
                        <a:rPr lang="en-US" altLang="zh-CN" sz="1400" b="1" dirty="0">
                          <a:solidFill>
                            <a:srgbClr val="FFFFFF"/>
                          </a:solidFill>
                          <a:latin typeface="+mn-ea"/>
                        </a:rPr>
                        <a:t>1</a:t>
                      </a:r>
                      <a:r>
                        <a:rPr lang="zh-CN" altLang="en-US" sz="1400" b="1" dirty="0">
                          <a:solidFill>
                            <a:srgbClr val="FFFFFF"/>
                          </a:solidFill>
                          <a:latin typeface="+mn-ea"/>
                        </a:rPr>
                        <a:t>月，中关村园区股份报价转让试点正式启动；</a:t>
                      </a:r>
                      <a:endParaRPr lang="en-US" sz="1400" b="1" dirty="0">
                        <a:solidFill>
                          <a:srgbClr val="FFFFFF"/>
                        </a:solidFill>
                        <a:latin typeface="+mn-ea"/>
                      </a:endParaRPr>
                    </a:p>
                    <a:p>
                      <a:pPr defTabSz="895350">
                        <a:lnSpc>
                          <a:spcPct val="150000"/>
                        </a:lnSpc>
                      </a:pPr>
                      <a:r>
                        <a:rPr lang="en-US" altLang="zh-CN" sz="1400" b="1" dirty="0">
                          <a:solidFill>
                            <a:srgbClr val="FFFFFF"/>
                          </a:solidFill>
                          <a:latin typeface="+mn-ea"/>
                        </a:rPr>
                        <a:t>2012</a:t>
                      </a:r>
                      <a:r>
                        <a:rPr lang="zh-CN" altLang="en-US" sz="1400" b="1" dirty="0">
                          <a:solidFill>
                            <a:srgbClr val="FFFFFF"/>
                          </a:solidFill>
                          <a:latin typeface="+mn-ea"/>
                        </a:rPr>
                        <a:t>年</a:t>
                      </a:r>
                      <a:r>
                        <a:rPr lang="en-US" altLang="zh-CN" sz="1400" b="1" dirty="0">
                          <a:solidFill>
                            <a:srgbClr val="FFFFFF"/>
                          </a:solidFill>
                          <a:latin typeface="+mn-ea"/>
                        </a:rPr>
                        <a:t>8</a:t>
                      </a:r>
                      <a:r>
                        <a:rPr lang="zh-CN" altLang="en-US" sz="1400" b="1" dirty="0">
                          <a:solidFill>
                            <a:srgbClr val="FFFFFF"/>
                          </a:solidFill>
                          <a:latin typeface="+mn-ea"/>
                        </a:rPr>
                        <a:t>月，上海、武汉、天津等三地园区纳入试点。</a:t>
                      </a:r>
                      <a:endParaRPr lang="en-US" sz="1400" b="1" dirty="0">
                        <a:solidFill>
                          <a:srgbClr val="FFFFFF"/>
                        </a:solidFill>
                        <a:latin typeface="+mn-ea"/>
                      </a:endParaRPr>
                    </a:p>
                  </p:txBody>
                </p:sp>
                <p:sp>
                  <p:nvSpPr>
                    <p:cNvPr id="18" name="Rectangle 14"/>
                    <p:cNvSpPr>
                      <a:spLocks noChangeArrowheads="1"/>
                    </p:cNvSpPr>
                    <p:nvPr/>
                  </p:nvSpPr>
                  <p:spPr bwMode="auto">
                    <a:xfrm>
                      <a:off x="51724" y="2243713"/>
                      <a:ext cx="1107716" cy="863256"/>
                    </a:xfrm>
                    <a:prstGeom prst="rect">
                      <a:avLst/>
                    </a:prstGeom>
                    <a:noFill/>
                    <a:ln w="9525">
                      <a:noFill/>
                      <a:miter lim="800000"/>
                      <a:headEnd/>
                      <a:tailEnd/>
                    </a:ln>
                  </p:spPr>
                  <p:txBody>
                    <a:bodyPr lIns="0" tIns="0" rIns="0" bIns="0">
                      <a:spAutoFit/>
                    </a:bodyPr>
                    <a:lstStyle/>
                    <a:p>
                      <a:pPr algn="ctr" defTabSz="895350">
                        <a:lnSpc>
                          <a:spcPct val="150000"/>
                        </a:lnSpc>
                      </a:pPr>
                      <a:r>
                        <a:rPr lang="en-US" altLang="zh-CN" sz="1400" b="1" dirty="0">
                          <a:solidFill>
                            <a:srgbClr val="FFFFFF"/>
                          </a:solidFill>
                          <a:latin typeface="+mn-ea"/>
                        </a:rPr>
                        <a:t>2001</a:t>
                      </a:r>
                      <a:r>
                        <a:rPr lang="zh-CN" altLang="en-US" sz="1400" b="1" dirty="0">
                          <a:solidFill>
                            <a:srgbClr val="FFFFFF"/>
                          </a:solidFill>
                          <a:latin typeface="+mn-ea"/>
                        </a:rPr>
                        <a:t>年</a:t>
                      </a:r>
                      <a:r>
                        <a:rPr lang="en-US" altLang="zh-CN" sz="1400" b="1" dirty="0">
                          <a:solidFill>
                            <a:srgbClr val="FFFFFF"/>
                          </a:solidFill>
                          <a:latin typeface="+mn-ea"/>
                        </a:rPr>
                        <a:t>6</a:t>
                      </a:r>
                      <a:r>
                        <a:rPr lang="zh-CN" altLang="en-US" sz="1400" b="1" dirty="0">
                          <a:solidFill>
                            <a:srgbClr val="FFFFFF"/>
                          </a:solidFill>
                          <a:latin typeface="+mn-ea"/>
                        </a:rPr>
                        <a:t>月</a:t>
                      </a:r>
                      <a:r>
                        <a:rPr lang="en-US" altLang="zh-CN" sz="1400" b="1" dirty="0">
                          <a:solidFill>
                            <a:srgbClr val="FFFFFF"/>
                          </a:solidFill>
                          <a:latin typeface="+mn-ea"/>
                        </a:rPr>
                        <a:t>12</a:t>
                      </a:r>
                      <a:r>
                        <a:rPr lang="zh-CN" altLang="en-US" sz="1400" b="1" dirty="0">
                          <a:solidFill>
                            <a:srgbClr val="FFFFFF"/>
                          </a:solidFill>
                          <a:latin typeface="+mn-ea"/>
                        </a:rPr>
                        <a:t>日，代办股份转让工作正式启动；</a:t>
                      </a:r>
                      <a:r>
                        <a:rPr lang="en-US" sz="1400" b="1" dirty="0">
                          <a:solidFill>
                            <a:srgbClr val="FFFFFF"/>
                          </a:solidFill>
                          <a:latin typeface="+mn-ea"/>
                        </a:rPr>
                        <a:t> </a:t>
                      </a:r>
                      <a:r>
                        <a:rPr lang="en-US" altLang="zh-CN" sz="1400" b="1" dirty="0">
                          <a:solidFill>
                            <a:srgbClr val="FFFFFF"/>
                          </a:solidFill>
                          <a:latin typeface="+mn-ea"/>
                        </a:rPr>
                        <a:t>2002</a:t>
                      </a:r>
                      <a:r>
                        <a:rPr lang="zh-CN" altLang="en-US" sz="1400" b="1" dirty="0">
                          <a:solidFill>
                            <a:srgbClr val="FFFFFF"/>
                          </a:solidFill>
                          <a:latin typeface="+mn-ea"/>
                        </a:rPr>
                        <a:t>年</a:t>
                      </a:r>
                      <a:r>
                        <a:rPr lang="en-US" altLang="zh-CN" sz="1400" b="1" dirty="0">
                          <a:solidFill>
                            <a:srgbClr val="FFFFFF"/>
                          </a:solidFill>
                          <a:latin typeface="+mn-ea"/>
                        </a:rPr>
                        <a:t>8</a:t>
                      </a:r>
                      <a:r>
                        <a:rPr lang="zh-CN" altLang="en-US" sz="1400" b="1" dirty="0">
                          <a:solidFill>
                            <a:srgbClr val="FFFFFF"/>
                          </a:solidFill>
                          <a:latin typeface="+mn-ea"/>
                        </a:rPr>
                        <a:t>月</a:t>
                      </a:r>
                      <a:r>
                        <a:rPr lang="en-US" altLang="zh-CN" sz="1400" b="1" dirty="0">
                          <a:solidFill>
                            <a:srgbClr val="FFFFFF"/>
                          </a:solidFill>
                          <a:latin typeface="+mn-ea"/>
                        </a:rPr>
                        <a:t>29</a:t>
                      </a:r>
                      <a:r>
                        <a:rPr lang="zh-CN" altLang="en-US" sz="1400" b="1" dirty="0">
                          <a:solidFill>
                            <a:srgbClr val="FFFFFF"/>
                          </a:solidFill>
                          <a:latin typeface="+mn-ea"/>
                        </a:rPr>
                        <a:t>日起退市公司纳入三板市场。</a:t>
                      </a:r>
                      <a:endParaRPr lang="en-US" sz="1400" b="1" dirty="0">
                        <a:solidFill>
                          <a:srgbClr val="FFFFFF"/>
                        </a:solidFill>
                        <a:latin typeface="+mn-ea"/>
                      </a:endParaRPr>
                    </a:p>
                  </p:txBody>
                </p:sp>
              </p:grpSp>
              <p:cxnSp>
                <p:nvCxnSpPr>
                  <p:cNvPr id="12" name="直接箭头连接符 15"/>
                  <p:cNvCxnSpPr>
                    <a:cxnSpLocks noChangeShapeType="1"/>
                  </p:cNvCxnSpPr>
                  <p:nvPr/>
                </p:nvCxnSpPr>
                <p:spPr bwMode="auto">
                  <a:xfrm>
                    <a:off x="0" y="3390885"/>
                    <a:ext cx="6500826" cy="1875"/>
                  </a:xfrm>
                  <a:prstGeom prst="straightConnector1">
                    <a:avLst/>
                  </a:prstGeom>
                  <a:ln w="38100">
                    <a:headEnd/>
                    <a:tailEnd type="arrow" w="med" len="med"/>
                  </a:ln>
                </p:spPr>
                <p:style>
                  <a:lnRef idx="1">
                    <a:schemeClr val="accent1"/>
                  </a:lnRef>
                  <a:fillRef idx="0">
                    <a:schemeClr val="accent1"/>
                  </a:fillRef>
                  <a:effectRef idx="0">
                    <a:schemeClr val="accent1"/>
                  </a:effectRef>
                  <a:fontRef idx="minor">
                    <a:schemeClr val="tx1"/>
                  </a:fontRef>
                </p:style>
              </p:cxnSp>
            </p:grpSp>
            <p:sp>
              <p:nvSpPr>
                <p:cNvPr id="9" name="矩形 17"/>
                <p:cNvSpPr>
                  <a:spLocks noChangeArrowheads="1"/>
                </p:cNvSpPr>
                <p:nvPr/>
              </p:nvSpPr>
              <p:spPr bwMode="auto">
                <a:xfrm>
                  <a:off x="248432" y="718836"/>
                  <a:ext cx="2390111" cy="523760"/>
                </a:xfrm>
                <a:prstGeom prst="rect">
                  <a:avLst/>
                </a:prstGeom>
                <a:noFill/>
                <a:ln w="9525">
                  <a:solidFill>
                    <a:srgbClr val="00A4C5"/>
                  </a:solidFill>
                  <a:miter lim="800000"/>
                  <a:headEnd/>
                  <a:tailEnd/>
                </a:ln>
              </p:spPr>
              <p:txBody>
                <a:bodyPr wrap="square">
                  <a:spAutoFit/>
                </a:bodyPr>
                <a:lstStyle/>
                <a:p>
                  <a:r>
                    <a:rPr lang="zh-CN" altLang="en-US" sz="1600" dirty="0">
                      <a:latin typeface="Calibri" pitchFamily="34" charset="0"/>
                    </a:rPr>
                    <a:t>解决原</a:t>
                  </a:r>
                  <a:r>
                    <a:rPr lang="en-US" altLang="zh-CN" sz="1600" dirty="0">
                      <a:latin typeface="Calibri" pitchFamily="34" charset="0"/>
                    </a:rPr>
                    <a:t>STAQ</a:t>
                  </a:r>
                  <a:r>
                    <a:rPr lang="zh-CN" altLang="en-US" sz="1600" dirty="0">
                      <a:latin typeface="Calibri" pitchFamily="34" charset="0"/>
                    </a:rPr>
                    <a:t>、</a:t>
                  </a:r>
                  <a:r>
                    <a:rPr lang="en-US" altLang="zh-CN" sz="1600" dirty="0">
                      <a:latin typeface="Calibri" pitchFamily="34" charset="0"/>
                    </a:rPr>
                    <a:t>NET</a:t>
                  </a:r>
                  <a:r>
                    <a:rPr lang="zh-CN" altLang="en-US" sz="1600" dirty="0">
                      <a:latin typeface="Calibri" pitchFamily="34" charset="0"/>
                    </a:rPr>
                    <a:t>公司法人股及退市公司的历史遗留问题</a:t>
                  </a:r>
                </a:p>
              </p:txBody>
            </p:sp>
            <p:sp>
              <p:nvSpPr>
                <p:cNvPr id="10" name="矩形 18"/>
                <p:cNvSpPr>
                  <a:spLocks noChangeArrowheads="1"/>
                </p:cNvSpPr>
                <p:nvPr/>
              </p:nvSpPr>
              <p:spPr bwMode="auto">
                <a:xfrm>
                  <a:off x="2988041" y="125474"/>
                  <a:ext cx="2051888" cy="523760"/>
                </a:xfrm>
                <a:prstGeom prst="rect">
                  <a:avLst/>
                </a:prstGeom>
                <a:noFill/>
                <a:ln w="9525">
                  <a:solidFill>
                    <a:srgbClr val="00A4C5"/>
                  </a:solidFill>
                  <a:miter lim="800000"/>
                  <a:headEnd/>
                  <a:tailEnd/>
                </a:ln>
              </p:spPr>
              <p:txBody>
                <a:bodyPr wrap="square">
                  <a:spAutoFit/>
                </a:bodyPr>
                <a:lstStyle/>
                <a:p>
                  <a:r>
                    <a:rPr lang="zh-CN" altLang="en-US" sz="1600">
                      <a:latin typeface="Calibri" pitchFamily="34" charset="0"/>
                    </a:rPr>
                    <a:t>利用资本市场支持高新技术等创新型企业的试点</a:t>
                  </a:r>
                </a:p>
              </p:txBody>
            </p:sp>
          </p:grpSp>
          <p:sp>
            <p:nvSpPr>
              <p:cNvPr id="7" name="矩形 24"/>
              <p:cNvSpPr>
                <a:spLocks noChangeArrowheads="1"/>
              </p:cNvSpPr>
              <p:nvPr/>
            </p:nvSpPr>
            <p:spPr bwMode="auto">
              <a:xfrm>
                <a:off x="5572143" y="70605"/>
                <a:ext cx="2132738" cy="523760"/>
              </a:xfrm>
              <a:prstGeom prst="rect">
                <a:avLst/>
              </a:prstGeom>
              <a:noFill/>
              <a:ln w="9525">
                <a:solidFill>
                  <a:srgbClr val="00A4C5"/>
                </a:solidFill>
                <a:miter lim="800000"/>
                <a:headEnd/>
                <a:tailEnd/>
              </a:ln>
            </p:spPr>
            <p:txBody>
              <a:bodyPr wrap="square">
                <a:spAutoFit/>
              </a:bodyPr>
              <a:lstStyle/>
              <a:p>
                <a:r>
                  <a:rPr lang="zh-CN" altLang="en-US" sz="1600">
                    <a:latin typeface="Calibri" pitchFamily="34" charset="0"/>
                  </a:rPr>
                  <a:t>服务于非上市公众公司的全国性证券交易场所</a:t>
                </a:r>
              </a:p>
            </p:txBody>
          </p:sp>
        </p:grpSp>
        <p:sp>
          <p:nvSpPr>
            <p:cNvPr id="4" name="圆角矩形 29"/>
            <p:cNvSpPr>
              <a:spLocks noChangeArrowheads="1"/>
            </p:cNvSpPr>
            <p:nvPr/>
          </p:nvSpPr>
          <p:spPr bwMode="auto">
            <a:xfrm>
              <a:off x="5616593" y="4166094"/>
              <a:ext cx="2500320" cy="357843"/>
            </a:xfrm>
            <a:prstGeom prst="roundRect">
              <a:avLst>
                <a:gd name="adj" fmla="val 16667"/>
              </a:avLst>
            </a:prstGeom>
            <a:solidFill>
              <a:srgbClr val="00A4C5"/>
            </a:solidFill>
            <a:ln w="9525">
              <a:noFill/>
              <a:round/>
              <a:headEnd/>
              <a:tailEnd/>
            </a:ln>
          </p:spPr>
          <p:txBody>
            <a:bodyPr anchor="ctr"/>
            <a:lstStyle/>
            <a:p>
              <a:pPr algn="ctr">
                <a:defRPr/>
              </a:pPr>
              <a:r>
                <a:rPr lang="zh-CN" altLang="en-US" b="1" dirty="0">
                  <a:solidFill>
                    <a:schemeClr val="bg1"/>
                  </a:solidFill>
                  <a:latin typeface="+mn-ea"/>
                </a:rPr>
                <a:t>全国股转系统</a:t>
              </a:r>
            </a:p>
          </p:txBody>
        </p:sp>
        <p:sp>
          <p:nvSpPr>
            <p:cNvPr id="5" name="圆角矩形 30"/>
            <p:cNvSpPr>
              <a:spLocks noChangeArrowheads="1"/>
            </p:cNvSpPr>
            <p:nvPr/>
          </p:nvSpPr>
          <p:spPr bwMode="auto">
            <a:xfrm>
              <a:off x="287338" y="4166094"/>
              <a:ext cx="2233620" cy="357843"/>
            </a:xfrm>
            <a:prstGeom prst="roundRect">
              <a:avLst>
                <a:gd name="adj" fmla="val 16667"/>
              </a:avLst>
            </a:prstGeom>
            <a:solidFill>
              <a:srgbClr val="00A4C5"/>
            </a:solidFill>
            <a:ln w="9525">
              <a:noFill/>
              <a:round/>
              <a:headEnd/>
              <a:tailEnd/>
            </a:ln>
          </p:spPr>
          <p:txBody>
            <a:bodyPr anchor="ctr"/>
            <a:lstStyle/>
            <a:p>
              <a:pPr algn="ctr">
                <a:defRPr/>
              </a:pPr>
              <a:r>
                <a:rPr lang="zh-CN" altLang="en-US" b="1" dirty="0" smtClean="0">
                  <a:solidFill>
                    <a:schemeClr val="bg1"/>
                  </a:solidFill>
                  <a:latin typeface="+mn-ea"/>
                </a:rPr>
                <a:t>老三板</a:t>
              </a:r>
              <a:r>
                <a:rPr lang="zh-CN" altLang="en-US" b="1" dirty="0">
                  <a:solidFill>
                    <a:schemeClr val="bg1"/>
                  </a:solidFill>
                  <a:latin typeface="+mn-ea"/>
                </a:rPr>
                <a:t>市场</a:t>
              </a:r>
            </a:p>
          </p:txBody>
        </p:sp>
      </p:grpSp>
      <p:sp>
        <p:nvSpPr>
          <p:cNvPr id="19" name="圆角矩形 30"/>
          <p:cNvSpPr>
            <a:spLocks noChangeArrowheads="1"/>
          </p:cNvSpPr>
          <p:nvPr/>
        </p:nvSpPr>
        <p:spPr bwMode="auto">
          <a:xfrm>
            <a:off x="4662315" y="6004823"/>
            <a:ext cx="2703886" cy="399530"/>
          </a:xfrm>
          <a:prstGeom prst="roundRect">
            <a:avLst>
              <a:gd name="adj" fmla="val 16667"/>
            </a:avLst>
          </a:prstGeom>
          <a:solidFill>
            <a:srgbClr val="00A4C5"/>
          </a:solidFill>
          <a:ln w="9525">
            <a:noFill/>
            <a:round/>
            <a:headEnd/>
            <a:tailEnd/>
          </a:ln>
        </p:spPr>
        <p:txBody>
          <a:bodyPr anchor="ctr"/>
          <a:lstStyle/>
          <a:p>
            <a:pPr algn="ctr">
              <a:defRPr/>
            </a:pPr>
            <a:r>
              <a:rPr lang="zh-CN" altLang="en-US" b="1" dirty="0" smtClean="0">
                <a:solidFill>
                  <a:schemeClr val="bg1"/>
                </a:solidFill>
                <a:latin typeface="+mn-ea"/>
              </a:rPr>
              <a:t>新三板</a:t>
            </a:r>
            <a:r>
              <a:rPr lang="zh-CN" altLang="en-US" b="1" dirty="0">
                <a:solidFill>
                  <a:schemeClr val="bg1"/>
                </a:solidFill>
                <a:latin typeface="+mn-ea"/>
              </a:rPr>
              <a:t>市场</a:t>
            </a:r>
          </a:p>
        </p:txBody>
      </p:sp>
      <p:sp>
        <p:nvSpPr>
          <p:cNvPr id="20" name="文本框 19"/>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1.2  </a:t>
            </a:r>
            <a:r>
              <a:rPr lang="zh-CN" altLang="en-US" dirty="0" smtClean="0">
                <a:solidFill>
                  <a:schemeClr val="tx1">
                    <a:lumMod val="65000"/>
                    <a:lumOff val="35000"/>
                  </a:schemeClr>
                </a:solidFill>
              </a:rPr>
              <a:t>发展历程</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图示 43"/>
          <p:cNvGraphicFramePr/>
          <p:nvPr>
            <p:extLst>
              <p:ext uri="{D42A27DB-BD31-4B8C-83A1-F6EECF244321}">
                <p14:modId xmlns="" xmlns:p14="http://schemas.microsoft.com/office/powerpoint/2010/main" val="2271108538"/>
              </p:ext>
            </p:extLst>
          </p:nvPr>
        </p:nvGraphicFramePr>
        <p:xfrm>
          <a:off x="859809" y="1241946"/>
          <a:ext cx="10631605" cy="51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38719235"/>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 xmlns:p14="http://schemas.microsoft.com/office/powerpoint/2010/main" val="2271108538"/>
              </p:ext>
            </p:extLst>
          </p:nvPr>
        </p:nvGraphicFramePr>
        <p:xfrm>
          <a:off x="859809" y="1241946"/>
          <a:ext cx="10631605" cy="4858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56505" y="1542196"/>
            <a:ext cx="10257490" cy="3289111"/>
          </a:xfrm>
          <a:prstGeom prst="rect">
            <a:avLst/>
          </a:prstGeom>
          <a:noFill/>
          <a:ln w="9525">
            <a:noFill/>
            <a:miter lim="800000"/>
            <a:headEnd/>
            <a:tailEnd/>
          </a:ln>
          <a:effectLst/>
        </p:spPr>
      </p:pic>
      <p:sp>
        <p:nvSpPr>
          <p:cNvPr id="3" name="文本框 1"/>
          <p:cNvSpPr txBox="1"/>
          <p:nvPr/>
        </p:nvSpPr>
        <p:spPr>
          <a:xfrm>
            <a:off x="1056505" y="5049671"/>
            <a:ext cx="5932797"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mn-ea"/>
              </a:rPr>
              <a:t>学习材料推荐：股转公司微信  微信号：</a:t>
            </a:r>
            <a:r>
              <a:rPr lang="en-US" altLang="zh-CN" b="1" dirty="0" err="1" smtClean="0">
                <a:solidFill>
                  <a:schemeClr val="tx1">
                    <a:lumMod val="65000"/>
                    <a:lumOff val="35000"/>
                  </a:schemeClr>
                </a:solidFill>
                <a:latin typeface="+mn-ea"/>
              </a:rPr>
              <a:t>neeqfabu</a:t>
            </a:r>
            <a:endParaRPr lang="zh-CN" altLang="en-US" b="1" dirty="0">
              <a:solidFill>
                <a:schemeClr val="tx1">
                  <a:lumMod val="65000"/>
                  <a:lumOff val="35000"/>
                </a:schemeClr>
              </a:solidFill>
              <a:latin typeface="+mn-ea"/>
            </a:endParaRPr>
          </a:p>
        </p:txBody>
      </p:sp>
      <p:sp>
        <p:nvSpPr>
          <p:cNvPr id="4" name="文本框 1"/>
          <p:cNvSpPr txBox="1"/>
          <p:nvPr/>
        </p:nvSpPr>
        <p:spPr>
          <a:xfrm>
            <a:off x="1056505" y="1107741"/>
            <a:ext cx="5932797"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mn-ea"/>
              </a:rPr>
              <a:t>学习材料推荐：股转公司网站</a:t>
            </a:r>
            <a:endParaRPr lang="zh-CN" altLang="en-US" b="1" dirty="0">
              <a:solidFill>
                <a:schemeClr val="tx1">
                  <a:lumMod val="65000"/>
                  <a:lumOff val="35000"/>
                </a:schemeClr>
              </a:solidFill>
              <a:latin typeface="+mn-ea"/>
            </a:endParaRPr>
          </a:p>
        </p:txBody>
      </p:sp>
      <p:pic>
        <p:nvPicPr>
          <p:cNvPr id="5124" name="Picture 4" descr="http://www.neeq.com.cn/images/wixin.jpg"/>
          <p:cNvPicPr>
            <a:picLocks noChangeAspect="1" noChangeArrowheads="1"/>
          </p:cNvPicPr>
          <p:nvPr/>
        </p:nvPicPr>
        <p:blipFill>
          <a:blip r:embed="rId3"/>
          <a:srcRect/>
          <a:stretch>
            <a:fillRect/>
          </a:stretch>
        </p:blipFill>
        <p:spPr bwMode="auto">
          <a:xfrm>
            <a:off x="6455438" y="4981432"/>
            <a:ext cx="1774162" cy="177416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46985227"/>
      </p:ext>
    </p:extLst>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6"/>
          <p:cNvSpPr txBox="1">
            <a:spLocks noChangeArrowheads="1"/>
          </p:cNvSpPr>
          <p:nvPr/>
        </p:nvSpPr>
        <p:spPr bwMode="auto">
          <a:xfrm>
            <a:off x="836809" y="1614398"/>
            <a:ext cx="1143000" cy="792162"/>
          </a:xfrm>
          <a:prstGeom prst="rect">
            <a:avLst/>
          </a:prstGeom>
          <a:solidFill>
            <a:srgbClr val="00B0F0"/>
          </a:solidFill>
          <a:ln w="12700">
            <a:solidFill>
              <a:srgbClr val="FFFFFF"/>
            </a:solidFill>
            <a:miter lim="800000"/>
            <a:headEnd/>
            <a:tailEnd/>
          </a:ln>
        </p:spPr>
        <p:txBody>
          <a:bodyPr anchor="ctr"/>
          <a:lstStyle/>
          <a:p>
            <a:pPr algn="ctr"/>
            <a:r>
              <a:rPr lang="zh-CN" altLang="en-US" sz="1600" b="1">
                <a:solidFill>
                  <a:srgbClr val="FFFFFF"/>
                </a:solidFill>
                <a:latin typeface="+mn-ea"/>
              </a:rPr>
              <a:t>名称</a:t>
            </a:r>
            <a:endParaRPr lang="en-US" sz="1600" b="1">
              <a:solidFill>
                <a:srgbClr val="FFFFFF"/>
              </a:solidFill>
              <a:latin typeface="+mn-ea"/>
            </a:endParaRPr>
          </a:p>
          <a:p>
            <a:pPr algn="ctr"/>
            <a:r>
              <a:rPr lang="zh-CN" altLang="en-US" sz="1600" b="1">
                <a:solidFill>
                  <a:srgbClr val="FFFFFF"/>
                </a:solidFill>
                <a:latin typeface="+mn-ea"/>
              </a:rPr>
              <a:t>与性质</a:t>
            </a:r>
          </a:p>
        </p:txBody>
      </p:sp>
      <p:sp>
        <p:nvSpPr>
          <p:cNvPr id="4" name="Rectangle 9"/>
          <p:cNvSpPr>
            <a:spLocks noChangeArrowheads="1"/>
          </p:cNvSpPr>
          <p:nvPr/>
        </p:nvSpPr>
        <p:spPr bwMode="auto">
          <a:xfrm>
            <a:off x="2583059" y="1614398"/>
            <a:ext cx="8900117" cy="792162"/>
          </a:xfrm>
          <a:prstGeom prst="rect">
            <a:avLst/>
          </a:prstGeom>
          <a:noFill/>
          <a:ln w="28575">
            <a:solidFill>
              <a:srgbClr val="00B0F0"/>
            </a:solidFill>
            <a:miter lim="800000"/>
            <a:headEnd/>
            <a:tailEnd/>
          </a:ln>
        </p:spPr>
        <p:txBody>
          <a:bodyPr anchor="ctr"/>
          <a:lstStyle/>
          <a:p>
            <a:pPr marL="179388" indent="-179388">
              <a:spcBef>
                <a:spcPts val="300"/>
              </a:spcBef>
              <a:spcAft>
                <a:spcPts val="300"/>
              </a:spcAft>
              <a:buClr>
                <a:srgbClr val="000080"/>
              </a:buClr>
              <a:buSzPct val="60000"/>
              <a:buFont typeface="Wingdings" pitchFamily="2" charset="2"/>
              <a:buChar char=""/>
            </a:pPr>
            <a:r>
              <a:rPr lang="zh-CN" altLang="en-US" sz="1400" dirty="0">
                <a:solidFill>
                  <a:srgbClr val="000000"/>
                </a:solidFill>
                <a:latin typeface="+mn-ea"/>
              </a:rPr>
              <a:t>正式名称：全国中小企业股份转让系统，旧称“新三板”</a:t>
            </a:r>
            <a:endParaRPr lang="en-US" sz="1400" dirty="0">
              <a:solidFill>
                <a:srgbClr val="000000"/>
              </a:solidFill>
              <a:latin typeface="+mn-ea"/>
            </a:endParaRPr>
          </a:p>
          <a:p>
            <a:pPr marL="179388" indent="-179388">
              <a:spcBef>
                <a:spcPts val="300"/>
              </a:spcBef>
              <a:spcAft>
                <a:spcPts val="300"/>
              </a:spcAft>
              <a:buClr>
                <a:srgbClr val="000080"/>
              </a:buClr>
              <a:buSzPct val="60000"/>
              <a:buFont typeface="Wingdings" pitchFamily="2" charset="2"/>
              <a:buChar char=""/>
            </a:pPr>
            <a:r>
              <a:rPr lang="zh-CN" altLang="en-US" sz="1400" dirty="0">
                <a:latin typeface="+mn-ea"/>
              </a:rPr>
              <a:t>全国中小企业股份转让系统是经国务院批准设立的全国性证券交易场所。</a:t>
            </a:r>
            <a:endParaRPr lang="en-US" sz="1400" dirty="0">
              <a:latin typeface="+mn-ea"/>
            </a:endParaRPr>
          </a:p>
          <a:p>
            <a:pPr marL="179388" indent="-179388">
              <a:spcBef>
                <a:spcPts val="300"/>
              </a:spcBef>
              <a:spcAft>
                <a:spcPts val="300"/>
              </a:spcAft>
              <a:buClr>
                <a:srgbClr val="000080"/>
              </a:buClr>
              <a:buSzPct val="60000"/>
              <a:buFont typeface="Wingdings" pitchFamily="2" charset="2"/>
              <a:buChar char=""/>
            </a:pPr>
            <a:r>
              <a:rPr lang="zh-CN" altLang="en-US" sz="1400" dirty="0">
                <a:latin typeface="+mn-ea"/>
              </a:rPr>
              <a:t>全国中小企业股份转让系统有限责任公司为其运营管理机构。</a:t>
            </a:r>
            <a:endParaRPr lang="en-US" sz="1400" dirty="0">
              <a:solidFill>
                <a:srgbClr val="000000"/>
              </a:solidFill>
              <a:latin typeface="+mn-ea"/>
            </a:endParaRPr>
          </a:p>
        </p:txBody>
      </p:sp>
      <p:sp>
        <p:nvSpPr>
          <p:cNvPr id="5" name="AutoShape 18"/>
          <p:cNvSpPr>
            <a:spLocks noChangeArrowheads="1"/>
          </p:cNvSpPr>
          <p:nvPr/>
        </p:nvSpPr>
        <p:spPr bwMode="auto">
          <a:xfrm rot="5400000">
            <a:off x="1879796" y="1883656"/>
            <a:ext cx="757238" cy="252412"/>
          </a:xfrm>
          <a:prstGeom prst="triangle">
            <a:avLst>
              <a:gd name="adj" fmla="val 50000"/>
            </a:avLst>
          </a:prstGeom>
          <a:solidFill>
            <a:srgbClr val="FCAD3A"/>
          </a:solidFill>
          <a:ln w="12700">
            <a:solidFill>
              <a:srgbClr val="FFFFFF"/>
            </a:solidFill>
            <a:miter lim="800000"/>
            <a:headEnd/>
            <a:tailEnd/>
          </a:ln>
        </p:spPr>
        <p:txBody>
          <a:bodyPr wrap="none" lIns="0" tIns="0" rIns="0" bIns="0"/>
          <a:lstStyle/>
          <a:p>
            <a:pPr algn="ctr"/>
            <a:endParaRPr lang="zh-CN" altLang="en-US" sz="1200">
              <a:solidFill>
                <a:srgbClr val="FFFFFF"/>
              </a:solidFill>
            </a:endParaRPr>
          </a:p>
        </p:txBody>
      </p:sp>
      <p:sp>
        <p:nvSpPr>
          <p:cNvPr id="6" name="TextBox 56"/>
          <p:cNvSpPr txBox="1">
            <a:spLocks noChangeArrowheads="1"/>
          </p:cNvSpPr>
          <p:nvPr/>
        </p:nvSpPr>
        <p:spPr bwMode="auto">
          <a:xfrm>
            <a:off x="836809" y="2505294"/>
            <a:ext cx="1143000" cy="1368425"/>
          </a:xfrm>
          <a:prstGeom prst="rect">
            <a:avLst/>
          </a:prstGeom>
          <a:solidFill>
            <a:srgbClr val="00B0F0"/>
          </a:solidFill>
          <a:ln w="12700">
            <a:solidFill>
              <a:srgbClr val="FFFFFF"/>
            </a:solidFill>
            <a:miter lim="800000"/>
            <a:headEnd/>
            <a:tailEnd/>
          </a:ln>
        </p:spPr>
        <p:txBody>
          <a:bodyPr anchor="ctr"/>
          <a:lstStyle/>
          <a:p>
            <a:pPr algn="ctr"/>
            <a:r>
              <a:rPr lang="zh-CN" altLang="en-US" sz="1600" b="1">
                <a:solidFill>
                  <a:srgbClr val="FFFFFF"/>
                </a:solidFill>
                <a:latin typeface="+mn-ea"/>
              </a:rPr>
              <a:t>设立背景</a:t>
            </a:r>
          </a:p>
        </p:txBody>
      </p:sp>
      <p:sp>
        <p:nvSpPr>
          <p:cNvPr id="7" name="Rectangle 9"/>
          <p:cNvSpPr>
            <a:spLocks noChangeArrowheads="1"/>
          </p:cNvSpPr>
          <p:nvPr/>
        </p:nvSpPr>
        <p:spPr bwMode="auto">
          <a:xfrm>
            <a:off x="2564009" y="2505294"/>
            <a:ext cx="8900117" cy="1439862"/>
          </a:xfrm>
          <a:prstGeom prst="rect">
            <a:avLst/>
          </a:prstGeom>
          <a:noFill/>
          <a:ln w="28575">
            <a:solidFill>
              <a:srgbClr val="00B0F0"/>
            </a:solidFill>
            <a:miter lim="800000"/>
            <a:headEnd/>
            <a:tailEnd/>
          </a:ln>
        </p:spPr>
        <p:txBody>
          <a:bodyPr anchor="ctr"/>
          <a:lstStyle/>
          <a:p>
            <a:pPr marL="179388" indent="-179388">
              <a:spcBef>
                <a:spcPts val="300"/>
              </a:spcBef>
              <a:spcAft>
                <a:spcPts val="300"/>
              </a:spcAft>
              <a:buClr>
                <a:srgbClr val="000080"/>
              </a:buClr>
              <a:buSzPct val="60000"/>
              <a:buFont typeface="Wingdings" pitchFamily="2" charset="2"/>
              <a:buChar char=""/>
            </a:pPr>
            <a:r>
              <a:rPr lang="en-US" altLang="zh-CN" sz="1400" b="1" dirty="0">
                <a:solidFill>
                  <a:srgbClr val="000000"/>
                </a:solidFill>
                <a:latin typeface="+mn-ea"/>
              </a:rPr>
              <a:t>2006</a:t>
            </a:r>
            <a:r>
              <a:rPr lang="zh-CN" altLang="en-US" sz="1400" b="1" dirty="0">
                <a:solidFill>
                  <a:srgbClr val="000000"/>
                </a:solidFill>
                <a:latin typeface="+mn-ea"/>
              </a:rPr>
              <a:t>年</a:t>
            </a:r>
            <a:r>
              <a:rPr lang="en-US" altLang="zh-CN" sz="1400" b="1" dirty="0">
                <a:solidFill>
                  <a:srgbClr val="000000"/>
                </a:solidFill>
                <a:latin typeface="+mn-ea"/>
              </a:rPr>
              <a:t>1</a:t>
            </a:r>
            <a:r>
              <a:rPr lang="zh-CN" altLang="en-US" sz="1400" b="1" dirty="0">
                <a:solidFill>
                  <a:srgbClr val="000000"/>
                </a:solidFill>
                <a:latin typeface="+mn-ea"/>
              </a:rPr>
              <a:t>月</a:t>
            </a:r>
            <a:r>
              <a:rPr lang="en-US" altLang="zh-CN" sz="1400" b="1" dirty="0">
                <a:solidFill>
                  <a:srgbClr val="000000"/>
                </a:solidFill>
                <a:latin typeface="+mn-ea"/>
              </a:rPr>
              <a:t>23</a:t>
            </a:r>
            <a:r>
              <a:rPr lang="zh-CN" altLang="en-US" sz="1400" b="1" dirty="0">
                <a:solidFill>
                  <a:srgbClr val="000000"/>
                </a:solidFill>
                <a:latin typeface="+mn-ea"/>
              </a:rPr>
              <a:t>日</a:t>
            </a:r>
            <a:r>
              <a:rPr lang="zh-CN" altLang="en-US" sz="1400" dirty="0">
                <a:solidFill>
                  <a:srgbClr val="000000"/>
                </a:solidFill>
                <a:latin typeface="+mn-ea"/>
              </a:rPr>
              <a:t>中关村启动代办股份转让试点（俗称“新三板”）</a:t>
            </a:r>
          </a:p>
          <a:p>
            <a:pPr marL="179388" indent="-179388">
              <a:spcBef>
                <a:spcPts val="300"/>
              </a:spcBef>
              <a:spcAft>
                <a:spcPts val="300"/>
              </a:spcAft>
              <a:buClr>
                <a:srgbClr val="000080"/>
              </a:buClr>
              <a:buSzPct val="60000"/>
              <a:buFont typeface="Wingdings" pitchFamily="2" charset="2"/>
              <a:buChar char=""/>
            </a:pPr>
            <a:r>
              <a:rPr lang="en-US" altLang="zh-CN" sz="1400" b="1" dirty="0">
                <a:solidFill>
                  <a:srgbClr val="000000"/>
                </a:solidFill>
                <a:latin typeface="+mn-ea"/>
              </a:rPr>
              <a:t>2013</a:t>
            </a:r>
            <a:r>
              <a:rPr lang="zh-CN" altLang="en-US" sz="1400" b="1" dirty="0">
                <a:solidFill>
                  <a:srgbClr val="000000"/>
                </a:solidFill>
                <a:latin typeface="+mn-ea"/>
              </a:rPr>
              <a:t>年</a:t>
            </a:r>
            <a:r>
              <a:rPr lang="en-US" altLang="zh-CN" sz="1400" b="1" dirty="0">
                <a:solidFill>
                  <a:srgbClr val="000000"/>
                </a:solidFill>
                <a:latin typeface="+mn-ea"/>
              </a:rPr>
              <a:t>1</a:t>
            </a:r>
            <a:r>
              <a:rPr lang="zh-CN" altLang="en-US" sz="1400" b="1" dirty="0">
                <a:solidFill>
                  <a:srgbClr val="000000"/>
                </a:solidFill>
                <a:latin typeface="+mn-ea"/>
              </a:rPr>
              <a:t>月</a:t>
            </a:r>
            <a:r>
              <a:rPr lang="en-US" altLang="zh-CN" sz="1400" b="1" dirty="0">
                <a:solidFill>
                  <a:srgbClr val="000000"/>
                </a:solidFill>
                <a:latin typeface="+mn-ea"/>
              </a:rPr>
              <a:t>16</a:t>
            </a:r>
            <a:r>
              <a:rPr lang="zh-CN" altLang="en-US" sz="1400" b="1" dirty="0">
                <a:solidFill>
                  <a:srgbClr val="000000"/>
                </a:solidFill>
                <a:latin typeface="+mn-ea"/>
              </a:rPr>
              <a:t>日</a:t>
            </a:r>
            <a:r>
              <a:rPr lang="zh-CN" altLang="en-US" sz="1400" dirty="0">
                <a:solidFill>
                  <a:srgbClr val="000000"/>
                </a:solidFill>
                <a:latin typeface="+mn-ea"/>
              </a:rPr>
              <a:t>全国中小企业股转系统正式挂牌。</a:t>
            </a:r>
          </a:p>
          <a:p>
            <a:pPr marL="179388" indent="-179388">
              <a:spcBef>
                <a:spcPts val="300"/>
              </a:spcBef>
              <a:spcAft>
                <a:spcPts val="300"/>
              </a:spcAft>
              <a:buClr>
                <a:srgbClr val="000080"/>
              </a:buClr>
              <a:buSzPct val="60000"/>
              <a:buFont typeface="Wingdings" pitchFamily="2" charset="2"/>
              <a:buChar char=""/>
            </a:pPr>
            <a:r>
              <a:rPr lang="en-US" altLang="zh-CN" sz="1400" b="1" dirty="0">
                <a:solidFill>
                  <a:srgbClr val="000000"/>
                </a:solidFill>
                <a:latin typeface="+mn-ea"/>
              </a:rPr>
              <a:t>2013</a:t>
            </a:r>
            <a:r>
              <a:rPr lang="zh-CN" altLang="en-US" sz="1400" b="1" dirty="0">
                <a:solidFill>
                  <a:srgbClr val="000000"/>
                </a:solidFill>
                <a:latin typeface="+mn-ea"/>
              </a:rPr>
              <a:t>年</a:t>
            </a:r>
            <a:r>
              <a:rPr lang="en-US" altLang="zh-CN" sz="1400" b="1" dirty="0">
                <a:solidFill>
                  <a:srgbClr val="000000"/>
                </a:solidFill>
                <a:latin typeface="+mn-ea"/>
              </a:rPr>
              <a:t>2</a:t>
            </a:r>
            <a:r>
              <a:rPr lang="zh-CN" altLang="en-US" sz="1400" b="1" dirty="0">
                <a:solidFill>
                  <a:srgbClr val="000000"/>
                </a:solidFill>
                <a:latin typeface="+mn-ea"/>
              </a:rPr>
              <a:t>月</a:t>
            </a:r>
            <a:r>
              <a:rPr lang="en-US" altLang="zh-CN" sz="1400" b="1" dirty="0">
                <a:solidFill>
                  <a:srgbClr val="000000"/>
                </a:solidFill>
                <a:latin typeface="+mn-ea"/>
              </a:rPr>
              <a:t>2-8</a:t>
            </a:r>
            <a:r>
              <a:rPr lang="zh-CN" altLang="en-US" sz="1400" b="1" dirty="0">
                <a:solidFill>
                  <a:srgbClr val="000000"/>
                </a:solidFill>
                <a:latin typeface="+mn-ea"/>
              </a:rPr>
              <a:t>日</a:t>
            </a:r>
            <a:r>
              <a:rPr lang="zh-CN" altLang="en-US" sz="1400" dirty="0">
                <a:solidFill>
                  <a:srgbClr val="000000"/>
                </a:solidFill>
                <a:latin typeface="+mn-ea"/>
              </a:rPr>
              <a:t>，全国中小企业股份转让系统有限责任公司公布</a:t>
            </a:r>
            <a:r>
              <a:rPr lang="en-US" altLang="zh-CN" sz="1400" dirty="0">
                <a:solidFill>
                  <a:srgbClr val="000000"/>
                </a:solidFill>
                <a:latin typeface="+mn-ea"/>
              </a:rPr>
              <a:t>《</a:t>
            </a:r>
            <a:r>
              <a:rPr lang="zh-CN" altLang="en-US" sz="1400" dirty="0">
                <a:solidFill>
                  <a:srgbClr val="000000"/>
                </a:solidFill>
                <a:latin typeface="+mn-ea"/>
              </a:rPr>
              <a:t>十五项业务实施规则，为代办股份转让系统顺利转换到全国中小企业股份转让系统奠定了制度性基础。</a:t>
            </a:r>
          </a:p>
        </p:txBody>
      </p:sp>
      <p:sp>
        <p:nvSpPr>
          <p:cNvPr id="8" name="AutoShape 18"/>
          <p:cNvSpPr>
            <a:spLocks noChangeArrowheads="1"/>
          </p:cNvSpPr>
          <p:nvPr/>
        </p:nvSpPr>
        <p:spPr bwMode="auto">
          <a:xfrm rot="5400000">
            <a:off x="1596427" y="3071569"/>
            <a:ext cx="1357313" cy="285750"/>
          </a:xfrm>
          <a:prstGeom prst="triangle">
            <a:avLst>
              <a:gd name="adj" fmla="val 50000"/>
            </a:avLst>
          </a:prstGeom>
          <a:solidFill>
            <a:srgbClr val="FCAD3A"/>
          </a:solidFill>
          <a:ln w="12700">
            <a:solidFill>
              <a:srgbClr val="FFFFFF"/>
            </a:solidFill>
            <a:miter lim="800000"/>
            <a:headEnd/>
            <a:tailEnd/>
          </a:ln>
        </p:spPr>
        <p:txBody>
          <a:bodyPr wrap="none" lIns="0" tIns="0" rIns="0" bIns="0"/>
          <a:lstStyle/>
          <a:p>
            <a:pPr algn="ctr"/>
            <a:endParaRPr lang="zh-CN" altLang="en-US" sz="1200">
              <a:solidFill>
                <a:srgbClr val="FFFFFF"/>
              </a:solidFill>
            </a:endParaRPr>
          </a:p>
        </p:txBody>
      </p:sp>
      <p:sp>
        <p:nvSpPr>
          <p:cNvPr id="9" name="TextBox 56"/>
          <p:cNvSpPr txBox="1">
            <a:spLocks noChangeArrowheads="1"/>
          </p:cNvSpPr>
          <p:nvPr/>
        </p:nvSpPr>
        <p:spPr bwMode="auto">
          <a:xfrm>
            <a:off x="836809" y="4071186"/>
            <a:ext cx="1143000" cy="706437"/>
          </a:xfrm>
          <a:prstGeom prst="rect">
            <a:avLst/>
          </a:prstGeom>
          <a:solidFill>
            <a:srgbClr val="00B0F0"/>
          </a:solidFill>
          <a:ln w="12700">
            <a:solidFill>
              <a:srgbClr val="FFFFFF"/>
            </a:solidFill>
            <a:miter lim="800000"/>
            <a:headEnd/>
            <a:tailEnd/>
          </a:ln>
        </p:spPr>
        <p:txBody>
          <a:bodyPr anchor="ctr"/>
          <a:lstStyle/>
          <a:p>
            <a:pPr algn="ctr"/>
            <a:r>
              <a:rPr lang="zh-CN" altLang="en-US" sz="1600" b="1">
                <a:solidFill>
                  <a:srgbClr val="FFFFFF"/>
                </a:solidFill>
                <a:latin typeface="+mn-ea"/>
              </a:rPr>
              <a:t>运营机构</a:t>
            </a:r>
            <a:endParaRPr lang="en-US" sz="1600" b="1">
              <a:solidFill>
                <a:srgbClr val="FFFFFF"/>
              </a:solidFill>
              <a:latin typeface="+mn-ea"/>
            </a:endParaRPr>
          </a:p>
          <a:p>
            <a:pPr algn="ctr"/>
            <a:r>
              <a:rPr lang="zh-CN" altLang="en-US" sz="1600" b="1">
                <a:solidFill>
                  <a:srgbClr val="FFFFFF"/>
                </a:solidFill>
                <a:latin typeface="+mn-ea"/>
              </a:rPr>
              <a:t>经营范围</a:t>
            </a:r>
          </a:p>
        </p:txBody>
      </p:sp>
      <p:sp>
        <p:nvSpPr>
          <p:cNvPr id="10" name="Rectangle 9"/>
          <p:cNvSpPr>
            <a:spLocks noChangeArrowheads="1"/>
          </p:cNvSpPr>
          <p:nvPr/>
        </p:nvSpPr>
        <p:spPr bwMode="auto">
          <a:xfrm>
            <a:off x="2564009" y="4071186"/>
            <a:ext cx="8900117" cy="709612"/>
          </a:xfrm>
          <a:prstGeom prst="rect">
            <a:avLst/>
          </a:prstGeom>
          <a:noFill/>
          <a:ln w="28575">
            <a:solidFill>
              <a:srgbClr val="00B0F0"/>
            </a:solidFill>
            <a:miter lim="800000"/>
            <a:headEnd/>
            <a:tailEnd/>
          </a:ln>
        </p:spPr>
        <p:txBody>
          <a:bodyPr anchor="ctr"/>
          <a:lstStyle/>
          <a:p>
            <a:pPr marL="179388" indent="-179388">
              <a:spcBef>
                <a:spcPts val="300"/>
              </a:spcBef>
              <a:spcAft>
                <a:spcPts val="300"/>
              </a:spcAft>
              <a:buClr>
                <a:srgbClr val="000080"/>
              </a:buClr>
              <a:buSzPct val="60000"/>
              <a:buFont typeface="Wingdings" pitchFamily="2" charset="2"/>
              <a:buChar char=""/>
            </a:pPr>
            <a:endParaRPr lang="zh-CN" altLang="en-US" sz="1400">
              <a:solidFill>
                <a:srgbClr val="000000"/>
              </a:solidFill>
              <a:latin typeface="+mn-ea"/>
            </a:endParaRPr>
          </a:p>
        </p:txBody>
      </p:sp>
      <p:sp>
        <p:nvSpPr>
          <p:cNvPr id="11" name="AutoShape 18"/>
          <p:cNvSpPr>
            <a:spLocks noChangeArrowheads="1"/>
          </p:cNvSpPr>
          <p:nvPr/>
        </p:nvSpPr>
        <p:spPr bwMode="auto">
          <a:xfrm rot="5400000">
            <a:off x="1880590" y="4295509"/>
            <a:ext cx="755650" cy="252412"/>
          </a:xfrm>
          <a:prstGeom prst="triangle">
            <a:avLst>
              <a:gd name="adj" fmla="val 50000"/>
            </a:avLst>
          </a:prstGeom>
          <a:solidFill>
            <a:srgbClr val="FCAD3A"/>
          </a:solidFill>
          <a:ln w="12700">
            <a:solidFill>
              <a:srgbClr val="FFFFFF"/>
            </a:solidFill>
            <a:miter lim="800000"/>
            <a:headEnd/>
            <a:tailEnd/>
          </a:ln>
        </p:spPr>
        <p:txBody>
          <a:bodyPr wrap="none" lIns="0" tIns="0" rIns="0" bIns="0"/>
          <a:lstStyle/>
          <a:p>
            <a:pPr algn="ctr"/>
            <a:endParaRPr lang="zh-CN" altLang="en-US" sz="1200">
              <a:solidFill>
                <a:srgbClr val="FFFFFF"/>
              </a:solidFill>
            </a:endParaRPr>
          </a:p>
        </p:txBody>
      </p:sp>
      <p:sp>
        <p:nvSpPr>
          <p:cNvPr id="12" name="TextBox 56"/>
          <p:cNvSpPr txBox="1">
            <a:spLocks noChangeArrowheads="1"/>
          </p:cNvSpPr>
          <p:nvPr/>
        </p:nvSpPr>
        <p:spPr bwMode="auto">
          <a:xfrm>
            <a:off x="836809" y="4922725"/>
            <a:ext cx="1143000" cy="1633538"/>
          </a:xfrm>
          <a:prstGeom prst="rect">
            <a:avLst/>
          </a:prstGeom>
          <a:solidFill>
            <a:srgbClr val="00B0F0"/>
          </a:solidFill>
          <a:ln w="12700">
            <a:solidFill>
              <a:srgbClr val="FFFFFF"/>
            </a:solidFill>
            <a:miter lim="800000"/>
            <a:headEnd/>
            <a:tailEnd/>
          </a:ln>
        </p:spPr>
        <p:txBody>
          <a:bodyPr anchor="ctr"/>
          <a:lstStyle/>
          <a:p>
            <a:pPr algn="ctr"/>
            <a:r>
              <a:rPr lang="zh-CN" altLang="en-US" sz="1600" b="1">
                <a:solidFill>
                  <a:srgbClr val="FFFFFF"/>
                </a:solidFill>
                <a:latin typeface="+mn-ea"/>
              </a:rPr>
              <a:t>扩容计划</a:t>
            </a:r>
          </a:p>
        </p:txBody>
      </p:sp>
      <p:sp>
        <p:nvSpPr>
          <p:cNvPr id="13" name="Rectangle 9"/>
          <p:cNvSpPr>
            <a:spLocks noChangeArrowheads="1"/>
          </p:cNvSpPr>
          <p:nvPr/>
        </p:nvSpPr>
        <p:spPr bwMode="auto">
          <a:xfrm>
            <a:off x="2564009" y="4922725"/>
            <a:ext cx="8927183" cy="1633538"/>
          </a:xfrm>
          <a:prstGeom prst="rect">
            <a:avLst/>
          </a:prstGeom>
          <a:noFill/>
          <a:ln w="28575">
            <a:solidFill>
              <a:srgbClr val="00B0F0"/>
            </a:solidFill>
            <a:miter lim="800000"/>
            <a:headEnd/>
            <a:tailEnd/>
          </a:ln>
        </p:spPr>
        <p:txBody>
          <a:bodyPr anchor="ctr"/>
          <a:lstStyle/>
          <a:p>
            <a:pPr marL="179388" indent="-179388">
              <a:spcBef>
                <a:spcPts val="300"/>
              </a:spcBef>
              <a:spcAft>
                <a:spcPts val="300"/>
              </a:spcAft>
              <a:buClr>
                <a:srgbClr val="000080"/>
              </a:buClr>
              <a:buSzPct val="60000"/>
              <a:buFont typeface="Wingdings" pitchFamily="2" charset="2"/>
              <a:buChar char=""/>
            </a:pPr>
            <a:r>
              <a:rPr lang="en-US" altLang="zh-CN" sz="1400" b="1" dirty="0">
                <a:latin typeface="+mn-ea"/>
              </a:rPr>
              <a:t>2013</a:t>
            </a:r>
            <a:r>
              <a:rPr lang="zh-CN" altLang="en-US" sz="1400" b="1" dirty="0">
                <a:latin typeface="+mn-ea"/>
              </a:rPr>
              <a:t>年</a:t>
            </a:r>
            <a:r>
              <a:rPr lang="en-US" altLang="zh-CN" sz="1400" b="1" dirty="0">
                <a:latin typeface="+mn-ea"/>
              </a:rPr>
              <a:t>5</a:t>
            </a:r>
            <a:r>
              <a:rPr lang="zh-CN" altLang="en-US" sz="1400" b="1" dirty="0">
                <a:latin typeface="+mn-ea"/>
              </a:rPr>
              <a:t>月</a:t>
            </a:r>
            <a:r>
              <a:rPr lang="en-US" altLang="zh-CN" sz="1400" b="1" dirty="0">
                <a:latin typeface="+mn-ea"/>
              </a:rPr>
              <a:t>6</a:t>
            </a:r>
            <a:r>
              <a:rPr lang="zh-CN" altLang="en-US" sz="1400" b="1" dirty="0">
                <a:latin typeface="+mn-ea"/>
              </a:rPr>
              <a:t>日</a:t>
            </a:r>
            <a:r>
              <a:rPr lang="zh-CN" altLang="en-US" sz="1400" dirty="0">
                <a:latin typeface="+mn-ea"/>
              </a:rPr>
              <a:t>，国务院常务会议将“出台扩大中小企业股份转让系统试点范围方案”列入</a:t>
            </a:r>
            <a:r>
              <a:rPr lang="en-US" altLang="zh-CN" sz="1400" dirty="0">
                <a:latin typeface="+mn-ea"/>
              </a:rPr>
              <a:t>2013</a:t>
            </a:r>
            <a:r>
              <a:rPr lang="zh-CN" altLang="en-US" sz="1400" dirty="0">
                <a:latin typeface="+mn-ea"/>
              </a:rPr>
              <a:t>年我国深化经济体制改革的重点工作。</a:t>
            </a:r>
            <a:endParaRPr lang="en-US" sz="1400" dirty="0">
              <a:latin typeface="+mn-ea"/>
            </a:endParaRPr>
          </a:p>
          <a:p>
            <a:pPr marL="179388" indent="-179388">
              <a:spcBef>
                <a:spcPts val="300"/>
              </a:spcBef>
              <a:spcAft>
                <a:spcPts val="300"/>
              </a:spcAft>
              <a:buClr>
                <a:srgbClr val="000080"/>
              </a:buClr>
              <a:buSzPct val="60000"/>
              <a:buFont typeface="Wingdings" pitchFamily="2" charset="2"/>
              <a:buChar char=""/>
            </a:pPr>
            <a:r>
              <a:rPr lang="en-US" altLang="zh-CN" sz="1400" b="1" dirty="0">
                <a:solidFill>
                  <a:srgbClr val="000000"/>
                </a:solidFill>
                <a:latin typeface="+mn-ea"/>
              </a:rPr>
              <a:t>2013</a:t>
            </a:r>
            <a:r>
              <a:rPr lang="zh-CN" altLang="en-US" sz="1400" b="1" dirty="0">
                <a:solidFill>
                  <a:srgbClr val="000000"/>
                </a:solidFill>
                <a:latin typeface="+mn-ea"/>
              </a:rPr>
              <a:t>年</a:t>
            </a:r>
            <a:r>
              <a:rPr lang="en-US" altLang="zh-CN" sz="1400" b="1" dirty="0">
                <a:solidFill>
                  <a:srgbClr val="000000"/>
                </a:solidFill>
                <a:latin typeface="+mn-ea"/>
              </a:rPr>
              <a:t>6</a:t>
            </a:r>
            <a:r>
              <a:rPr lang="zh-CN" altLang="en-US" sz="1400" b="1" dirty="0">
                <a:solidFill>
                  <a:srgbClr val="000000"/>
                </a:solidFill>
                <a:latin typeface="+mn-ea"/>
              </a:rPr>
              <a:t>月</a:t>
            </a:r>
            <a:r>
              <a:rPr lang="en-US" altLang="zh-CN" sz="1400" b="1" dirty="0">
                <a:solidFill>
                  <a:srgbClr val="000000"/>
                </a:solidFill>
                <a:latin typeface="+mn-ea"/>
              </a:rPr>
              <a:t>19</a:t>
            </a:r>
            <a:r>
              <a:rPr lang="zh-CN" altLang="en-US" sz="1400" b="1" dirty="0">
                <a:solidFill>
                  <a:srgbClr val="000000"/>
                </a:solidFill>
                <a:latin typeface="+mn-ea"/>
              </a:rPr>
              <a:t>日</a:t>
            </a:r>
            <a:r>
              <a:rPr lang="zh-CN" altLang="en-US" sz="1400" dirty="0">
                <a:solidFill>
                  <a:srgbClr val="000000"/>
                </a:solidFill>
                <a:latin typeface="+mn-ea"/>
              </a:rPr>
              <a:t>，国务院常务会议决定全国中小股转系统扩容将不限高新区，预计</a:t>
            </a:r>
            <a:r>
              <a:rPr lang="en-US" altLang="zh-CN" sz="1400" dirty="0">
                <a:solidFill>
                  <a:srgbClr val="000000"/>
                </a:solidFill>
                <a:latin typeface="+mn-ea"/>
              </a:rPr>
              <a:t>10</a:t>
            </a:r>
            <a:r>
              <a:rPr lang="zh-CN" altLang="en-US" sz="1400" dirty="0">
                <a:solidFill>
                  <a:srgbClr val="000000"/>
                </a:solidFill>
                <a:latin typeface="+mn-ea"/>
              </a:rPr>
              <a:t>月全国开放，</a:t>
            </a:r>
            <a:r>
              <a:rPr lang="en-US" altLang="zh-CN" sz="1400" dirty="0">
                <a:solidFill>
                  <a:srgbClr val="000000"/>
                </a:solidFill>
                <a:latin typeface="+mn-ea"/>
              </a:rPr>
              <a:t>9</a:t>
            </a:r>
            <a:r>
              <a:rPr lang="zh-CN" altLang="en-US" sz="1400" dirty="0">
                <a:solidFill>
                  <a:srgbClr val="000000"/>
                </a:solidFill>
                <a:latin typeface="+mn-ea"/>
              </a:rPr>
              <a:t>月</a:t>
            </a:r>
            <a:r>
              <a:rPr lang="en-US" altLang="zh-CN" sz="1400" dirty="0">
                <a:solidFill>
                  <a:srgbClr val="000000"/>
                </a:solidFill>
                <a:latin typeface="+mn-ea"/>
              </a:rPr>
              <a:t>1</a:t>
            </a:r>
            <a:r>
              <a:rPr lang="zh-CN" altLang="en-US" sz="1400" dirty="0">
                <a:solidFill>
                  <a:srgbClr val="000000"/>
                </a:solidFill>
                <a:latin typeface="+mn-ea"/>
              </a:rPr>
              <a:t>日已开始接受全国各地申报材料电子版（初审）。</a:t>
            </a:r>
            <a:endParaRPr lang="en-US" altLang="zh-CN" sz="1400" dirty="0">
              <a:solidFill>
                <a:srgbClr val="000000"/>
              </a:solidFill>
              <a:latin typeface="+mn-ea"/>
            </a:endParaRPr>
          </a:p>
          <a:p>
            <a:pPr marL="179388" indent="-179388">
              <a:spcBef>
                <a:spcPts val="300"/>
              </a:spcBef>
              <a:spcAft>
                <a:spcPts val="300"/>
              </a:spcAft>
              <a:buClr>
                <a:srgbClr val="000080"/>
              </a:buClr>
              <a:buSzPct val="60000"/>
              <a:buFont typeface="Wingdings" pitchFamily="2" charset="2"/>
              <a:buChar char=""/>
            </a:pPr>
            <a:r>
              <a:rPr lang="en-US" altLang="zh-CN" sz="1400" b="1" dirty="0">
                <a:latin typeface="+mn-ea"/>
              </a:rPr>
              <a:t>2013</a:t>
            </a:r>
            <a:r>
              <a:rPr lang="zh-CN" altLang="en-US" sz="1400" b="1" dirty="0">
                <a:latin typeface="+mn-ea"/>
              </a:rPr>
              <a:t>年</a:t>
            </a:r>
            <a:r>
              <a:rPr lang="en-US" altLang="zh-CN" sz="1400" b="1" dirty="0">
                <a:latin typeface="+mn-ea"/>
              </a:rPr>
              <a:t>12</a:t>
            </a:r>
            <a:r>
              <a:rPr lang="zh-CN" altLang="en-US" sz="1400" b="1" dirty="0">
                <a:latin typeface="+mn-ea"/>
              </a:rPr>
              <a:t>月</a:t>
            </a:r>
            <a:r>
              <a:rPr lang="en-US" altLang="zh-CN" sz="1400" b="1" dirty="0">
                <a:latin typeface="+mn-ea"/>
              </a:rPr>
              <a:t>14</a:t>
            </a:r>
            <a:r>
              <a:rPr lang="zh-CN" altLang="en-US" sz="1400" b="1" dirty="0">
                <a:latin typeface="+mn-ea"/>
              </a:rPr>
              <a:t>日，</a:t>
            </a:r>
            <a:r>
              <a:rPr lang="zh-CN" altLang="en-US" sz="1400" dirty="0">
                <a:latin typeface="+mn-ea"/>
              </a:rPr>
              <a:t>国务院发布</a:t>
            </a:r>
            <a:r>
              <a:rPr lang="en-US" altLang="zh-CN" sz="1400" dirty="0">
                <a:latin typeface="+mn-ea"/>
              </a:rPr>
              <a:t>《</a:t>
            </a:r>
            <a:r>
              <a:rPr lang="zh-CN" altLang="en-US" sz="1400" dirty="0">
                <a:latin typeface="+mn-ea"/>
              </a:rPr>
              <a:t>关于全国中小企业股份转让系统有关问题的决定</a:t>
            </a:r>
            <a:r>
              <a:rPr lang="en-US" altLang="zh-CN" sz="1400" dirty="0">
                <a:latin typeface="+mn-ea"/>
              </a:rPr>
              <a:t>》,</a:t>
            </a:r>
            <a:r>
              <a:rPr lang="zh-CN" altLang="en-US" sz="1400" dirty="0">
                <a:latin typeface="+mn-ea"/>
              </a:rPr>
              <a:t>标志着“新三板”正式扩容至全国。</a:t>
            </a:r>
            <a:endParaRPr lang="en-US" sz="1400" b="1" dirty="0">
              <a:latin typeface="+mn-ea"/>
            </a:endParaRPr>
          </a:p>
        </p:txBody>
      </p:sp>
      <p:sp>
        <p:nvSpPr>
          <p:cNvPr id="14" name="AutoShape 18"/>
          <p:cNvSpPr>
            <a:spLocks noChangeArrowheads="1"/>
          </p:cNvSpPr>
          <p:nvPr/>
        </p:nvSpPr>
        <p:spPr bwMode="auto">
          <a:xfrm rot="5400000">
            <a:off x="1854652" y="5583380"/>
            <a:ext cx="914522" cy="256543"/>
          </a:xfrm>
          <a:prstGeom prst="triangle">
            <a:avLst>
              <a:gd name="adj" fmla="val 50000"/>
            </a:avLst>
          </a:prstGeom>
          <a:solidFill>
            <a:srgbClr val="FCAD3A"/>
          </a:solidFill>
          <a:ln w="12700">
            <a:solidFill>
              <a:srgbClr val="FFFFFF"/>
            </a:solidFill>
            <a:miter lim="800000"/>
            <a:headEnd/>
            <a:tailEnd/>
          </a:ln>
        </p:spPr>
        <p:txBody>
          <a:bodyPr wrap="none" lIns="0" tIns="0" rIns="0" bIns="0"/>
          <a:lstStyle/>
          <a:p>
            <a:pPr algn="ctr"/>
            <a:endParaRPr lang="zh-CN" altLang="en-US" sz="1200">
              <a:solidFill>
                <a:srgbClr val="FFFFFF"/>
              </a:solidFill>
            </a:endParaRPr>
          </a:p>
        </p:txBody>
      </p:sp>
      <p:sp>
        <p:nvSpPr>
          <p:cNvPr id="15" name="TextBox 14"/>
          <p:cNvSpPr txBox="1">
            <a:spLocks noChangeArrowheads="1"/>
          </p:cNvSpPr>
          <p:nvPr/>
        </p:nvSpPr>
        <p:spPr bwMode="auto">
          <a:xfrm>
            <a:off x="2637033" y="4161055"/>
            <a:ext cx="8772502" cy="523220"/>
          </a:xfrm>
          <a:prstGeom prst="rect">
            <a:avLst/>
          </a:prstGeom>
          <a:noFill/>
          <a:ln w="9525">
            <a:noFill/>
            <a:miter lim="800000"/>
            <a:headEnd/>
            <a:tailEnd/>
          </a:ln>
        </p:spPr>
        <p:txBody>
          <a:bodyPr wrap="square">
            <a:spAutoFit/>
          </a:bodyPr>
          <a:lstStyle/>
          <a:p>
            <a:r>
              <a:rPr lang="zh-CN" altLang="en-US" sz="1400" dirty="0"/>
              <a:t>组织安排非上市股份公司股份的公开转让；为非上市股份公司融资、并购等相关业务提供服务；为市场参与人提供信息、技术和培训服务。</a:t>
            </a:r>
          </a:p>
        </p:txBody>
      </p:sp>
      <p:sp>
        <p:nvSpPr>
          <p:cNvPr id="16" name="文本框 19"/>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1.2  </a:t>
            </a:r>
            <a:r>
              <a:rPr lang="zh-CN" altLang="en-US" dirty="0" smtClean="0">
                <a:solidFill>
                  <a:schemeClr val="tx1">
                    <a:lumMod val="65000"/>
                    <a:lumOff val="35000"/>
                  </a:schemeClr>
                </a:solidFill>
              </a:rPr>
              <a:t>发展历程</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269242" y="1412875"/>
            <a:ext cx="9662615" cy="4769561"/>
            <a:chOff x="1546701" y="1412875"/>
            <a:chExt cx="8821737" cy="4497407"/>
          </a:xfrm>
        </p:grpSpPr>
        <p:sp>
          <p:nvSpPr>
            <p:cNvPr id="8" name="Line 4"/>
            <p:cNvSpPr>
              <a:spLocks noChangeShapeType="1"/>
            </p:cNvSpPr>
            <p:nvPr/>
          </p:nvSpPr>
          <p:spPr bwMode="gray">
            <a:xfrm>
              <a:off x="2240438" y="4316413"/>
              <a:ext cx="2628900" cy="1587"/>
            </a:xfrm>
            <a:prstGeom prst="line">
              <a:avLst/>
            </a:prstGeom>
            <a:noFill/>
            <a:ln w="28575">
              <a:solidFill>
                <a:srgbClr val="00A4C5"/>
              </a:solidFill>
              <a:round/>
              <a:headEnd/>
              <a:tailEnd/>
            </a:ln>
            <a:effectLst/>
          </p:spPr>
          <p:txBody>
            <a:bodyPr/>
            <a:lstStyle/>
            <a:p>
              <a:endParaRPr lang="zh-CN" altLang="en-US">
                <a:latin typeface="+mn-ea"/>
              </a:endParaRPr>
            </a:p>
          </p:txBody>
        </p:sp>
        <p:sp>
          <p:nvSpPr>
            <p:cNvPr id="9" name="Rectangle 9"/>
            <p:cNvSpPr>
              <a:spLocks noChangeArrowheads="1"/>
            </p:cNvSpPr>
            <p:nvPr/>
          </p:nvSpPr>
          <p:spPr bwMode="gray">
            <a:xfrm>
              <a:off x="1546701" y="4956175"/>
              <a:ext cx="3162917" cy="954107"/>
            </a:xfrm>
            <a:prstGeom prst="rect">
              <a:avLst/>
            </a:prstGeom>
            <a:noFill/>
            <a:ln w="9525" algn="ctr">
              <a:noFill/>
              <a:miter lim="800000"/>
              <a:headEnd/>
              <a:tailEnd/>
            </a:ln>
            <a:effectLst/>
          </p:spPr>
          <p:txBody>
            <a:bodyPr wrap="none">
              <a:spAutoFit/>
            </a:bodyPr>
            <a:lstStyle/>
            <a:p>
              <a:r>
                <a:rPr lang="en-US" altLang="zh-CN" sz="1400" dirty="0">
                  <a:solidFill>
                    <a:schemeClr val="tx1"/>
                  </a:solidFill>
                  <a:latin typeface="+mn-ea"/>
                </a:rPr>
                <a:t>1992</a:t>
              </a:r>
              <a:r>
                <a:rPr lang="zh-CN" altLang="en-US" sz="1400" dirty="0">
                  <a:solidFill>
                    <a:schemeClr val="tx1"/>
                  </a:solidFill>
                  <a:latin typeface="+mn-ea"/>
                </a:rPr>
                <a:t>年为解决股份公司法人股的转让</a:t>
              </a:r>
            </a:p>
            <a:p>
              <a:r>
                <a:rPr lang="zh-CN" altLang="en-US" sz="1400" dirty="0">
                  <a:solidFill>
                    <a:schemeClr val="tx1"/>
                  </a:solidFill>
                  <a:latin typeface="+mn-ea"/>
                </a:rPr>
                <a:t>问题，在国务院体改委领导下，</a:t>
              </a:r>
              <a:r>
                <a:rPr lang="en-US" altLang="zh-CN" sz="1400" dirty="0">
                  <a:solidFill>
                    <a:schemeClr val="tx1"/>
                  </a:solidFill>
                  <a:latin typeface="+mn-ea"/>
                </a:rPr>
                <a:t>STAQ</a:t>
              </a:r>
            </a:p>
            <a:p>
              <a:r>
                <a:rPr lang="zh-CN" altLang="en-US" sz="1400" dirty="0">
                  <a:solidFill>
                    <a:schemeClr val="tx1"/>
                  </a:solidFill>
                  <a:latin typeface="+mn-ea"/>
                </a:rPr>
                <a:t>系统和</a:t>
              </a:r>
              <a:r>
                <a:rPr lang="en-US" altLang="zh-CN" sz="1400" dirty="0">
                  <a:solidFill>
                    <a:schemeClr val="tx1"/>
                  </a:solidFill>
                  <a:latin typeface="+mn-ea"/>
                </a:rPr>
                <a:t>NET</a:t>
              </a:r>
              <a:r>
                <a:rPr lang="zh-CN" altLang="en-US" sz="1400" dirty="0">
                  <a:solidFill>
                    <a:schemeClr val="tx1"/>
                  </a:solidFill>
                  <a:latin typeface="+mn-ea"/>
                </a:rPr>
                <a:t>系统成立，</a:t>
              </a:r>
              <a:r>
                <a:rPr lang="en-US" altLang="zh-CN" sz="1400" dirty="0">
                  <a:solidFill>
                    <a:schemeClr val="tx1"/>
                  </a:solidFill>
                  <a:latin typeface="+mn-ea"/>
                </a:rPr>
                <a:t>1999</a:t>
              </a:r>
              <a:r>
                <a:rPr lang="zh-CN" altLang="en-US" sz="1400" dirty="0">
                  <a:solidFill>
                    <a:schemeClr val="tx1"/>
                  </a:solidFill>
                  <a:latin typeface="+mn-ea"/>
                </a:rPr>
                <a:t>年关闭</a:t>
              </a:r>
            </a:p>
            <a:p>
              <a:endParaRPr lang="zh-CN" altLang="en-US" sz="1400" dirty="0">
                <a:solidFill>
                  <a:schemeClr val="tx1"/>
                </a:solidFill>
                <a:latin typeface="+mn-ea"/>
              </a:endParaRPr>
            </a:p>
          </p:txBody>
        </p:sp>
        <p:sp>
          <p:nvSpPr>
            <p:cNvPr id="11" name="Rectangle 19"/>
            <p:cNvSpPr>
              <a:spLocks noChangeArrowheads="1"/>
            </p:cNvSpPr>
            <p:nvPr/>
          </p:nvSpPr>
          <p:spPr bwMode="gray">
            <a:xfrm>
              <a:off x="2207101" y="3749675"/>
              <a:ext cx="1671637" cy="336550"/>
            </a:xfrm>
            <a:prstGeom prst="rect">
              <a:avLst/>
            </a:prstGeom>
            <a:noFill/>
            <a:ln w="9525" algn="ctr">
              <a:noFill/>
              <a:miter lim="800000"/>
              <a:headEnd/>
              <a:tailEnd/>
            </a:ln>
            <a:effectLst/>
          </p:spPr>
          <p:txBody>
            <a:bodyPr>
              <a:spAutoFit/>
            </a:bodyPr>
            <a:lstStyle/>
            <a:p>
              <a:r>
                <a:rPr lang="en-US" altLang="zh-CN" sz="1600">
                  <a:solidFill>
                    <a:schemeClr val="tx1"/>
                  </a:solidFill>
                  <a:latin typeface="+mn-ea"/>
                </a:rPr>
                <a:t>1992-1999</a:t>
              </a:r>
              <a:endParaRPr lang="zh-CN" altLang="en-US" sz="1600">
                <a:solidFill>
                  <a:schemeClr val="tx1"/>
                </a:solidFill>
                <a:latin typeface="+mn-ea"/>
              </a:endParaRPr>
            </a:p>
          </p:txBody>
        </p:sp>
        <p:sp>
          <p:nvSpPr>
            <p:cNvPr id="12" name="Rectangle 21"/>
            <p:cNvSpPr>
              <a:spLocks noChangeArrowheads="1"/>
            </p:cNvSpPr>
            <p:nvPr/>
          </p:nvSpPr>
          <p:spPr bwMode="gray">
            <a:xfrm>
              <a:off x="2002313" y="3181350"/>
              <a:ext cx="2867025" cy="523220"/>
            </a:xfrm>
            <a:prstGeom prst="rect">
              <a:avLst/>
            </a:prstGeom>
            <a:noFill/>
            <a:ln w="9525" algn="ctr">
              <a:noFill/>
              <a:miter lim="800000"/>
              <a:headEnd/>
              <a:tailEnd/>
            </a:ln>
            <a:effectLst/>
          </p:spPr>
          <p:txBody>
            <a:bodyPr>
              <a:spAutoFit/>
            </a:bodyPr>
            <a:lstStyle/>
            <a:p>
              <a:r>
                <a:rPr lang="zh-CN" altLang="en-US" sz="1400" dirty="0">
                  <a:solidFill>
                    <a:schemeClr val="tx1"/>
                  </a:solidFill>
                  <a:latin typeface="+mn-ea"/>
                </a:rPr>
                <a:t>证监会批准设立代办股份转让系统</a:t>
              </a:r>
            </a:p>
            <a:p>
              <a:r>
                <a:rPr lang="en-US" altLang="zh-CN" sz="1400" dirty="0">
                  <a:solidFill>
                    <a:schemeClr val="tx1"/>
                  </a:solidFill>
                  <a:latin typeface="+mn-ea"/>
                </a:rPr>
                <a:t>(</a:t>
              </a:r>
              <a:r>
                <a:rPr lang="zh-CN" altLang="en-US" sz="1400" dirty="0">
                  <a:solidFill>
                    <a:srgbClr val="FF0000"/>
                  </a:solidFill>
                  <a:latin typeface="+mn-ea"/>
                </a:rPr>
                <a:t>老三板成立</a:t>
              </a:r>
              <a:r>
                <a:rPr lang="en-US" altLang="zh-CN" sz="1400" dirty="0">
                  <a:solidFill>
                    <a:schemeClr val="tx1"/>
                  </a:solidFill>
                  <a:latin typeface="+mn-ea"/>
                </a:rPr>
                <a:t>)</a:t>
              </a:r>
            </a:p>
          </p:txBody>
        </p:sp>
        <p:sp>
          <p:nvSpPr>
            <p:cNvPr id="13" name="Rectangle 22"/>
            <p:cNvSpPr>
              <a:spLocks noChangeArrowheads="1"/>
            </p:cNvSpPr>
            <p:nvPr/>
          </p:nvSpPr>
          <p:spPr bwMode="gray">
            <a:xfrm>
              <a:off x="3654901" y="4483100"/>
              <a:ext cx="835485" cy="338554"/>
            </a:xfrm>
            <a:prstGeom prst="rect">
              <a:avLst/>
            </a:prstGeom>
            <a:noFill/>
            <a:ln w="9525" algn="ctr">
              <a:noFill/>
              <a:miter lim="800000"/>
              <a:headEnd/>
              <a:tailEnd/>
            </a:ln>
            <a:effectLst/>
          </p:spPr>
          <p:txBody>
            <a:bodyPr wrap="none">
              <a:spAutoFit/>
            </a:bodyPr>
            <a:lstStyle/>
            <a:p>
              <a:r>
                <a:rPr lang="en-US" altLang="zh-CN" sz="1600">
                  <a:solidFill>
                    <a:schemeClr val="tx1"/>
                  </a:solidFill>
                  <a:latin typeface="+mn-ea"/>
                </a:rPr>
                <a:t>2001.7</a:t>
              </a:r>
            </a:p>
          </p:txBody>
        </p:sp>
        <p:cxnSp>
          <p:nvCxnSpPr>
            <p:cNvPr id="15" name="AutoShape 28"/>
            <p:cNvCxnSpPr>
              <a:cxnSpLocks noChangeShapeType="1"/>
              <a:endCxn id="9" idx="0"/>
            </p:cNvCxnSpPr>
            <p:nvPr/>
          </p:nvCxnSpPr>
          <p:spPr bwMode="gray">
            <a:xfrm rot="16200000" flipH="1">
              <a:off x="2754150" y="4582164"/>
              <a:ext cx="509587" cy="238434"/>
            </a:xfrm>
            <a:prstGeom prst="bentConnector3">
              <a:avLst>
                <a:gd name="adj1" fmla="val 50000"/>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16" name="Line 31"/>
            <p:cNvSpPr>
              <a:spLocks noChangeShapeType="1"/>
            </p:cNvSpPr>
            <p:nvPr/>
          </p:nvSpPr>
          <p:spPr bwMode="gray">
            <a:xfrm flipV="1">
              <a:off x="4834413" y="2544763"/>
              <a:ext cx="1773238" cy="1701800"/>
            </a:xfrm>
            <a:prstGeom prst="line">
              <a:avLst/>
            </a:prstGeom>
            <a:noFill/>
            <a:ln w="28575">
              <a:solidFill>
                <a:srgbClr val="00A4C5"/>
              </a:solidFill>
              <a:round/>
              <a:headEnd/>
              <a:tailEnd/>
            </a:ln>
            <a:effectLst/>
          </p:spPr>
          <p:txBody>
            <a:bodyPr/>
            <a:lstStyle/>
            <a:p>
              <a:endParaRPr lang="zh-CN" altLang="en-US">
                <a:latin typeface="+mn-ea"/>
              </a:endParaRPr>
            </a:p>
          </p:txBody>
        </p:sp>
        <p:cxnSp>
          <p:nvCxnSpPr>
            <p:cNvPr id="17" name="AutoShape 33"/>
            <p:cNvCxnSpPr>
              <a:cxnSpLocks noChangeShapeType="1"/>
              <a:stCxn id="12" idx="2"/>
            </p:cNvCxnSpPr>
            <p:nvPr/>
          </p:nvCxnSpPr>
          <p:spPr bwMode="gray">
            <a:xfrm rot="16200000" flipH="1">
              <a:off x="3441054" y="3699341"/>
              <a:ext cx="399118" cy="409575"/>
            </a:xfrm>
            <a:prstGeom prst="straightConnector1">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19" name="Rectangle 36"/>
            <p:cNvSpPr>
              <a:spLocks noChangeArrowheads="1"/>
            </p:cNvSpPr>
            <p:nvPr/>
          </p:nvSpPr>
          <p:spPr bwMode="gray">
            <a:xfrm>
              <a:off x="4977288" y="4103688"/>
              <a:ext cx="1125629" cy="338554"/>
            </a:xfrm>
            <a:prstGeom prst="rect">
              <a:avLst/>
            </a:prstGeom>
            <a:noFill/>
            <a:ln w="9525" algn="ctr">
              <a:noFill/>
              <a:miter lim="800000"/>
              <a:headEnd/>
              <a:tailEnd/>
            </a:ln>
            <a:effectLst/>
          </p:spPr>
          <p:txBody>
            <a:bodyPr wrap="none">
              <a:spAutoFit/>
            </a:bodyPr>
            <a:lstStyle/>
            <a:p>
              <a:r>
                <a:rPr lang="en-US" altLang="zh-CN" sz="1600">
                  <a:solidFill>
                    <a:schemeClr val="tx1"/>
                  </a:solidFill>
                  <a:latin typeface="+mn-ea"/>
                </a:rPr>
                <a:t>2006.1.23</a:t>
              </a:r>
              <a:endParaRPr lang="zh-CN" altLang="en-US" sz="1600">
                <a:solidFill>
                  <a:schemeClr val="tx1"/>
                </a:solidFill>
                <a:latin typeface="+mn-ea"/>
              </a:endParaRPr>
            </a:p>
          </p:txBody>
        </p:sp>
        <p:sp>
          <p:nvSpPr>
            <p:cNvPr id="21" name="Rectangle 38"/>
            <p:cNvSpPr>
              <a:spLocks noChangeArrowheads="1"/>
            </p:cNvSpPr>
            <p:nvPr/>
          </p:nvSpPr>
          <p:spPr bwMode="gray">
            <a:xfrm>
              <a:off x="5513863" y="4581525"/>
              <a:ext cx="2184400" cy="738664"/>
            </a:xfrm>
            <a:prstGeom prst="rect">
              <a:avLst/>
            </a:prstGeom>
            <a:noFill/>
            <a:ln w="9525" algn="ctr">
              <a:noFill/>
              <a:miter lim="800000"/>
              <a:headEnd/>
              <a:tailEnd/>
            </a:ln>
            <a:effectLst/>
          </p:spPr>
          <p:txBody>
            <a:bodyPr>
              <a:spAutoFit/>
            </a:bodyPr>
            <a:lstStyle/>
            <a:p>
              <a:pPr algn="l">
                <a:spcBef>
                  <a:spcPct val="50000"/>
                </a:spcBef>
              </a:pPr>
              <a:r>
                <a:rPr lang="zh-CN" altLang="en-US" sz="1400">
                  <a:solidFill>
                    <a:srgbClr val="FF0000"/>
                  </a:solidFill>
                  <a:latin typeface="+mn-ea"/>
                </a:rPr>
                <a:t>新三板</a:t>
              </a:r>
              <a:r>
                <a:rPr lang="zh-CN" altLang="en-US" sz="1400">
                  <a:solidFill>
                    <a:schemeClr val="tx1"/>
                  </a:solidFill>
                  <a:latin typeface="+mn-ea"/>
                </a:rPr>
                <a:t>即中关村科技园区非上市公司代办股份转让系统</a:t>
              </a:r>
              <a:r>
                <a:rPr lang="zh-CN" altLang="en-US" sz="1400">
                  <a:solidFill>
                    <a:srgbClr val="FF0000"/>
                  </a:solidFill>
                  <a:latin typeface="+mn-ea"/>
                </a:rPr>
                <a:t>正式开通</a:t>
              </a:r>
            </a:p>
          </p:txBody>
        </p:sp>
        <p:cxnSp>
          <p:nvCxnSpPr>
            <p:cNvPr id="23" name="AutoShape 39"/>
            <p:cNvCxnSpPr>
              <a:cxnSpLocks noChangeShapeType="1"/>
              <a:endCxn id="21" idx="1"/>
            </p:cNvCxnSpPr>
            <p:nvPr/>
          </p:nvCxnSpPr>
          <p:spPr bwMode="gray">
            <a:xfrm>
              <a:off x="4732813" y="4446588"/>
              <a:ext cx="781050" cy="504269"/>
            </a:xfrm>
            <a:prstGeom prst="bentConnector3">
              <a:avLst>
                <a:gd name="adj1" fmla="val 50000"/>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25" name="Rectangle 41"/>
            <p:cNvSpPr>
              <a:spLocks noChangeArrowheads="1"/>
            </p:cNvSpPr>
            <p:nvPr/>
          </p:nvSpPr>
          <p:spPr bwMode="gray">
            <a:xfrm>
              <a:off x="4366146" y="3467100"/>
              <a:ext cx="955711" cy="338554"/>
            </a:xfrm>
            <a:prstGeom prst="rect">
              <a:avLst/>
            </a:prstGeom>
            <a:noFill/>
            <a:ln w="9525" algn="ctr">
              <a:noFill/>
              <a:miter lim="800000"/>
              <a:headEnd/>
              <a:tailEnd/>
            </a:ln>
            <a:effectLst/>
          </p:spPr>
          <p:txBody>
            <a:bodyPr wrap="none">
              <a:spAutoFit/>
            </a:bodyPr>
            <a:lstStyle/>
            <a:p>
              <a:r>
                <a:rPr lang="en-US" altLang="zh-CN" sz="1600" dirty="0">
                  <a:solidFill>
                    <a:schemeClr val="tx1"/>
                  </a:solidFill>
                  <a:latin typeface="+mn-ea"/>
                </a:rPr>
                <a:t>2011.12</a:t>
              </a:r>
              <a:endParaRPr lang="zh-CN" altLang="en-US" sz="1600" dirty="0">
                <a:solidFill>
                  <a:schemeClr val="tx1"/>
                </a:solidFill>
                <a:latin typeface="+mn-ea"/>
              </a:endParaRPr>
            </a:p>
          </p:txBody>
        </p:sp>
        <p:sp>
          <p:nvSpPr>
            <p:cNvPr id="27" name="Rectangle 45"/>
            <p:cNvSpPr>
              <a:spLocks noChangeArrowheads="1"/>
            </p:cNvSpPr>
            <p:nvPr/>
          </p:nvSpPr>
          <p:spPr bwMode="gray">
            <a:xfrm>
              <a:off x="5820251" y="3221546"/>
              <a:ext cx="1005403" cy="338554"/>
            </a:xfrm>
            <a:prstGeom prst="rect">
              <a:avLst/>
            </a:prstGeom>
            <a:noFill/>
            <a:ln w="9525" algn="ctr">
              <a:noFill/>
              <a:miter lim="800000"/>
              <a:headEnd/>
              <a:tailEnd/>
            </a:ln>
            <a:effectLst/>
          </p:spPr>
          <p:txBody>
            <a:bodyPr wrap="none">
              <a:spAutoFit/>
            </a:bodyPr>
            <a:lstStyle/>
            <a:p>
              <a:r>
                <a:rPr lang="en-US" altLang="zh-CN" sz="1600" dirty="0">
                  <a:solidFill>
                    <a:schemeClr val="tx1"/>
                  </a:solidFill>
                  <a:latin typeface="+mn-ea"/>
                </a:rPr>
                <a:t>2012.8.5</a:t>
              </a:r>
              <a:endParaRPr lang="zh-CN" altLang="en-US" sz="1600" dirty="0">
                <a:solidFill>
                  <a:schemeClr val="tx1"/>
                </a:solidFill>
                <a:latin typeface="+mn-ea"/>
              </a:endParaRPr>
            </a:p>
          </p:txBody>
        </p:sp>
        <p:sp>
          <p:nvSpPr>
            <p:cNvPr id="29" name="Rectangle 47"/>
            <p:cNvSpPr>
              <a:spLocks noChangeArrowheads="1"/>
            </p:cNvSpPr>
            <p:nvPr/>
          </p:nvSpPr>
          <p:spPr bwMode="gray">
            <a:xfrm>
              <a:off x="6137751" y="2047875"/>
              <a:ext cx="1125629" cy="338554"/>
            </a:xfrm>
            <a:prstGeom prst="rect">
              <a:avLst/>
            </a:prstGeom>
            <a:noFill/>
            <a:ln w="9525" algn="ctr">
              <a:noFill/>
              <a:miter lim="800000"/>
              <a:headEnd/>
              <a:tailEnd/>
            </a:ln>
            <a:effectLst/>
          </p:spPr>
          <p:txBody>
            <a:bodyPr wrap="none">
              <a:spAutoFit/>
            </a:bodyPr>
            <a:lstStyle/>
            <a:p>
              <a:r>
                <a:rPr lang="en-US" altLang="zh-CN" sz="1600">
                  <a:solidFill>
                    <a:schemeClr val="tx1"/>
                  </a:solidFill>
                  <a:latin typeface="+mn-ea"/>
                </a:rPr>
                <a:t>2013.1.16</a:t>
              </a:r>
              <a:endParaRPr lang="zh-CN" altLang="en-US" sz="1600">
                <a:solidFill>
                  <a:schemeClr val="tx1"/>
                </a:solidFill>
                <a:latin typeface="+mn-ea"/>
              </a:endParaRPr>
            </a:p>
          </p:txBody>
        </p:sp>
        <p:sp>
          <p:nvSpPr>
            <p:cNvPr id="30" name="Line 48"/>
            <p:cNvSpPr>
              <a:spLocks noChangeShapeType="1"/>
            </p:cNvSpPr>
            <p:nvPr/>
          </p:nvSpPr>
          <p:spPr bwMode="gray">
            <a:xfrm>
              <a:off x="6847363" y="2544763"/>
              <a:ext cx="3059113" cy="20637"/>
            </a:xfrm>
            <a:prstGeom prst="line">
              <a:avLst/>
            </a:prstGeom>
            <a:noFill/>
            <a:ln w="28575">
              <a:solidFill>
                <a:srgbClr val="00A4C5"/>
              </a:solidFill>
              <a:round/>
              <a:headEnd/>
              <a:tailEnd/>
            </a:ln>
            <a:effectLst/>
          </p:spPr>
          <p:txBody>
            <a:bodyPr/>
            <a:lstStyle/>
            <a:p>
              <a:endParaRPr lang="zh-CN" altLang="en-US">
                <a:latin typeface="+mn-ea"/>
              </a:endParaRPr>
            </a:p>
          </p:txBody>
        </p:sp>
        <p:sp>
          <p:nvSpPr>
            <p:cNvPr id="33" name="Rectangle 53"/>
            <p:cNvSpPr>
              <a:spLocks noChangeArrowheads="1"/>
            </p:cNvSpPr>
            <p:nvPr/>
          </p:nvSpPr>
          <p:spPr bwMode="gray">
            <a:xfrm>
              <a:off x="6306026" y="3933825"/>
              <a:ext cx="2720975" cy="304800"/>
            </a:xfrm>
            <a:prstGeom prst="rect">
              <a:avLst/>
            </a:prstGeom>
            <a:noFill/>
            <a:ln w="9525" algn="ctr">
              <a:noFill/>
              <a:miter lim="800000"/>
              <a:headEnd/>
              <a:tailEnd/>
            </a:ln>
            <a:effectLst/>
          </p:spPr>
          <p:txBody>
            <a:bodyPr>
              <a:spAutoFit/>
            </a:bodyPr>
            <a:lstStyle/>
            <a:p>
              <a:pPr>
                <a:spcBef>
                  <a:spcPct val="50000"/>
                </a:spcBef>
              </a:pPr>
              <a:r>
                <a:rPr lang="zh-CN" altLang="en-US" sz="1400">
                  <a:solidFill>
                    <a:schemeClr val="tx1"/>
                  </a:solidFill>
                  <a:latin typeface="+mn-ea"/>
                </a:rPr>
                <a:t>新三板挂牌企业突破</a:t>
              </a:r>
              <a:r>
                <a:rPr lang="en-US" altLang="zh-CN" sz="1400">
                  <a:solidFill>
                    <a:srgbClr val="FF0000"/>
                  </a:solidFill>
                  <a:latin typeface="+mn-ea"/>
                </a:rPr>
                <a:t>100</a:t>
              </a:r>
              <a:r>
                <a:rPr lang="zh-CN" altLang="en-US" sz="1400">
                  <a:solidFill>
                    <a:srgbClr val="FF0000"/>
                  </a:solidFill>
                  <a:latin typeface="+mn-ea"/>
                </a:rPr>
                <a:t>家</a:t>
              </a:r>
            </a:p>
          </p:txBody>
        </p:sp>
        <p:sp>
          <p:nvSpPr>
            <p:cNvPr id="34" name="Rectangle 59"/>
            <p:cNvSpPr>
              <a:spLocks noChangeArrowheads="1"/>
            </p:cNvSpPr>
            <p:nvPr/>
          </p:nvSpPr>
          <p:spPr bwMode="gray">
            <a:xfrm>
              <a:off x="3194526" y="2119313"/>
              <a:ext cx="2732087" cy="523220"/>
            </a:xfrm>
            <a:prstGeom prst="rect">
              <a:avLst/>
            </a:prstGeom>
            <a:noFill/>
            <a:ln w="9525" algn="ctr">
              <a:noFill/>
              <a:miter lim="800000"/>
              <a:headEnd/>
              <a:tailEnd/>
            </a:ln>
            <a:effectLst/>
          </p:spPr>
          <p:txBody>
            <a:bodyPr>
              <a:spAutoFit/>
            </a:bodyPr>
            <a:lstStyle/>
            <a:p>
              <a:pPr>
                <a:spcBef>
                  <a:spcPct val="50000"/>
                </a:spcBef>
              </a:pPr>
              <a:r>
                <a:rPr lang="zh-CN" altLang="en-US" sz="1400">
                  <a:solidFill>
                    <a:schemeClr val="tx1"/>
                  </a:solidFill>
                  <a:latin typeface="+mn-ea"/>
                </a:rPr>
                <a:t>经国务院批准，新三板扩容，</a:t>
              </a:r>
              <a:r>
                <a:rPr lang="zh-CN" altLang="en-US" sz="1400">
                  <a:solidFill>
                    <a:srgbClr val="FF0000"/>
                  </a:solidFill>
                  <a:latin typeface="+mn-ea"/>
                </a:rPr>
                <a:t>新增上海、武汉、天津三大园区</a:t>
              </a:r>
            </a:p>
          </p:txBody>
        </p:sp>
        <p:cxnSp>
          <p:nvCxnSpPr>
            <p:cNvPr id="35" name="AutoShape 60"/>
            <p:cNvCxnSpPr>
              <a:cxnSpLocks noChangeShapeType="1"/>
              <a:stCxn id="33" idx="1"/>
            </p:cNvCxnSpPr>
            <p:nvPr/>
          </p:nvCxnSpPr>
          <p:spPr bwMode="gray">
            <a:xfrm rot="10800000">
              <a:off x="5618638" y="3708400"/>
              <a:ext cx="687388" cy="377825"/>
            </a:xfrm>
            <a:prstGeom prst="bentConnector3">
              <a:avLst>
                <a:gd name="adj1" fmla="val 50116"/>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cxnSp>
          <p:nvCxnSpPr>
            <p:cNvPr id="36" name="AutoShape 62"/>
            <p:cNvCxnSpPr>
              <a:cxnSpLocks noChangeShapeType="1"/>
              <a:endCxn id="34" idx="2"/>
            </p:cNvCxnSpPr>
            <p:nvPr/>
          </p:nvCxnSpPr>
          <p:spPr bwMode="gray">
            <a:xfrm rot="10800000">
              <a:off x="4560571" y="2642534"/>
              <a:ext cx="1383507" cy="427693"/>
            </a:xfrm>
            <a:prstGeom prst="bentConnector2">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37" name="Rectangle 63"/>
            <p:cNvSpPr>
              <a:spLocks noChangeArrowheads="1"/>
            </p:cNvSpPr>
            <p:nvPr/>
          </p:nvSpPr>
          <p:spPr bwMode="gray">
            <a:xfrm>
              <a:off x="7085488" y="3041650"/>
              <a:ext cx="2246313" cy="523220"/>
            </a:xfrm>
            <a:prstGeom prst="rect">
              <a:avLst/>
            </a:prstGeom>
            <a:noFill/>
            <a:ln w="9525" algn="ctr">
              <a:noFill/>
              <a:miter lim="800000"/>
              <a:headEnd/>
              <a:tailEnd/>
            </a:ln>
            <a:effectLst/>
          </p:spPr>
          <p:txBody>
            <a:bodyPr>
              <a:spAutoFit/>
            </a:bodyPr>
            <a:lstStyle/>
            <a:p>
              <a:pPr>
                <a:spcBef>
                  <a:spcPct val="50000"/>
                </a:spcBef>
              </a:pPr>
              <a:r>
                <a:rPr lang="zh-CN" altLang="en-US" sz="1400" dirty="0">
                  <a:solidFill>
                    <a:srgbClr val="FF0000"/>
                  </a:solidFill>
                  <a:latin typeface="+mn-ea"/>
                </a:rPr>
                <a:t>全国股份转让系统揭牌，</a:t>
              </a:r>
              <a:r>
                <a:rPr lang="zh-CN" altLang="en-US" sz="1400" dirty="0">
                  <a:solidFill>
                    <a:schemeClr val="tx1"/>
                  </a:solidFill>
                  <a:latin typeface="+mn-ea"/>
                </a:rPr>
                <a:t>正式运营</a:t>
              </a:r>
            </a:p>
          </p:txBody>
        </p:sp>
        <p:cxnSp>
          <p:nvCxnSpPr>
            <p:cNvPr id="38" name="AutoShape 64"/>
            <p:cNvCxnSpPr>
              <a:cxnSpLocks noChangeShapeType="1"/>
              <a:stCxn id="37" idx="1"/>
            </p:cNvCxnSpPr>
            <p:nvPr/>
          </p:nvCxnSpPr>
          <p:spPr bwMode="gray">
            <a:xfrm rot="10800000">
              <a:off x="6679088" y="2673352"/>
              <a:ext cx="406400" cy="629909"/>
            </a:xfrm>
            <a:prstGeom prst="bentConnector2">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39" name="Rectangle 65"/>
            <p:cNvSpPr>
              <a:spLocks noChangeArrowheads="1"/>
            </p:cNvSpPr>
            <p:nvPr/>
          </p:nvSpPr>
          <p:spPr bwMode="gray">
            <a:xfrm>
              <a:off x="7150576" y="2614613"/>
              <a:ext cx="1005403" cy="338554"/>
            </a:xfrm>
            <a:prstGeom prst="rect">
              <a:avLst/>
            </a:prstGeom>
            <a:noFill/>
            <a:ln w="9525" algn="ctr">
              <a:noFill/>
              <a:miter lim="800000"/>
              <a:headEnd/>
              <a:tailEnd/>
            </a:ln>
            <a:effectLst/>
          </p:spPr>
          <p:txBody>
            <a:bodyPr wrap="none">
              <a:spAutoFit/>
            </a:bodyPr>
            <a:lstStyle/>
            <a:p>
              <a:r>
                <a:rPr lang="en-US" altLang="zh-CN" sz="1600">
                  <a:solidFill>
                    <a:schemeClr val="tx1"/>
                  </a:solidFill>
                  <a:latin typeface="+mn-ea"/>
                </a:rPr>
                <a:t>2013.2.8</a:t>
              </a:r>
              <a:endParaRPr lang="zh-CN" altLang="en-US" sz="1600">
                <a:solidFill>
                  <a:schemeClr val="tx1"/>
                </a:solidFill>
                <a:latin typeface="+mn-ea"/>
              </a:endParaRPr>
            </a:p>
          </p:txBody>
        </p:sp>
        <p:sp>
          <p:nvSpPr>
            <p:cNvPr id="40" name="Rectangle 69"/>
            <p:cNvSpPr>
              <a:spLocks noChangeArrowheads="1"/>
            </p:cNvSpPr>
            <p:nvPr/>
          </p:nvSpPr>
          <p:spPr bwMode="gray">
            <a:xfrm>
              <a:off x="5731351" y="1484313"/>
              <a:ext cx="1962150" cy="304800"/>
            </a:xfrm>
            <a:prstGeom prst="rect">
              <a:avLst/>
            </a:prstGeom>
            <a:noFill/>
            <a:ln w="9525" algn="ctr">
              <a:noFill/>
              <a:miter lim="800000"/>
              <a:headEnd/>
              <a:tailEnd/>
            </a:ln>
            <a:effectLst/>
          </p:spPr>
          <p:txBody>
            <a:bodyPr wrap="none">
              <a:spAutoFit/>
            </a:bodyPr>
            <a:lstStyle/>
            <a:p>
              <a:r>
                <a:rPr lang="zh-CN" altLang="en-US" sz="1400">
                  <a:solidFill>
                    <a:schemeClr val="tx1"/>
                  </a:solidFill>
                  <a:latin typeface="+mn-ea"/>
                </a:rPr>
                <a:t>业务规则（试行）发布</a:t>
              </a:r>
            </a:p>
          </p:txBody>
        </p:sp>
        <p:cxnSp>
          <p:nvCxnSpPr>
            <p:cNvPr id="41" name="AutoShape 70"/>
            <p:cNvCxnSpPr>
              <a:cxnSpLocks noChangeShapeType="1"/>
              <a:endCxn id="40" idx="2"/>
            </p:cNvCxnSpPr>
            <p:nvPr/>
          </p:nvCxnSpPr>
          <p:spPr bwMode="gray">
            <a:xfrm rot="5400000" flipH="1">
              <a:off x="6884669" y="1616870"/>
              <a:ext cx="542925" cy="887412"/>
            </a:xfrm>
            <a:prstGeom prst="bentConnector3">
              <a:avLst>
                <a:gd name="adj1" fmla="val 50000"/>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42" name="TextBox 30"/>
            <p:cNvSpPr txBox="1">
              <a:spLocks noChangeArrowheads="1"/>
            </p:cNvSpPr>
            <p:nvPr/>
          </p:nvSpPr>
          <p:spPr bwMode="auto">
            <a:xfrm>
              <a:off x="8757126" y="2686050"/>
              <a:ext cx="1509712" cy="304800"/>
            </a:xfrm>
            <a:prstGeom prst="rect">
              <a:avLst/>
            </a:prstGeom>
            <a:noFill/>
            <a:ln w="9525">
              <a:noFill/>
              <a:miter lim="800000"/>
              <a:headEnd/>
              <a:tailEnd/>
            </a:ln>
          </p:spPr>
          <p:txBody>
            <a:bodyPr>
              <a:spAutoFit/>
            </a:bodyPr>
            <a:lstStyle/>
            <a:p>
              <a:pPr algn="l" eaLnBrk="1" hangingPunct="1"/>
              <a:r>
                <a:rPr lang="zh-CN" altLang="en-US" sz="1400">
                  <a:solidFill>
                    <a:srgbClr val="FF0000"/>
                  </a:solidFill>
                  <a:latin typeface="+mn-ea"/>
                </a:rPr>
                <a:t>试点扩张到全国</a:t>
              </a:r>
            </a:p>
          </p:txBody>
        </p:sp>
        <p:sp>
          <p:nvSpPr>
            <p:cNvPr id="43" name="Rectangle 72"/>
            <p:cNvSpPr>
              <a:spLocks noChangeArrowheads="1"/>
            </p:cNvSpPr>
            <p:nvPr/>
          </p:nvSpPr>
          <p:spPr bwMode="gray">
            <a:xfrm>
              <a:off x="7979251" y="2047875"/>
              <a:ext cx="1125629" cy="338554"/>
            </a:xfrm>
            <a:prstGeom prst="rect">
              <a:avLst/>
            </a:prstGeom>
            <a:noFill/>
            <a:ln w="9525" algn="ctr">
              <a:noFill/>
              <a:miter lim="800000"/>
              <a:headEnd/>
              <a:tailEnd/>
            </a:ln>
            <a:effectLst/>
          </p:spPr>
          <p:txBody>
            <a:bodyPr wrap="none">
              <a:spAutoFit/>
            </a:bodyPr>
            <a:lstStyle/>
            <a:p>
              <a:pPr eaLnBrk="1" hangingPunct="1"/>
              <a:r>
                <a:rPr lang="en-US" altLang="zh-CN" sz="1600">
                  <a:solidFill>
                    <a:schemeClr val="tx1"/>
                  </a:solidFill>
                  <a:latin typeface="+mn-ea"/>
                </a:rPr>
                <a:t>2013.6.19</a:t>
              </a:r>
              <a:endParaRPr lang="en-US" altLang="zh-CN">
                <a:solidFill>
                  <a:srgbClr val="FF0000"/>
                </a:solidFill>
                <a:latin typeface="+mn-ea"/>
              </a:endParaRPr>
            </a:p>
          </p:txBody>
        </p:sp>
        <p:cxnSp>
          <p:nvCxnSpPr>
            <p:cNvPr id="44" name="AutoShape 73"/>
            <p:cNvCxnSpPr>
              <a:cxnSpLocks noChangeShapeType="1"/>
              <a:endCxn id="42" idx="1"/>
            </p:cNvCxnSpPr>
            <p:nvPr/>
          </p:nvCxnSpPr>
          <p:spPr bwMode="gray">
            <a:xfrm rot="16200000" flipH="1">
              <a:off x="8522176" y="2603500"/>
              <a:ext cx="165100" cy="304800"/>
            </a:xfrm>
            <a:prstGeom prst="bentConnector2">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46" name="Rectangle 79"/>
            <p:cNvSpPr>
              <a:spLocks noChangeArrowheads="1"/>
            </p:cNvSpPr>
            <p:nvPr/>
          </p:nvSpPr>
          <p:spPr bwMode="gray">
            <a:xfrm>
              <a:off x="9331801" y="2060575"/>
              <a:ext cx="1005403" cy="338554"/>
            </a:xfrm>
            <a:prstGeom prst="rect">
              <a:avLst/>
            </a:prstGeom>
            <a:noFill/>
            <a:ln w="9525" algn="ctr">
              <a:noFill/>
              <a:miter lim="800000"/>
              <a:headEnd/>
              <a:tailEnd/>
            </a:ln>
            <a:effectLst/>
          </p:spPr>
          <p:txBody>
            <a:bodyPr wrap="none">
              <a:spAutoFit/>
            </a:bodyPr>
            <a:lstStyle/>
            <a:p>
              <a:pPr eaLnBrk="1" hangingPunct="1"/>
              <a:r>
                <a:rPr lang="en-US" altLang="zh-CN" sz="1600">
                  <a:solidFill>
                    <a:schemeClr val="tx1"/>
                  </a:solidFill>
                  <a:latin typeface="+mn-ea"/>
                </a:rPr>
                <a:t>2013.8.9</a:t>
              </a:r>
              <a:endParaRPr lang="en-US" altLang="zh-CN">
                <a:solidFill>
                  <a:schemeClr val="tx1"/>
                </a:solidFill>
                <a:latin typeface="+mn-ea"/>
              </a:endParaRPr>
            </a:p>
          </p:txBody>
        </p:sp>
        <p:sp>
          <p:nvSpPr>
            <p:cNvPr id="47" name="Rectangle 80"/>
            <p:cNvSpPr>
              <a:spLocks noChangeArrowheads="1"/>
            </p:cNvSpPr>
            <p:nvPr/>
          </p:nvSpPr>
          <p:spPr bwMode="gray">
            <a:xfrm>
              <a:off x="7963376" y="1412875"/>
              <a:ext cx="2405062" cy="304800"/>
            </a:xfrm>
            <a:prstGeom prst="rect">
              <a:avLst/>
            </a:prstGeom>
            <a:noFill/>
            <a:ln w="9525" algn="ctr">
              <a:noFill/>
              <a:miter lim="800000"/>
              <a:headEnd/>
              <a:tailEnd/>
            </a:ln>
            <a:effectLst/>
          </p:spPr>
          <p:txBody>
            <a:bodyPr>
              <a:spAutoFit/>
            </a:bodyPr>
            <a:lstStyle/>
            <a:p>
              <a:pPr>
                <a:spcBef>
                  <a:spcPct val="50000"/>
                </a:spcBef>
              </a:pPr>
              <a:r>
                <a:rPr lang="zh-CN" altLang="en-US" sz="1400">
                  <a:solidFill>
                    <a:srgbClr val="FF0000"/>
                  </a:solidFill>
                  <a:latin typeface="+mn-ea"/>
                </a:rPr>
                <a:t>新三板挂牌企业突破</a:t>
              </a:r>
              <a:r>
                <a:rPr lang="en-US" altLang="zh-CN" sz="1400">
                  <a:solidFill>
                    <a:srgbClr val="FF0000"/>
                  </a:solidFill>
                  <a:latin typeface="+mn-ea"/>
                </a:rPr>
                <a:t>300</a:t>
              </a:r>
              <a:r>
                <a:rPr lang="zh-CN" altLang="en-US" sz="1400">
                  <a:solidFill>
                    <a:srgbClr val="FF0000"/>
                  </a:solidFill>
                  <a:latin typeface="+mn-ea"/>
                </a:rPr>
                <a:t>家</a:t>
              </a:r>
            </a:p>
          </p:txBody>
        </p:sp>
        <p:cxnSp>
          <p:nvCxnSpPr>
            <p:cNvPr id="48" name="AutoShape 83"/>
            <p:cNvCxnSpPr>
              <a:cxnSpLocks noChangeShapeType="1"/>
              <a:stCxn id="47" idx="2"/>
            </p:cNvCxnSpPr>
            <p:nvPr/>
          </p:nvCxnSpPr>
          <p:spPr bwMode="gray">
            <a:xfrm rot="16200000" flipH="1">
              <a:off x="8962707" y="1921669"/>
              <a:ext cx="614363" cy="206375"/>
            </a:xfrm>
            <a:prstGeom prst="bentConnector3">
              <a:avLst>
                <a:gd name="adj1" fmla="val 49870"/>
              </a:avLst>
            </a:prstGeom>
            <a:ln>
              <a:headEnd type="diamond" w="sm" len="sm"/>
              <a:tailEnd type="diamond" w="sm" len="sm"/>
            </a:ln>
          </p:spPr>
          <p:style>
            <a:lnRef idx="1">
              <a:schemeClr val="accent2"/>
            </a:lnRef>
            <a:fillRef idx="0">
              <a:schemeClr val="accent2"/>
            </a:fillRef>
            <a:effectRef idx="0">
              <a:schemeClr val="accent2"/>
            </a:effectRef>
            <a:fontRef idx="minor">
              <a:schemeClr val="tx1"/>
            </a:fontRef>
          </p:style>
        </p:cxnSp>
        <p:sp>
          <p:nvSpPr>
            <p:cNvPr id="49" name="流程图: 联系 48"/>
            <p:cNvSpPr/>
            <p:nvPr/>
          </p:nvSpPr>
          <p:spPr>
            <a:xfrm>
              <a:off x="2702256" y="4107977"/>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流程图: 联系 89"/>
            <p:cNvSpPr/>
            <p:nvPr/>
          </p:nvSpPr>
          <p:spPr>
            <a:xfrm>
              <a:off x="3646226" y="4137547"/>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流程图: 联系 90"/>
            <p:cNvSpPr/>
            <p:nvPr/>
          </p:nvSpPr>
          <p:spPr>
            <a:xfrm>
              <a:off x="4615218" y="4096604"/>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流程图: 联系 91"/>
            <p:cNvSpPr/>
            <p:nvPr/>
          </p:nvSpPr>
          <p:spPr>
            <a:xfrm>
              <a:off x="5270309" y="3496102"/>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流程图: 联系 92"/>
            <p:cNvSpPr/>
            <p:nvPr/>
          </p:nvSpPr>
          <p:spPr>
            <a:xfrm>
              <a:off x="5843516" y="2922896"/>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流程图: 联系 93"/>
            <p:cNvSpPr/>
            <p:nvPr/>
          </p:nvSpPr>
          <p:spPr>
            <a:xfrm>
              <a:off x="6525904" y="2349691"/>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流程图: 联系 94"/>
            <p:cNvSpPr/>
            <p:nvPr/>
          </p:nvSpPr>
          <p:spPr>
            <a:xfrm>
              <a:off x="7440304" y="2308747"/>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流程图: 联系 95"/>
            <p:cNvSpPr/>
            <p:nvPr/>
          </p:nvSpPr>
          <p:spPr>
            <a:xfrm>
              <a:off x="8286464" y="2336043"/>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流程图: 联系 96"/>
            <p:cNvSpPr/>
            <p:nvPr/>
          </p:nvSpPr>
          <p:spPr>
            <a:xfrm>
              <a:off x="9228161" y="2349691"/>
              <a:ext cx="368490" cy="368489"/>
            </a:xfrm>
            <a:prstGeom prst="flowChartConnector">
              <a:avLst/>
            </a:prstGeom>
            <a:solidFill>
              <a:srgbClr val="00A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19"/>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1.2  </a:t>
            </a:r>
            <a:r>
              <a:rPr lang="zh-CN" altLang="en-US" dirty="0" smtClean="0">
                <a:solidFill>
                  <a:schemeClr val="tx1">
                    <a:lumMod val="65000"/>
                    <a:lumOff val="35000"/>
                  </a:schemeClr>
                </a:solidFill>
              </a:rPr>
              <a:t>发展历程</a:t>
            </a:r>
            <a:endParaRPr lang="zh-CN" altLang="en-US" dirty="0">
              <a:solidFill>
                <a:schemeClr val="tx1">
                  <a:lumMod val="65000"/>
                  <a:lumOff val="35000"/>
                </a:schemeClr>
              </a:solidFill>
            </a:endParaRPr>
          </a:p>
        </p:txBody>
      </p:sp>
    </p:spTree>
    <p:extLst>
      <p:ext uri="{BB962C8B-B14F-4D97-AF65-F5344CB8AC3E}">
        <p14:creationId xmlns="" xmlns:p14="http://schemas.microsoft.com/office/powerpoint/2010/main" val="3374921819"/>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1.3  </a:t>
            </a:r>
            <a:r>
              <a:rPr lang="zh-CN" altLang="en-US" dirty="0" smtClean="0">
                <a:solidFill>
                  <a:schemeClr val="tx1">
                    <a:lumMod val="65000"/>
                    <a:lumOff val="35000"/>
                  </a:schemeClr>
                </a:solidFill>
              </a:rPr>
              <a:t>多层次资本市场</a:t>
            </a:r>
            <a:endParaRPr lang="zh-CN" altLang="en-US" dirty="0">
              <a:solidFill>
                <a:schemeClr val="tx1">
                  <a:lumMod val="65000"/>
                  <a:lumOff val="35000"/>
                </a:schemeClr>
              </a:solidFill>
            </a:endParaRPr>
          </a:p>
        </p:txBody>
      </p:sp>
      <p:graphicFrame>
        <p:nvGraphicFramePr>
          <p:cNvPr id="3" name="图示 2"/>
          <p:cNvGraphicFramePr/>
          <p:nvPr/>
        </p:nvGraphicFramePr>
        <p:xfrm>
          <a:off x="844645" y="1610437"/>
          <a:ext cx="6798101" cy="410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2134176" y="5822020"/>
            <a:ext cx="4544834" cy="400110"/>
          </a:xfrm>
          <a:prstGeom prst="rect">
            <a:avLst/>
          </a:prstGeom>
        </p:spPr>
        <p:txBody>
          <a:bodyPr wrap="none">
            <a:spAutoFit/>
          </a:bodyPr>
          <a:lstStyle/>
          <a:p>
            <a:r>
              <a:rPr lang="zh-CN" altLang="en-US" sz="2000" b="1" dirty="0" smtClean="0">
                <a:solidFill>
                  <a:srgbClr val="FF0000"/>
                </a:solidFill>
                <a:latin typeface="+mn-ea"/>
              </a:rPr>
              <a:t>我国多层次资本市场图示（理想状态）</a:t>
            </a:r>
            <a:endParaRPr lang="zh-CN" altLang="en-US" sz="2000" dirty="0">
              <a:latin typeface="+mn-ea"/>
            </a:endParaRPr>
          </a:p>
        </p:txBody>
      </p:sp>
      <p:sp>
        <p:nvSpPr>
          <p:cNvPr id="5" name="矩形 4"/>
          <p:cNvSpPr/>
          <p:nvPr/>
        </p:nvSpPr>
        <p:spPr>
          <a:xfrm>
            <a:off x="6741994" y="2104492"/>
            <a:ext cx="4899546" cy="20928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zh-CN" altLang="en-US" sz="2000" dirty="0" smtClean="0">
                <a:latin typeface="+mn-ea"/>
              </a:rPr>
              <a:t>目前，我国主板上市企业最多，下一层次企业依次递减，呈现倒三角型态。</a:t>
            </a:r>
            <a:endParaRPr lang="en-US" sz="2000" dirty="0" smtClean="0">
              <a:latin typeface="+mn-ea"/>
            </a:endParaRPr>
          </a:p>
          <a:p>
            <a:pPr>
              <a:lnSpc>
                <a:spcPct val="150000"/>
              </a:lnSpc>
              <a:spcBef>
                <a:spcPct val="50000"/>
              </a:spcBef>
            </a:pPr>
            <a:r>
              <a:rPr lang="zh-CN" altLang="en-US" sz="2000" dirty="0" smtClean="0">
                <a:latin typeface="+mn-ea"/>
              </a:rPr>
              <a:t>未来必将发生质变，全国中小企业股份转让系统和柜台交易市场将挂牌更多企业。</a:t>
            </a:r>
            <a:endParaRPr lang="zh-CN" altLang="en-US" sz="2000" dirty="0">
              <a:latin typeface="+mn-ea"/>
            </a:endParaRPr>
          </a:p>
        </p:txBody>
      </p:sp>
    </p:spTree>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2.1  </a:t>
            </a:r>
            <a:r>
              <a:rPr lang="zh-CN" altLang="en-US" dirty="0" smtClean="0">
                <a:solidFill>
                  <a:schemeClr val="tx1">
                    <a:lumMod val="65000"/>
                    <a:lumOff val="35000"/>
                  </a:schemeClr>
                </a:solidFill>
              </a:rPr>
              <a:t>全国股份转让系统挂牌条件</a:t>
            </a:r>
          </a:p>
        </p:txBody>
      </p:sp>
      <p:graphicFrame>
        <p:nvGraphicFramePr>
          <p:cNvPr id="14" name="表格 13"/>
          <p:cNvGraphicFramePr>
            <a:graphicFrameLocks noGrp="1"/>
          </p:cNvGraphicFramePr>
          <p:nvPr/>
        </p:nvGraphicFramePr>
        <p:xfrm>
          <a:off x="1091821" y="1560702"/>
          <a:ext cx="10522425" cy="5003872"/>
        </p:xfrm>
        <a:graphic>
          <a:graphicData uri="http://schemas.openxmlformats.org/drawingml/2006/table">
            <a:tbl>
              <a:tblPr firstRow="1" firstCol="1">
                <a:tableStyleId>{BC89EF96-8CEA-46FF-86C4-4CE0E7609802}</a:tableStyleId>
              </a:tblPr>
              <a:tblGrid>
                <a:gridCol w="1528549"/>
                <a:gridCol w="4115931"/>
                <a:gridCol w="4877945"/>
              </a:tblGrid>
              <a:tr h="503964">
                <a:tc gridSpan="3">
                  <a:txBody>
                    <a:bodyPr/>
                    <a:lstStyle/>
                    <a:p>
                      <a:pPr algn="ctr"/>
                      <a:r>
                        <a:rPr lang="zh-CN" altLang="en-US" sz="1600" dirty="0" smtClean="0">
                          <a:latin typeface="+mn-ea"/>
                          <a:ea typeface="+mn-ea"/>
                        </a:rPr>
                        <a:t>全国股份转让系统挂牌条件</a:t>
                      </a:r>
                      <a:endParaRPr lang="zh-CN" altLang="en-US" sz="1600" b="0" dirty="0">
                        <a:latin typeface="+mn-ea"/>
                        <a:ea typeface="+mn-ea"/>
                      </a:endParaRPr>
                    </a:p>
                  </a:txBody>
                  <a:tcPr marL="78655" marR="78655" marT="39329" marB="39329" anchor="ctr"/>
                </a:tc>
                <a:tc hMerge="1">
                  <a:txBody>
                    <a:bodyPr/>
                    <a:lstStyle/>
                    <a:p>
                      <a:endParaRPr lang="zh-CN" altLang="en-US" dirty="0"/>
                    </a:p>
                  </a:txBody>
                  <a:tcPr/>
                </a:tc>
                <a:tc hMerge="1">
                  <a:txBody>
                    <a:bodyPr/>
                    <a:lstStyle/>
                    <a:p>
                      <a:endParaRPr lang="zh-CN" altLang="en-US" dirty="0"/>
                    </a:p>
                  </a:txBody>
                  <a:tcPr/>
                </a:tc>
              </a:tr>
              <a:tr h="503964">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endParaRPr kumimoji="0" lang="zh-CN" altLang="en-US" sz="1600" b="1" i="0" u="none" strike="noStrike" cap="none" normalizeH="0" baseline="0" dirty="0" smtClean="0">
                        <a:ln>
                          <a:noFill/>
                        </a:ln>
                        <a:solidFill>
                          <a:schemeClr val="tx1"/>
                        </a:solidFill>
                        <a:effectLst/>
                        <a:latin typeface="+mn-ea"/>
                        <a:ea typeface="+mn-ea"/>
                      </a:endParaRPr>
                    </a:p>
                  </a:txBody>
                  <a:tcPr marL="102199" marR="102199" marT="49552" marB="49552"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kumimoji="0" lang="zh-CN" altLang="en-US" sz="1600" u="none" strike="noStrike" cap="none" normalizeH="0" baseline="0" dirty="0" smtClean="0">
                          <a:ln>
                            <a:noFill/>
                          </a:ln>
                          <a:effectLst/>
                          <a:latin typeface="+mn-ea"/>
                          <a:ea typeface="+mn-ea"/>
                        </a:rPr>
                        <a:t>全国股份转让系统</a:t>
                      </a:r>
                      <a:endParaRPr kumimoji="0" lang="zh-CN" altLang="en-US" sz="1600" b="1" i="0" u="none" strike="noStrike" cap="none" normalizeH="0" baseline="0" dirty="0" smtClean="0">
                        <a:ln>
                          <a:noFill/>
                        </a:ln>
                        <a:solidFill>
                          <a:schemeClr val="tx1"/>
                        </a:solidFill>
                        <a:effectLst/>
                        <a:latin typeface="+mn-ea"/>
                        <a:ea typeface="+mn-ea"/>
                      </a:endParaRPr>
                    </a:p>
                  </a:txBody>
                  <a:tcPr marL="102199" marR="102199" marT="49552" marB="49552"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kumimoji="0" lang="zh-CN" altLang="en-US" sz="1600" u="none" strike="noStrike" cap="none" normalizeH="0" baseline="0" dirty="0" smtClean="0">
                          <a:ln>
                            <a:noFill/>
                          </a:ln>
                          <a:effectLst/>
                          <a:latin typeface="+mn-ea"/>
                          <a:ea typeface="+mn-ea"/>
                        </a:rPr>
                        <a:t>（中关村）代办股份转让系统</a:t>
                      </a:r>
                      <a:endParaRPr kumimoji="0" lang="zh-CN" altLang="en-US" sz="1600" b="1" i="0" u="none" strike="noStrike" cap="none" normalizeH="0" baseline="0" dirty="0" smtClean="0">
                        <a:ln>
                          <a:noFill/>
                        </a:ln>
                        <a:solidFill>
                          <a:schemeClr val="tx1"/>
                        </a:solidFill>
                        <a:effectLst/>
                        <a:latin typeface="+mn-ea"/>
                        <a:ea typeface="+mn-ea"/>
                      </a:endParaRPr>
                    </a:p>
                  </a:txBody>
                  <a:tcPr marL="102199" marR="102199" marT="49552" marB="49552" anchor="ctr" horzOverflow="overflow"/>
                </a:tc>
              </a:tr>
              <a:tr h="621013">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存续时间</a:t>
                      </a:r>
                      <a:endParaRPr lang="zh-CN" altLang="en-US" sz="1600" b="1"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依法设立且存续满两年，有限责任公司整体改制的可连续计算</a:t>
                      </a:r>
                      <a:endParaRPr lang="zh-CN" altLang="en-US" sz="1600"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存续满两年，有限责任公司整体改制的可连续计算</a:t>
                      </a:r>
                      <a:endParaRPr lang="zh-CN" altLang="en-US" sz="1600" kern="1200" dirty="0" smtClean="0">
                        <a:solidFill>
                          <a:schemeClr val="dk1"/>
                        </a:solidFill>
                        <a:latin typeface="+mn-ea"/>
                        <a:ea typeface="+mn-ea"/>
                        <a:cs typeface="+mn-cs"/>
                      </a:endParaRPr>
                    </a:p>
                  </a:txBody>
                  <a:tcPr marL="102199" marR="102199" marT="49552" marB="49552" anchor="ctr" horzOverflow="overflow"/>
                </a:tc>
              </a:tr>
              <a:tr h="503964">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业务要求</a:t>
                      </a:r>
                      <a:endParaRPr lang="zh-CN" altLang="zh-CN" sz="1600" b="1"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业务明确，具有持续经营能力</a:t>
                      </a:r>
                      <a:endParaRPr lang="zh-CN" altLang="zh-CN" sz="1600"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主营业务突出，具有持续经营能力</a:t>
                      </a:r>
                      <a:endParaRPr lang="zh-CN" altLang="en-US" sz="1600" kern="1200" dirty="0" smtClean="0">
                        <a:solidFill>
                          <a:schemeClr val="dk1"/>
                        </a:solidFill>
                        <a:latin typeface="+mn-ea"/>
                        <a:ea typeface="+mn-ea"/>
                        <a:cs typeface="+mn-cs"/>
                      </a:endParaRPr>
                    </a:p>
                  </a:txBody>
                  <a:tcPr marL="102199" marR="102199" marT="49552" marB="49552" anchor="ctr" horzOverflow="overflow"/>
                </a:tc>
              </a:tr>
              <a:tr h="503964">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公司治理</a:t>
                      </a:r>
                      <a:endParaRPr lang="en-US" altLang="zh-CN" sz="1600" b="1"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公司治理机制健全，合法规范经营</a:t>
                      </a:r>
                      <a:endParaRPr lang="en-US" altLang="zh-CN" sz="1600"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公司治理结构健全、运作规范</a:t>
                      </a:r>
                      <a:endParaRPr lang="zh-CN" altLang="en-US" sz="1600" kern="1200" dirty="0" smtClean="0">
                        <a:solidFill>
                          <a:schemeClr val="dk1"/>
                        </a:solidFill>
                        <a:latin typeface="+mn-ea"/>
                        <a:ea typeface="+mn-ea"/>
                        <a:cs typeface="+mn-cs"/>
                      </a:endParaRPr>
                    </a:p>
                  </a:txBody>
                  <a:tcPr marL="102199" marR="102199" marT="49552" marB="49552" anchor="ctr" horzOverflow="overflow"/>
                </a:tc>
              </a:tr>
              <a:tr h="621013">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股份转让</a:t>
                      </a:r>
                      <a:endParaRPr lang="en-US" altLang="zh-CN" sz="1600" b="1"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股权明晰，股票发行和转让行为合法合规</a:t>
                      </a:r>
                      <a:endParaRPr lang="en-US" altLang="zh-CN" sz="1600" kern="1200" dirty="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股份发行和转让行为合法合规</a:t>
                      </a:r>
                      <a:endParaRPr lang="zh-CN" altLang="en-US" sz="1600" kern="1200" dirty="0" smtClean="0">
                        <a:solidFill>
                          <a:schemeClr val="dk1"/>
                        </a:solidFill>
                        <a:latin typeface="+mn-ea"/>
                        <a:ea typeface="+mn-ea"/>
                        <a:cs typeface="+mn-cs"/>
                      </a:endParaRPr>
                    </a:p>
                  </a:txBody>
                  <a:tcPr marL="102199" marR="102199" marT="49552" marB="49552" anchor="ctr" horzOverflow="overflow"/>
                </a:tc>
              </a:tr>
              <a:tr h="621013">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注册资本</a:t>
                      </a:r>
                      <a:endParaRPr lang="en-US" altLang="zh-CN" sz="1600" b="1"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需为股份公司，股本的最低限额为</a:t>
                      </a:r>
                      <a:r>
                        <a:rPr lang="en-US" altLang="zh-CN" sz="1600" kern="1200" dirty="0" smtClean="0">
                          <a:latin typeface="+mn-ea"/>
                          <a:ea typeface="+mn-ea"/>
                        </a:rPr>
                        <a:t>500</a:t>
                      </a:r>
                      <a:r>
                        <a:rPr lang="zh-CN" altLang="en-US" sz="1600" kern="1200" dirty="0" smtClean="0">
                          <a:latin typeface="+mn-ea"/>
                          <a:ea typeface="+mn-ea"/>
                        </a:rPr>
                        <a:t>万元</a:t>
                      </a:r>
                      <a:endParaRPr lang="en-US" altLang="zh-CN" sz="1600"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注册资本不低于</a:t>
                      </a:r>
                      <a:r>
                        <a:rPr lang="en-US" altLang="zh-CN" sz="1600" kern="1200" dirty="0" smtClean="0">
                          <a:latin typeface="+mn-ea"/>
                          <a:ea typeface="+mn-ea"/>
                        </a:rPr>
                        <a:t>500</a:t>
                      </a:r>
                      <a:r>
                        <a:rPr lang="zh-CN" altLang="en-US" sz="1600" kern="1200" dirty="0" smtClean="0">
                          <a:latin typeface="+mn-ea"/>
                          <a:ea typeface="+mn-ea"/>
                        </a:rPr>
                        <a:t>万元</a:t>
                      </a:r>
                      <a:endParaRPr lang="zh-CN" altLang="en-US" sz="1600" kern="1200" dirty="0" smtClean="0">
                        <a:solidFill>
                          <a:schemeClr val="dk1"/>
                        </a:solidFill>
                        <a:latin typeface="+mn-ea"/>
                        <a:ea typeface="+mn-ea"/>
                        <a:cs typeface="+mn-cs"/>
                      </a:endParaRPr>
                    </a:p>
                  </a:txBody>
                  <a:tcPr marL="102199" marR="102199" marT="49552" marB="49552" anchor="ctr" horzOverflow="overflow"/>
                </a:tc>
              </a:tr>
              <a:tr h="503964">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注册地要求</a:t>
                      </a:r>
                      <a:endParaRPr lang="zh-CN" altLang="en-US" sz="1600" b="1"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无</a:t>
                      </a:r>
                      <a:endParaRPr lang="zh-CN" altLang="en-US" sz="1600"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公司注册在国家级高新区</a:t>
                      </a:r>
                      <a:endParaRPr lang="en-US" altLang="zh-CN" sz="1600" kern="1200" dirty="0" smtClean="0">
                        <a:solidFill>
                          <a:schemeClr val="dk1"/>
                        </a:solidFill>
                        <a:latin typeface="+mn-ea"/>
                        <a:ea typeface="+mn-ea"/>
                        <a:cs typeface="+mn-cs"/>
                      </a:endParaRPr>
                    </a:p>
                  </a:txBody>
                  <a:tcPr marL="102199" marR="102199" marT="49552" marB="49552" anchor="ctr" horzOverflow="overflow"/>
                </a:tc>
              </a:tr>
              <a:tr h="621013">
                <a:tc>
                  <a:txBody>
                    <a:bodyPr/>
                    <a:lstStyle/>
                    <a:p>
                      <a:pPr marL="0" marR="0" lvl="0" indent="0" algn="ctr"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地方政府推荐</a:t>
                      </a:r>
                      <a:endParaRPr lang="zh-CN" altLang="en-US" sz="1600" b="1"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无</a:t>
                      </a:r>
                      <a:endParaRPr lang="zh-CN" altLang="en-US" sz="1600" kern="1200" dirty="0" smtClean="0">
                        <a:solidFill>
                          <a:schemeClr val="dk1"/>
                        </a:solidFill>
                        <a:latin typeface="+mn-ea"/>
                        <a:ea typeface="+mn-ea"/>
                        <a:cs typeface="+mn-cs"/>
                      </a:endParaRPr>
                    </a:p>
                  </a:txBody>
                  <a:tcPr marL="102199" marR="102199" marT="49552" marB="49552" anchor="ctr"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取得公司所在地省级人民政府出具的试点资格确认函</a:t>
                      </a:r>
                      <a:endParaRPr lang="zh-CN" altLang="en-US" sz="1600" kern="1200" dirty="0" smtClean="0">
                        <a:solidFill>
                          <a:schemeClr val="dk1"/>
                        </a:solidFill>
                        <a:latin typeface="+mn-ea"/>
                        <a:ea typeface="+mn-ea"/>
                        <a:cs typeface="+mn-cs"/>
                      </a:endParaRPr>
                    </a:p>
                  </a:txBody>
                  <a:tcPr marL="102199" marR="102199" marT="49552" marB="49552" anchor="ctr" horzOverflow="overflow"/>
                </a:tc>
              </a:tr>
            </a:tbl>
          </a:graphicData>
        </a:graphic>
      </p:graphicFrame>
    </p:spTree>
    <p:extLst>
      <p:ext uri="{BB962C8B-B14F-4D97-AF65-F5344CB8AC3E}">
        <p14:creationId xmlns="" xmlns:p14="http://schemas.microsoft.com/office/powerpoint/2010/main" val="3597490987"/>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341460" y="968991"/>
            <a:ext cx="4854624" cy="369332"/>
          </a:xfrm>
          <a:prstGeom prst="rect">
            <a:avLst/>
          </a:prstGeom>
          <a:noFill/>
        </p:spPr>
        <p:txBody>
          <a:bodyPr wrap="square" rtlCol="0">
            <a:spAutoFit/>
          </a:bodyPr>
          <a:lstStyle/>
          <a:p>
            <a:r>
              <a:rPr lang="en-US" altLang="zh-CN" dirty="0" smtClean="0">
                <a:solidFill>
                  <a:schemeClr val="tx1">
                    <a:lumMod val="65000"/>
                    <a:lumOff val="35000"/>
                  </a:schemeClr>
                </a:solidFill>
              </a:rPr>
              <a:t>2.2  </a:t>
            </a:r>
            <a:r>
              <a:rPr lang="zh-CN" altLang="en-US" dirty="0" smtClean="0">
                <a:solidFill>
                  <a:schemeClr val="tx1">
                    <a:lumMod val="65000"/>
                    <a:lumOff val="35000"/>
                  </a:schemeClr>
                </a:solidFill>
              </a:rPr>
              <a:t>挂牌准入条件对比</a:t>
            </a:r>
            <a:endParaRPr lang="zh-CN" altLang="en-US" dirty="0">
              <a:solidFill>
                <a:schemeClr val="tx1">
                  <a:lumMod val="65000"/>
                  <a:lumOff val="35000"/>
                </a:schemeClr>
              </a:solidFill>
            </a:endParaRPr>
          </a:p>
        </p:txBody>
      </p:sp>
      <p:graphicFrame>
        <p:nvGraphicFramePr>
          <p:cNvPr id="128" name="表格 127"/>
          <p:cNvGraphicFramePr>
            <a:graphicFrameLocks noGrp="1"/>
          </p:cNvGraphicFramePr>
          <p:nvPr/>
        </p:nvGraphicFramePr>
        <p:xfrm>
          <a:off x="723331" y="1487668"/>
          <a:ext cx="10877266" cy="5203001"/>
        </p:xfrm>
        <a:graphic>
          <a:graphicData uri="http://schemas.openxmlformats.org/drawingml/2006/table">
            <a:tbl>
              <a:tblPr firstRow="1" firstCol="1">
                <a:tableStyleId>{BC89EF96-8CEA-46FF-86C4-4CE0E7609802}</a:tableStyleId>
              </a:tblPr>
              <a:tblGrid>
                <a:gridCol w="1117528"/>
                <a:gridCol w="1639040"/>
                <a:gridCol w="2508860"/>
                <a:gridCol w="2654581"/>
                <a:gridCol w="2957257"/>
              </a:tblGrid>
              <a:tr h="464321">
                <a:tc gridSpan="5">
                  <a:txBody>
                    <a:bodyPr/>
                    <a:lstStyle/>
                    <a:p>
                      <a:pPr algn="ctr" eaLnBrk="0" hangingPunct="0">
                        <a:defRPr/>
                      </a:pPr>
                      <a:r>
                        <a:rPr lang="zh-CN" altLang="en-US" sz="1600" kern="0" dirty="0" smtClean="0">
                          <a:latin typeface="+mn-ea"/>
                          <a:ea typeface="+mn-ea"/>
                        </a:rPr>
                        <a:t>全国股份转让系统挂牌与主板、创业板上市财务指标的对比</a:t>
                      </a:r>
                      <a:endParaRPr lang="en-US" altLang="zh-CN" sz="1600" b="0" kern="0" dirty="0">
                        <a:solidFill>
                          <a:schemeClr val="tx1"/>
                        </a:solidFill>
                        <a:latin typeface="+mn-ea"/>
                        <a:ea typeface="+mn-ea"/>
                      </a:endParaRPr>
                    </a:p>
                  </a:txBody>
                  <a:tcPr marL="81913" marR="81913" marT="40968" marB="40968" anchor="ctr"/>
                </a:tc>
                <a:tc hMerge="1">
                  <a:txBody>
                    <a:bodyPr/>
                    <a:lstStyle/>
                    <a:p>
                      <a:endParaRPr lang="zh-CN" altLang="en-US" dirty="0"/>
                    </a:p>
                  </a:txBody>
                  <a:tcPr/>
                </a:tc>
                <a:tc hMerge="1">
                  <a:txBody>
                    <a:bodyPr/>
                    <a:lstStyle/>
                    <a:p>
                      <a:endParaRPr lang="zh-CN" altLang="en-US" dirty="0"/>
                    </a:p>
                  </a:txBody>
                  <a:tcPr/>
                </a:tc>
                <a:tc hMerge="1">
                  <a:txBody>
                    <a:bodyPr/>
                    <a:lstStyle/>
                    <a:p>
                      <a:pPr algn="ctr"/>
                      <a:endParaRPr lang="zh-CN" altLang="en-US" dirty="0"/>
                    </a:p>
                  </a:txBody>
                  <a:tcPr anchor="ctr"/>
                </a:tc>
                <a:tc hMerge="1">
                  <a:txBody>
                    <a:bodyPr/>
                    <a:lstStyle/>
                    <a:p>
                      <a:pPr algn="ctr"/>
                      <a:endParaRPr lang="zh-CN" altLang="en-US" dirty="0"/>
                    </a:p>
                  </a:txBody>
                  <a:tcPr anchor="ctr"/>
                </a:tc>
              </a:tr>
              <a:tr h="402510">
                <a:tc rowSpan="2">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latin typeface="+mn-ea"/>
                          <a:ea typeface="+mn-ea"/>
                        </a:rPr>
                        <a:t>财务指标</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c rowSpan="2">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latin typeface="+mn-ea"/>
                          <a:ea typeface="+mn-ea"/>
                        </a:rPr>
                        <a:t>全国股份转让系统</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c gridSpan="2">
                  <a:txBody>
                    <a:bodyPr/>
                    <a:lstStyle/>
                    <a:p>
                      <a:pPr marL="0" marR="0" lvl="0" indent="0" algn="l" defTabSz="1172494" rtl="0" eaLnBrk="1" fontAlgn="auto" latinLnBrk="0" hangingPunct="1">
                        <a:lnSpc>
                          <a:spcPct val="100000"/>
                        </a:lnSpc>
                        <a:spcBef>
                          <a:spcPts val="0"/>
                        </a:spcBef>
                        <a:spcAft>
                          <a:spcPts val="0"/>
                        </a:spcAft>
                        <a:buClrTx/>
                        <a:buSzTx/>
                        <a:buFontTx/>
                        <a:buNone/>
                        <a:tabLst/>
                        <a:defRPr/>
                      </a:pPr>
                      <a:r>
                        <a:rPr kumimoji="0" lang="zh-CN" altLang="en-US" sz="1600" u="none" strike="noStrike" cap="none" normalizeH="0" baseline="0" dirty="0" smtClean="0">
                          <a:ln>
                            <a:noFill/>
                          </a:ln>
                          <a:effectLst/>
                          <a:latin typeface="+mn-ea"/>
                          <a:ea typeface="+mn-ea"/>
                        </a:rPr>
                        <a:t>创业板</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c hMerge="1">
                  <a:txBody>
                    <a:bodyPr/>
                    <a:lstStyle/>
                    <a:p>
                      <a:endParaRPr lang="zh-CN"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latin typeface="+mn-ea"/>
                          <a:ea typeface="+mn-ea"/>
                        </a:rPr>
                        <a:t>主板、中小板</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r>
              <a:tr h="368486">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latin typeface="+mn-ea"/>
                          <a:ea typeface="+mn-ea"/>
                        </a:rPr>
                        <a:t>标准一</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latin typeface="+mn-ea"/>
                          <a:ea typeface="+mn-ea"/>
                        </a:rPr>
                        <a:t>标准二</a:t>
                      </a:r>
                      <a:endParaRPr kumimoji="0" lang="zh-CN" altLang="en-US" sz="1600" b="1" i="0" u="none" strike="noStrike" cap="none" normalizeH="0" baseline="0" dirty="0" smtClean="0">
                        <a:ln>
                          <a:noFill/>
                        </a:ln>
                        <a:solidFill>
                          <a:schemeClr val="tx1"/>
                        </a:solidFill>
                        <a:effectLst/>
                        <a:latin typeface="+mn-ea"/>
                        <a:ea typeface="+mn-ea"/>
                        <a:cs typeface="Times New Roman" pitchFamily="18" charset="0"/>
                      </a:endParaRPr>
                    </a:p>
                  </a:txBody>
                  <a:tcPr marL="104755" marR="104755" marT="52833" marB="52833" anchor="ctr" anchorCtr="1" horzOverflow="overflow"/>
                </a:tc>
                <a:tc vMerge="1">
                  <a:txBody>
                    <a:bodyPr/>
                    <a:lstStyle/>
                    <a:p>
                      <a:endParaRPr lang="zh-CN" altLang="en-US"/>
                    </a:p>
                  </a:txBody>
                  <a:tcPr/>
                </a:tc>
              </a:tr>
              <a:tr h="971068">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净利润</a:t>
                      </a:r>
                      <a:endParaRPr lang="zh-CN" altLang="en-US" sz="1600" b="1" kern="1200" dirty="0" smtClean="0">
                        <a:solidFill>
                          <a:schemeClr val="dk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无硬性指标要求</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最近两年连续盈利，最近两年净利润累计不少于</a:t>
                      </a:r>
                      <a:r>
                        <a:rPr lang="en-US" altLang="zh-CN" sz="1600" kern="1200" dirty="0" smtClean="0">
                          <a:latin typeface="+mn-ea"/>
                          <a:ea typeface="+mn-ea"/>
                        </a:rPr>
                        <a:t>1000</a:t>
                      </a:r>
                      <a:r>
                        <a:rPr lang="zh-CN" altLang="en-US" sz="1600" kern="1200" dirty="0" smtClean="0">
                          <a:latin typeface="+mn-ea"/>
                          <a:ea typeface="+mn-ea"/>
                        </a:rPr>
                        <a:t>万元，且持续增长</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最近一年盈利，且净利润不少于</a:t>
                      </a:r>
                      <a:r>
                        <a:rPr lang="en-US" altLang="zh-CN" sz="1600" kern="1200" dirty="0" smtClean="0">
                          <a:latin typeface="+mn-ea"/>
                          <a:ea typeface="+mn-ea"/>
                        </a:rPr>
                        <a:t>500</a:t>
                      </a:r>
                      <a:r>
                        <a:rPr lang="zh-CN" altLang="en-US" sz="1600" kern="1200" dirty="0" smtClean="0">
                          <a:latin typeface="+mn-ea"/>
                          <a:ea typeface="+mn-ea"/>
                        </a:rPr>
                        <a:t>万元</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净利润最近三年为正，且累计超过</a:t>
                      </a:r>
                      <a:r>
                        <a:rPr lang="en-US" altLang="zh-CN" sz="1600" kern="1200" dirty="0" smtClean="0">
                          <a:latin typeface="+mn-ea"/>
                          <a:ea typeface="+mn-ea"/>
                        </a:rPr>
                        <a:t>3000</a:t>
                      </a:r>
                      <a:r>
                        <a:rPr lang="zh-CN" altLang="en-US" sz="1600" kern="1200" dirty="0" smtClean="0">
                          <a:latin typeface="+mn-ea"/>
                          <a:ea typeface="+mn-ea"/>
                        </a:rPr>
                        <a:t>万元；最近一期不存在未弥补亏损</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r>
              <a:tr h="752031">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营业收入</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或现金流</a:t>
                      </a:r>
                      <a:endParaRPr lang="zh-CN" altLang="en-US" sz="1600" b="1" kern="1200" dirty="0" smtClean="0">
                        <a:solidFill>
                          <a:schemeClr val="dk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无硬性指标要求</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en-US" altLang="zh-CN" sz="1600" kern="1200" dirty="0" smtClean="0">
                          <a:latin typeface="+mn-ea"/>
                          <a:ea typeface="+mn-ea"/>
                        </a:rPr>
                        <a:t>——</a:t>
                      </a:r>
                      <a:endParaRPr lang="en-US" altLang="zh-CN"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最近一年营业收入不少于</a:t>
                      </a:r>
                      <a:r>
                        <a:rPr lang="en-US" altLang="zh-CN" sz="1600" kern="1200" dirty="0" smtClean="0">
                          <a:latin typeface="+mn-ea"/>
                          <a:ea typeface="+mn-ea"/>
                        </a:rPr>
                        <a:t>5000</a:t>
                      </a:r>
                      <a:r>
                        <a:rPr lang="zh-CN" altLang="en-US" sz="1600" kern="1200" dirty="0" smtClean="0">
                          <a:latin typeface="+mn-ea"/>
                          <a:ea typeface="+mn-ea"/>
                        </a:rPr>
                        <a:t>万元，最近两年营业收入增长率均不低于</a:t>
                      </a:r>
                      <a:r>
                        <a:rPr lang="en-US" altLang="zh-CN" sz="1600" kern="1200" dirty="0" smtClean="0">
                          <a:latin typeface="+mn-ea"/>
                          <a:ea typeface="+mn-ea"/>
                        </a:rPr>
                        <a:t>30%</a:t>
                      </a:r>
                      <a:endParaRPr lang="en-US" altLang="zh-CN" sz="1600" kern="1200" dirty="0" smtClean="0">
                        <a:solidFill>
                          <a:schemeClr val="tx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最近三年营业收入累计超过</a:t>
                      </a:r>
                      <a:r>
                        <a:rPr lang="en-US" altLang="zh-CN" sz="1600" kern="1200" dirty="0" smtClean="0">
                          <a:latin typeface="+mn-ea"/>
                          <a:ea typeface="+mn-ea"/>
                        </a:rPr>
                        <a:t>3</a:t>
                      </a:r>
                      <a:r>
                        <a:rPr lang="zh-CN" altLang="en-US" sz="1600" kern="1200" dirty="0" smtClean="0">
                          <a:latin typeface="+mn-ea"/>
                          <a:ea typeface="+mn-ea"/>
                        </a:rPr>
                        <a:t>亿元，或最近三年经营现金流量净额累计超过</a:t>
                      </a:r>
                      <a:r>
                        <a:rPr lang="en-US" altLang="zh-CN" sz="1600" kern="1200" dirty="0" smtClean="0">
                          <a:latin typeface="+mn-ea"/>
                          <a:ea typeface="+mn-ea"/>
                        </a:rPr>
                        <a:t>5000</a:t>
                      </a:r>
                      <a:r>
                        <a:rPr lang="zh-CN" altLang="en-US" sz="1600" kern="1200" dirty="0" smtClean="0">
                          <a:latin typeface="+mn-ea"/>
                          <a:ea typeface="+mn-ea"/>
                        </a:rPr>
                        <a:t>万元</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r>
              <a:tr h="594181">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股本要求</a:t>
                      </a:r>
                      <a:endParaRPr lang="zh-CN" altLang="en-US" sz="1600" b="1" kern="1200" dirty="0" smtClean="0">
                        <a:solidFill>
                          <a:schemeClr val="dk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股本</a:t>
                      </a:r>
                      <a:r>
                        <a:rPr lang="en-US" altLang="zh-CN" sz="1600" kern="1200" dirty="0" smtClean="0">
                          <a:latin typeface="+mn-ea"/>
                          <a:ea typeface="+mn-ea"/>
                        </a:rPr>
                        <a:t>500</a:t>
                      </a:r>
                      <a:r>
                        <a:rPr lang="zh-CN" altLang="en-US" sz="1600" kern="1200" dirty="0" smtClean="0">
                          <a:latin typeface="+mn-ea"/>
                          <a:ea typeface="+mn-ea"/>
                        </a:rPr>
                        <a:t>万元以上</a:t>
                      </a:r>
                      <a:endParaRPr lang="en-US" altLang="zh-CN" sz="1600" kern="1200" dirty="0" smtClean="0">
                        <a:solidFill>
                          <a:schemeClr val="tx1"/>
                        </a:solidFill>
                        <a:latin typeface="+mn-ea"/>
                        <a:ea typeface="+mn-ea"/>
                        <a:cs typeface="+mn-cs"/>
                      </a:endParaRPr>
                    </a:p>
                  </a:txBody>
                  <a:tcPr marL="104755" marR="104755" marT="52833" marB="52833" anchor="ctr" anchorCtr="1" horzOverflow="overflow"/>
                </a:tc>
                <a:tc gridSpan="2">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发行后总股本不低于</a:t>
                      </a:r>
                      <a:r>
                        <a:rPr lang="en-US" altLang="zh-CN" sz="1600" kern="1200" dirty="0" smtClean="0">
                          <a:latin typeface="+mn-ea"/>
                          <a:ea typeface="+mn-ea"/>
                        </a:rPr>
                        <a:t>3000</a:t>
                      </a:r>
                      <a:r>
                        <a:rPr lang="zh-CN" altLang="en-US" sz="1600" kern="1200" dirty="0" smtClean="0">
                          <a:latin typeface="+mn-ea"/>
                          <a:ea typeface="+mn-ea"/>
                        </a:rPr>
                        <a:t>万股</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发行后总股本不低于</a:t>
                      </a:r>
                      <a:r>
                        <a:rPr lang="en-US" altLang="zh-CN" sz="1600" kern="1200" dirty="0" smtClean="0">
                          <a:latin typeface="+mn-ea"/>
                          <a:ea typeface="+mn-ea"/>
                        </a:rPr>
                        <a:t>5000</a:t>
                      </a:r>
                      <a:r>
                        <a:rPr lang="zh-CN" altLang="en-US" sz="1600" kern="1200" dirty="0" smtClean="0">
                          <a:latin typeface="+mn-ea"/>
                          <a:ea typeface="+mn-ea"/>
                        </a:rPr>
                        <a:t>万股</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r>
              <a:tr h="971068">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资产要求</a:t>
                      </a:r>
                      <a:endParaRPr lang="zh-CN" altLang="en-US" sz="1600" b="1" kern="1200" dirty="0" smtClean="0">
                        <a:solidFill>
                          <a:schemeClr val="dk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无硬性指标要求</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gridSpan="2">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最近一期末净资产不少于两千万元 </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最近一期末无形资产</a:t>
                      </a:r>
                      <a:r>
                        <a:rPr lang="en-US" altLang="zh-CN" sz="1600" kern="1200" dirty="0" smtClean="0">
                          <a:latin typeface="+mn-ea"/>
                          <a:ea typeface="+mn-ea"/>
                        </a:rPr>
                        <a:t>(</a:t>
                      </a:r>
                      <a:r>
                        <a:rPr lang="zh-CN" altLang="en-US" sz="1600" kern="1200" dirty="0" smtClean="0">
                          <a:latin typeface="+mn-ea"/>
                          <a:ea typeface="+mn-ea"/>
                        </a:rPr>
                        <a:t>扣除土地使用权、水面养殖权和采矿权等后</a:t>
                      </a:r>
                      <a:r>
                        <a:rPr lang="en-US" altLang="zh-CN" sz="1600" kern="1200" dirty="0" smtClean="0">
                          <a:latin typeface="+mn-ea"/>
                          <a:ea typeface="+mn-ea"/>
                        </a:rPr>
                        <a:t>)</a:t>
                      </a:r>
                      <a:r>
                        <a:rPr lang="zh-CN" altLang="en-US" sz="1600" kern="1200" dirty="0" smtClean="0">
                          <a:latin typeface="+mn-ea"/>
                          <a:ea typeface="+mn-ea"/>
                        </a:rPr>
                        <a:t>占净资产比例不高于</a:t>
                      </a:r>
                      <a:r>
                        <a:rPr lang="en-US" altLang="zh-CN" sz="1600" kern="1200" dirty="0" smtClean="0">
                          <a:latin typeface="+mn-ea"/>
                          <a:ea typeface="+mn-ea"/>
                        </a:rPr>
                        <a:t>20% </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r>
              <a:tr h="594181">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1600" kern="1200" dirty="0" smtClean="0">
                          <a:latin typeface="+mn-ea"/>
                          <a:ea typeface="+mn-ea"/>
                        </a:rPr>
                        <a:t>存续时间</a:t>
                      </a:r>
                      <a:endParaRPr lang="zh-CN" altLang="en-US" sz="1600" b="1" kern="1200" dirty="0" smtClean="0">
                        <a:solidFill>
                          <a:schemeClr val="dk1"/>
                        </a:solidFill>
                        <a:latin typeface="+mn-ea"/>
                        <a:ea typeface="+mn-ea"/>
                        <a:cs typeface="+mn-cs"/>
                      </a:endParaRPr>
                    </a:p>
                  </a:txBody>
                  <a:tcPr marL="104755" marR="104755" marT="52833" marB="52833"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defRPr/>
                      </a:pPr>
                      <a:r>
                        <a:rPr lang="zh-CN" altLang="en-US" sz="1600" kern="1200" dirty="0" smtClean="0">
                          <a:latin typeface="+mn-ea"/>
                          <a:ea typeface="+mn-ea"/>
                        </a:rPr>
                        <a:t>具有</a:t>
                      </a:r>
                      <a:r>
                        <a:rPr lang="en-US" altLang="zh-CN" sz="1600" kern="1200" dirty="0" smtClean="0">
                          <a:latin typeface="+mn-ea"/>
                          <a:ea typeface="+mn-ea"/>
                        </a:rPr>
                        <a:t>2</a:t>
                      </a:r>
                      <a:r>
                        <a:rPr lang="zh-CN" altLang="en-US" sz="1600" kern="1200" dirty="0" smtClean="0">
                          <a:latin typeface="+mn-ea"/>
                          <a:ea typeface="+mn-ea"/>
                        </a:rPr>
                        <a:t>年持续经营记录</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gridSpan="2">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依法设立且持续经营三年以上</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Pct val="80000"/>
                        <a:buFont typeface="Wingdings" pitchFamily="2" charset="2"/>
                        <a:buNone/>
                        <a:tabLst/>
                      </a:pPr>
                      <a:r>
                        <a:rPr lang="zh-CN" altLang="en-US" sz="1600" kern="1200" dirty="0" smtClean="0">
                          <a:latin typeface="+mn-ea"/>
                          <a:ea typeface="+mn-ea"/>
                        </a:rPr>
                        <a:t>依法设立且合理存续</a:t>
                      </a:r>
                      <a:endParaRPr lang="zh-CN" altLang="en-US" sz="1600" kern="1200" dirty="0" smtClean="0">
                        <a:solidFill>
                          <a:schemeClr val="tx1"/>
                        </a:solidFill>
                        <a:latin typeface="+mn-ea"/>
                        <a:ea typeface="+mn-ea"/>
                        <a:cs typeface="+mn-cs"/>
                      </a:endParaRPr>
                    </a:p>
                  </a:txBody>
                  <a:tcPr marL="104755" marR="104755" marT="52833" marB="52833" anchor="ctr" anchorCtr="1" horzOverflow="overflow"/>
                </a:tc>
              </a:tr>
            </a:tbl>
          </a:graphicData>
        </a:graphic>
      </p:graphicFrame>
    </p:spTree>
    <p:extLst>
      <p:ext uri="{BB962C8B-B14F-4D97-AF65-F5344CB8AC3E}">
        <p14:creationId xmlns="" xmlns:p14="http://schemas.microsoft.com/office/powerpoint/2010/main" val="2146401483"/>
      </p:ext>
    </p:extLst>
  </p:cSld>
  <p:clrMapOvr>
    <a:masterClrMapping/>
  </p:clrMapOvr>
  <mc:AlternateContent xmlns:mc="http://schemas.openxmlformats.org/markup-compatibility/2006">
    <mc:Choice xmlns=""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2973</TotalTime>
  <Words>5012</Words>
  <Application>Microsoft Office PowerPoint</Application>
  <PresentationFormat>自定义</PresentationFormat>
  <Paragraphs>661</Paragraphs>
  <Slides>43</Slides>
  <Notes>1</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郭晓楚</cp:lastModifiedBy>
  <cp:revision>386</cp:revision>
  <dcterms:created xsi:type="dcterms:W3CDTF">2014-09-29T02:38:05Z</dcterms:created>
  <dcterms:modified xsi:type="dcterms:W3CDTF">2017-03-10T07:54:18Z</dcterms:modified>
</cp:coreProperties>
</file>